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5143500" cx="9144000"/>
  <p:notesSz cx="6858000" cy="9144000"/>
  <p:embeddedFontLst>
    <p:embeddedFont>
      <p:font typeface="Caveat"/>
      <p:regular r:id="rId49"/>
      <p:bold r:id="rId50"/>
    </p:embeddedFont>
    <p:embeddedFont>
      <p:font typeface="Alfa Slab One"/>
      <p:regular r:id="rId51"/>
    </p:embeddedFont>
    <p:embeddedFont>
      <p:font typeface="Montserrat SemiBold"/>
      <p:regular r:id="rId52"/>
      <p:bold r:id="rId53"/>
      <p:italic r:id="rId54"/>
      <p:boldItalic r:id="rId55"/>
    </p:embeddedFont>
    <p:embeddedFont>
      <p:font typeface="Montserrat"/>
      <p:regular r:id="rId56"/>
      <p:bold r:id="rId57"/>
      <p:italic r:id="rId58"/>
      <p:boldItalic r:id="rId59"/>
    </p:embeddedFont>
    <p:embeddedFont>
      <p:font typeface="Plus Jakarta Sans"/>
      <p:regular r:id="rId60"/>
      <p:bold r:id="rId61"/>
      <p:italic r:id="rId62"/>
      <p:boldItalic r:id="rId63"/>
    </p:embeddedFont>
    <p:embeddedFont>
      <p:font typeface="Montserrat Medium"/>
      <p:regular r:id="rId64"/>
      <p:bold r:id="rId65"/>
      <p:italic r:id="rId66"/>
      <p:boldItalic r:id="rId67"/>
    </p:embeddedFont>
    <p:embeddedFont>
      <p:font typeface="Open Sans SemiBold"/>
      <p:regular r:id="rId68"/>
      <p:bold r:id="rId69"/>
      <p:italic r:id="rId70"/>
      <p:boldItalic r:id="rId71"/>
    </p:embeddedFont>
    <p:embeddedFont>
      <p:font typeface="Open Sans ExtraBold"/>
      <p:bold r:id="rId72"/>
      <p:boldItalic r:id="rId73"/>
    </p:embeddedFont>
    <p:embeddedFont>
      <p:font typeface="Open Sans Medium"/>
      <p:regular r:id="rId74"/>
      <p:bold r:id="rId75"/>
      <p:italic r:id="rId76"/>
      <p:boldItalic r:id="rId77"/>
    </p:embeddedFont>
    <p:embeddedFont>
      <p:font typeface="Bree Serif"/>
      <p:regular r:id="rId78"/>
    </p:embeddedFont>
    <p:embeddedFont>
      <p:font typeface="Open Sans Light"/>
      <p:regular r:id="rId79"/>
      <p:bold r:id="rId80"/>
      <p:italic r:id="rId81"/>
      <p:boldItalic r:id="rId82"/>
    </p:embeddedFont>
    <p:embeddedFont>
      <p:font typeface="Open Sans"/>
      <p:regular r:id="rId83"/>
      <p:bold r:id="rId84"/>
      <p:italic r:id="rId85"/>
      <p:boldItalic r:id="rId86"/>
    </p:embeddedFont>
    <p:embeddedFont>
      <p:font typeface="Caveat SemiBold"/>
      <p:regular r:id="rId87"/>
      <p:bold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4E11C7-1587-4965-BC0F-705686F143DF}">
  <a:tblStyle styleId="{A84E11C7-1587-4965-BC0F-705686F143D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OpenSans-bold.fntdata"/><Relationship Id="rId83" Type="http://schemas.openxmlformats.org/officeDocument/2006/relationships/font" Target="fonts/OpenSans-regular.fntdata"/><Relationship Id="rId42" Type="http://schemas.openxmlformats.org/officeDocument/2006/relationships/slide" Target="slides/slide36.xml"/><Relationship Id="rId86" Type="http://schemas.openxmlformats.org/officeDocument/2006/relationships/font" Target="fonts/OpenSans-boldItalic.fntdata"/><Relationship Id="rId41" Type="http://schemas.openxmlformats.org/officeDocument/2006/relationships/slide" Target="slides/slide35.xml"/><Relationship Id="rId85" Type="http://schemas.openxmlformats.org/officeDocument/2006/relationships/font" Target="fonts/OpenSans-italic.fntdata"/><Relationship Id="rId44" Type="http://schemas.openxmlformats.org/officeDocument/2006/relationships/slide" Target="slides/slide38.xml"/><Relationship Id="rId88" Type="http://schemas.openxmlformats.org/officeDocument/2006/relationships/font" Target="fonts/CaveatSemiBold-bold.fntdata"/><Relationship Id="rId43" Type="http://schemas.openxmlformats.org/officeDocument/2006/relationships/slide" Target="slides/slide37.xml"/><Relationship Id="rId87" Type="http://schemas.openxmlformats.org/officeDocument/2006/relationships/font" Target="fonts/CaveatSemiBold-regular.fntdata"/><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OpenSansLight-bold.fntdata"/><Relationship Id="rId82" Type="http://schemas.openxmlformats.org/officeDocument/2006/relationships/font" Target="fonts/OpenSansLight-boldItalic.fntdata"/><Relationship Id="rId81" Type="http://schemas.openxmlformats.org/officeDocument/2006/relationships/font" Target="fonts/OpenSans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Cavea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ExtraBold-boldItalic.fntdata"/><Relationship Id="rId72" Type="http://schemas.openxmlformats.org/officeDocument/2006/relationships/font" Target="fonts/OpenSansExtraBold-bold.fntdata"/><Relationship Id="rId31" Type="http://schemas.openxmlformats.org/officeDocument/2006/relationships/slide" Target="slides/slide25.xml"/><Relationship Id="rId75" Type="http://schemas.openxmlformats.org/officeDocument/2006/relationships/font" Target="fonts/OpenSansMedium-bold.fntdata"/><Relationship Id="rId30" Type="http://schemas.openxmlformats.org/officeDocument/2006/relationships/slide" Target="slides/slide24.xml"/><Relationship Id="rId74" Type="http://schemas.openxmlformats.org/officeDocument/2006/relationships/font" Target="fonts/OpenSansMedium-regular.fntdata"/><Relationship Id="rId33" Type="http://schemas.openxmlformats.org/officeDocument/2006/relationships/slide" Target="slides/slide27.xml"/><Relationship Id="rId77" Type="http://schemas.openxmlformats.org/officeDocument/2006/relationships/font" Target="fonts/OpenSansMedium-boldItalic.fntdata"/><Relationship Id="rId32" Type="http://schemas.openxmlformats.org/officeDocument/2006/relationships/slide" Target="slides/slide26.xml"/><Relationship Id="rId76" Type="http://schemas.openxmlformats.org/officeDocument/2006/relationships/font" Target="fonts/OpenSansMedium-italic.fntdata"/><Relationship Id="rId35" Type="http://schemas.openxmlformats.org/officeDocument/2006/relationships/slide" Target="slides/slide29.xml"/><Relationship Id="rId79" Type="http://schemas.openxmlformats.org/officeDocument/2006/relationships/font" Target="fonts/OpenSansLight-regular.fntdata"/><Relationship Id="rId34" Type="http://schemas.openxmlformats.org/officeDocument/2006/relationships/slide" Target="slides/slide28.xml"/><Relationship Id="rId78" Type="http://schemas.openxmlformats.org/officeDocument/2006/relationships/font" Target="fonts/BreeSerif-regular.fntdata"/><Relationship Id="rId71" Type="http://schemas.openxmlformats.org/officeDocument/2006/relationships/font" Target="fonts/OpenSansSemiBold-boldItalic.fntdata"/><Relationship Id="rId70" Type="http://schemas.openxmlformats.org/officeDocument/2006/relationships/font" Target="fonts/OpenSansSemi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lusJakartaSans-italic.fntdata"/><Relationship Id="rId61" Type="http://schemas.openxmlformats.org/officeDocument/2006/relationships/font" Target="fonts/PlusJakartaSans-bold.fntdata"/><Relationship Id="rId20" Type="http://schemas.openxmlformats.org/officeDocument/2006/relationships/slide" Target="slides/slide14.xml"/><Relationship Id="rId64" Type="http://schemas.openxmlformats.org/officeDocument/2006/relationships/font" Target="fonts/MontserratMedium-regular.fntdata"/><Relationship Id="rId63" Type="http://schemas.openxmlformats.org/officeDocument/2006/relationships/font" Target="fonts/PlusJakartaSans-boldItalic.fntdata"/><Relationship Id="rId22" Type="http://schemas.openxmlformats.org/officeDocument/2006/relationships/slide" Target="slides/slide16.xml"/><Relationship Id="rId66" Type="http://schemas.openxmlformats.org/officeDocument/2006/relationships/font" Target="fonts/MontserratMedium-italic.fntdata"/><Relationship Id="rId21" Type="http://schemas.openxmlformats.org/officeDocument/2006/relationships/slide" Target="slides/slide15.xml"/><Relationship Id="rId65" Type="http://schemas.openxmlformats.org/officeDocument/2006/relationships/font" Target="fonts/MontserratMedium-bold.fntdata"/><Relationship Id="rId24" Type="http://schemas.openxmlformats.org/officeDocument/2006/relationships/slide" Target="slides/slide18.xml"/><Relationship Id="rId68" Type="http://schemas.openxmlformats.org/officeDocument/2006/relationships/font" Target="fonts/OpenSansSemiBold-regular.fntdata"/><Relationship Id="rId23" Type="http://schemas.openxmlformats.org/officeDocument/2006/relationships/slide" Target="slides/slide17.xml"/><Relationship Id="rId67" Type="http://schemas.openxmlformats.org/officeDocument/2006/relationships/font" Target="fonts/MontserratMedium-boldItalic.fntdata"/><Relationship Id="rId60" Type="http://schemas.openxmlformats.org/officeDocument/2006/relationships/font" Target="fonts/PlusJakartaSans-regular.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SemiBold-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lfaSlabOne-regular.fntdata"/><Relationship Id="rId50" Type="http://schemas.openxmlformats.org/officeDocument/2006/relationships/font" Target="fonts/Caveat-bold.fntdata"/><Relationship Id="rId53" Type="http://schemas.openxmlformats.org/officeDocument/2006/relationships/font" Target="fonts/MontserratSemiBold-bold.fntdata"/><Relationship Id="rId52" Type="http://schemas.openxmlformats.org/officeDocument/2006/relationships/font" Target="fonts/MontserratSemiBold-regular.fntdata"/><Relationship Id="rId11" Type="http://schemas.openxmlformats.org/officeDocument/2006/relationships/slide" Target="slides/slide5.xml"/><Relationship Id="rId55" Type="http://schemas.openxmlformats.org/officeDocument/2006/relationships/font" Target="fonts/MontserratSemiBold-boldItalic.fntdata"/><Relationship Id="rId10" Type="http://schemas.openxmlformats.org/officeDocument/2006/relationships/slide" Target="slides/slide4.xml"/><Relationship Id="rId54" Type="http://schemas.openxmlformats.org/officeDocument/2006/relationships/font" Target="fonts/MontserratSemiBold-italic.fntdata"/><Relationship Id="rId13" Type="http://schemas.openxmlformats.org/officeDocument/2006/relationships/slide" Target="slides/slide7.xml"/><Relationship Id="rId57" Type="http://schemas.openxmlformats.org/officeDocument/2006/relationships/font" Target="fonts/Montserrat-bold.fntdata"/><Relationship Id="rId12" Type="http://schemas.openxmlformats.org/officeDocument/2006/relationships/slide" Target="slides/slide6.xml"/><Relationship Id="rId56" Type="http://schemas.openxmlformats.org/officeDocument/2006/relationships/font" Target="fonts/Montserrat-regular.fntdata"/><Relationship Id="rId15" Type="http://schemas.openxmlformats.org/officeDocument/2006/relationships/slide" Target="slides/slide9.xml"/><Relationship Id="rId59" Type="http://schemas.openxmlformats.org/officeDocument/2006/relationships/font" Target="fonts/Montserrat-boldItalic.fntdata"/><Relationship Id="rId14" Type="http://schemas.openxmlformats.org/officeDocument/2006/relationships/slide" Target="slides/slide8.xml"/><Relationship Id="rId58" Type="http://schemas.openxmlformats.org/officeDocument/2006/relationships/font" Target="fonts/Montserra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e5c393b1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1e5c393b14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d45eebaece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2d45eebaece_0_2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480"/>
              <a:buFont typeface="Calibri"/>
              <a:buNone/>
            </a:pPr>
            <a:r>
              <a:rPr i="1" lang="pt-BR"/>
              <a:t>Bloco liderança – </a:t>
            </a:r>
            <a:r>
              <a:rPr b="1" i="1" lang="pt-BR"/>
              <a:t>objetivo: </a:t>
            </a:r>
            <a:r>
              <a:rPr i="1" lang="pt-BR">
                <a:solidFill>
                  <a:srgbClr val="262626"/>
                </a:solidFill>
                <a:latin typeface="Arial"/>
                <a:ea typeface="Arial"/>
                <a:cs typeface="Arial"/>
                <a:sym typeface="Arial"/>
              </a:rPr>
              <a:t>participante se ver como um líder em potencial; introduzir o modelo de liderança da Fundação Estudar.</a:t>
            </a:r>
            <a:endParaRPr/>
          </a:p>
          <a:p>
            <a:pPr indent="0" lvl="0" marL="0" rtl="0" algn="l">
              <a:lnSpc>
                <a:spcPct val="80000"/>
              </a:lnSpc>
              <a:spcBef>
                <a:spcPts val="0"/>
              </a:spcBef>
              <a:spcAft>
                <a:spcPts val="0"/>
              </a:spcAft>
              <a:buClr>
                <a:schemeClr val="dk1"/>
              </a:buClr>
              <a:buSzPts val="480"/>
              <a:buFont typeface="Calibri"/>
              <a:buNone/>
            </a:pPr>
            <a:r>
              <a:t/>
            </a:r>
            <a:endParaRPr b="1"/>
          </a:p>
          <a:p>
            <a:pPr indent="0" lvl="0" marL="0" rtl="0" algn="l">
              <a:lnSpc>
                <a:spcPct val="80000"/>
              </a:lnSpc>
              <a:spcBef>
                <a:spcPts val="0"/>
              </a:spcBef>
              <a:spcAft>
                <a:spcPts val="0"/>
              </a:spcAft>
              <a:buClr>
                <a:schemeClr val="dk1"/>
              </a:buClr>
              <a:buSzPts val="480"/>
              <a:buFont typeface="Calibri"/>
              <a:buNone/>
            </a:pPr>
            <a:r>
              <a:rPr b="1" lang="pt-BR"/>
              <a:t>Clima</a:t>
            </a:r>
            <a:r>
              <a:rPr lang="pt-BR"/>
              <a:t>: explicação</a:t>
            </a:r>
            <a:endParaRPr/>
          </a:p>
          <a:p>
            <a:pPr indent="0" lvl="0" marL="0" rtl="0" algn="l">
              <a:lnSpc>
                <a:spcPct val="80000"/>
              </a:lnSpc>
              <a:spcBef>
                <a:spcPts val="0"/>
              </a:spcBef>
              <a:spcAft>
                <a:spcPts val="0"/>
              </a:spcAft>
              <a:buClr>
                <a:schemeClr val="dk1"/>
              </a:buClr>
              <a:buSzPts val="1400"/>
              <a:buFont typeface="Arial"/>
              <a:buNone/>
            </a:pPr>
            <a:r>
              <a:rPr b="1" lang="pt-BR"/>
              <a:t>Tempo</a:t>
            </a:r>
            <a:r>
              <a:rPr lang="pt-BR"/>
              <a:t>: 5 min</a:t>
            </a:r>
            <a:endParaRPr/>
          </a:p>
          <a:p>
            <a:pPr indent="0" lvl="0" marL="0" rtl="0" algn="just">
              <a:lnSpc>
                <a:spcPct val="80000"/>
              </a:lnSpc>
              <a:spcBef>
                <a:spcPts val="0"/>
              </a:spcBef>
              <a:spcAft>
                <a:spcPts val="0"/>
              </a:spcAft>
              <a:buClr>
                <a:schemeClr val="dk1"/>
              </a:buClr>
              <a:buSzPts val="1400"/>
              <a:buFont typeface="Arial"/>
              <a:buNone/>
            </a:pPr>
            <a:r>
              <a:rPr b="1" lang="pt-BR"/>
              <a:t>Finalidade do slide</a:t>
            </a:r>
            <a:r>
              <a:rPr lang="pt-BR"/>
              <a:t>: apresentar o modelo de liderança da Estudar</a:t>
            </a:r>
            <a:endParaRPr/>
          </a:p>
          <a:p>
            <a:pPr indent="0" lvl="0" marL="0" rtl="0" algn="just">
              <a:lnSpc>
                <a:spcPct val="80000"/>
              </a:lnSpc>
              <a:spcBef>
                <a:spcPts val="0"/>
              </a:spcBef>
              <a:spcAft>
                <a:spcPts val="0"/>
              </a:spcAft>
              <a:buClr>
                <a:schemeClr val="dk1"/>
              </a:buClr>
              <a:buSzPts val="1400"/>
              <a:buFont typeface="Arial"/>
              <a:buNone/>
            </a:pPr>
            <a:r>
              <a:t/>
            </a:r>
            <a:endParaRPr/>
          </a:p>
          <a:p>
            <a:pPr indent="0" lvl="0" marL="0" rtl="0" algn="just">
              <a:lnSpc>
                <a:spcPct val="80000"/>
              </a:lnSpc>
              <a:spcBef>
                <a:spcPts val="0"/>
              </a:spcBef>
              <a:spcAft>
                <a:spcPts val="0"/>
              </a:spcAft>
              <a:buClr>
                <a:schemeClr val="dk1"/>
              </a:buClr>
              <a:buSzPts val="1400"/>
              <a:buFont typeface="Arial"/>
              <a:buNone/>
            </a:pPr>
            <a:r>
              <a:rPr b="1" lang="pt-BR"/>
              <a:t>Texto de apoio:</a:t>
            </a:r>
            <a:endParaRPr/>
          </a:p>
          <a:p>
            <a:pPr indent="0" lvl="0" marL="0" rtl="0" algn="just">
              <a:lnSpc>
                <a:spcPct val="80000"/>
              </a:lnSpc>
              <a:spcBef>
                <a:spcPts val="0"/>
              </a:spcBef>
              <a:spcAft>
                <a:spcPts val="0"/>
              </a:spcAft>
              <a:buClr>
                <a:schemeClr val="dk1"/>
              </a:buClr>
              <a:buSzPts val="1400"/>
              <a:buFont typeface="Arial"/>
              <a:buNone/>
            </a:pPr>
            <a:r>
              <a:t/>
            </a:r>
            <a:endParaRPr b="1"/>
          </a:p>
          <a:p>
            <a:pPr indent="0" lvl="0" marL="0" rtl="0" algn="just">
              <a:lnSpc>
                <a:spcPct val="80000"/>
              </a:lnSpc>
              <a:spcBef>
                <a:spcPts val="0"/>
              </a:spcBef>
              <a:spcAft>
                <a:spcPts val="0"/>
              </a:spcAft>
              <a:buClr>
                <a:schemeClr val="dk1"/>
              </a:buClr>
              <a:buSzPts val="480"/>
              <a:buFont typeface="Calibri"/>
              <a:buNone/>
            </a:pPr>
            <a:r>
              <a:rPr lang="pt-BR"/>
              <a:t>A Fundação Estudar fez uma pesquisa com seus fundadores e alguns de seus bolsistas para entender o que eles tinham em comum. E, embora muitos deles liderem equipes, nem todos os líderes têm equipes. O que os nossos líderes tinham em comum era o nível mais básico de liderança, que é a auto-liderança, a capacidade de liderar a sua própria vida e carreira. Para chegar nesse nível, estes líderes tem os seguintes valores de liderança. </a:t>
            </a:r>
            <a:r>
              <a:rPr i="1" lang="pt-BR"/>
              <a:t>Observação: não precisa se aprofundar em cada valor.</a:t>
            </a:r>
            <a:endParaRPr/>
          </a:p>
          <a:p>
            <a:pPr indent="0" lvl="0" marL="0" rtl="0" algn="just">
              <a:lnSpc>
                <a:spcPct val="80000"/>
              </a:lnSpc>
              <a:spcBef>
                <a:spcPts val="0"/>
              </a:spcBef>
              <a:spcAft>
                <a:spcPts val="0"/>
              </a:spcAft>
              <a:buClr>
                <a:schemeClr val="dk1"/>
              </a:buClr>
              <a:buSzPts val="1400"/>
              <a:buFont typeface="Arial"/>
              <a:buNone/>
            </a:pPr>
            <a:r>
              <a:t/>
            </a:r>
            <a:endParaRPr/>
          </a:p>
          <a:p>
            <a:pPr indent="0" lvl="0" marL="0" rtl="0" algn="just">
              <a:lnSpc>
                <a:spcPct val="80000"/>
              </a:lnSpc>
              <a:spcBef>
                <a:spcPts val="0"/>
              </a:spcBef>
              <a:spcAft>
                <a:spcPts val="0"/>
              </a:spcAft>
              <a:buClr>
                <a:schemeClr val="dk1"/>
              </a:buClr>
              <a:buSzPts val="1400"/>
              <a:buFont typeface="Arial"/>
              <a:buNone/>
            </a:pPr>
            <a:r>
              <a:rPr lang="pt-BR"/>
              <a:t>Assim, nosso modelo de liderança se divide em :</a:t>
            </a:r>
            <a:endParaRPr/>
          </a:p>
          <a:p>
            <a:pPr indent="0" lvl="0" marL="0" rtl="0" algn="just">
              <a:lnSpc>
                <a:spcPct val="80000"/>
              </a:lnSpc>
              <a:spcBef>
                <a:spcPts val="0"/>
              </a:spcBef>
              <a:spcAft>
                <a:spcPts val="0"/>
              </a:spcAft>
              <a:buClr>
                <a:schemeClr val="dk1"/>
              </a:buClr>
              <a:buSzPts val="1400"/>
              <a:buFont typeface="Arial"/>
              <a:buNone/>
            </a:pPr>
            <a:r>
              <a:rPr b="1" lang="pt-BR" u="sng"/>
              <a:t>Modo de pensar</a:t>
            </a:r>
            <a:r>
              <a:rPr b="1" lang="pt-BR"/>
              <a:t>: </a:t>
            </a:r>
            <a:r>
              <a:rPr lang="pt-BR"/>
              <a:t>Uma pessoa transformadora é aquela que sonha grande e busca deixar um legado no ambiente</a:t>
            </a:r>
            <a:endParaRPr/>
          </a:p>
          <a:p>
            <a:pPr indent="0" lvl="0" marL="0" rtl="0" algn="just">
              <a:lnSpc>
                <a:spcPct val="80000"/>
              </a:lnSpc>
              <a:spcBef>
                <a:spcPts val="0"/>
              </a:spcBef>
              <a:spcAft>
                <a:spcPts val="0"/>
              </a:spcAft>
              <a:buClr>
                <a:schemeClr val="dk1"/>
              </a:buClr>
              <a:buSzPts val="1400"/>
              <a:buFont typeface="Arial"/>
              <a:buNone/>
            </a:pPr>
            <a:r>
              <a:rPr b="1" lang="pt-BR" u="sng"/>
              <a:t>Modo de agir</a:t>
            </a:r>
            <a:r>
              <a:rPr b="1" lang="pt-BR"/>
              <a:t>: </a:t>
            </a:r>
            <a:r>
              <a:rPr lang="pt-BR"/>
              <a:t>Ela também age colocando muita mão na massa, aplicando conhecimento para embasar suas ações e se conectando com gente boa para alavancar seus projetos.</a:t>
            </a:r>
            <a:endParaRPr/>
          </a:p>
          <a:p>
            <a:pPr indent="0" lvl="0" marL="0" rtl="0" algn="just">
              <a:lnSpc>
                <a:spcPct val="80000"/>
              </a:lnSpc>
              <a:spcBef>
                <a:spcPts val="0"/>
              </a:spcBef>
              <a:spcAft>
                <a:spcPts val="0"/>
              </a:spcAft>
              <a:buClr>
                <a:schemeClr val="dk1"/>
              </a:buClr>
              <a:buSzPts val="1400"/>
              <a:buFont typeface="Arial"/>
              <a:buNone/>
            </a:pPr>
            <a:r>
              <a:rPr b="1" lang="pt-BR" u="sng"/>
              <a:t>Modo de ser</a:t>
            </a:r>
            <a:r>
              <a:rPr b="1" lang="pt-BR"/>
              <a:t>: </a:t>
            </a:r>
            <a:r>
              <a:rPr lang="pt-BR"/>
              <a:t>E é uma pessoa protagonista, que acredita ser inteiramente responsável pela sua vida e carreira, assim como é íntegra e transparente em suas ações.</a:t>
            </a:r>
            <a:endParaRPr/>
          </a:p>
          <a:p>
            <a:pPr indent="0" lvl="0" marL="0" rtl="0" algn="just">
              <a:lnSpc>
                <a:spcPct val="80000"/>
              </a:lnSpc>
              <a:spcBef>
                <a:spcPts val="0"/>
              </a:spcBef>
              <a:spcAft>
                <a:spcPts val="0"/>
              </a:spcAft>
              <a:buClr>
                <a:schemeClr val="dk1"/>
              </a:buClr>
              <a:buSzPts val="1400"/>
              <a:buFont typeface="Arial"/>
              <a:buNone/>
            </a:pPr>
            <a:r>
              <a:t/>
            </a:r>
            <a:endParaRPr/>
          </a:p>
          <a:p>
            <a:pPr indent="0" lvl="0" marL="0" rtl="0" algn="just">
              <a:lnSpc>
                <a:spcPct val="80000"/>
              </a:lnSpc>
              <a:spcBef>
                <a:spcPts val="0"/>
              </a:spcBef>
              <a:spcAft>
                <a:spcPts val="0"/>
              </a:spcAft>
              <a:buClr>
                <a:schemeClr val="dk1"/>
              </a:buClr>
              <a:buSzPts val="1400"/>
              <a:buFont typeface="Arial"/>
              <a:buNone/>
            </a:pPr>
            <a:r>
              <a:rPr lang="pt-BR"/>
              <a:t>Acreditamos que, embora as habilidades que citamos anteriormente possam ser úteis para um líder que quer causar grandes transformações, a essência da liderança são estes  valores.</a:t>
            </a:r>
            <a:endParaRPr/>
          </a:p>
          <a:p>
            <a:pPr indent="0" lvl="0" marL="0" rtl="0" algn="just">
              <a:lnSpc>
                <a:spcPct val="80000"/>
              </a:lnSpc>
              <a:spcBef>
                <a:spcPts val="0"/>
              </a:spcBef>
              <a:spcAft>
                <a:spcPts val="0"/>
              </a:spcAft>
              <a:buClr>
                <a:schemeClr val="dk1"/>
              </a:buClr>
              <a:buSzPts val="1400"/>
              <a:buFont typeface="Arial"/>
              <a:buNone/>
            </a:pPr>
            <a:r>
              <a:t/>
            </a:r>
            <a:endParaRPr/>
          </a:p>
          <a:p>
            <a:pPr indent="0" lvl="0" marL="0" rtl="0" algn="just">
              <a:lnSpc>
                <a:spcPct val="80000"/>
              </a:lnSpc>
              <a:spcBef>
                <a:spcPts val="0"/>
              </a:spcBef>
              <a:spcAft>
                <a:spcPts val="0"/>
              </a:spcAft>
              <a:buClr>
                <a:schemeClr val="dk1"/>
              </a:buClr>
              <a:buSzPts val="1400"/>
              <a:buFont typeface="Arial"/>
              <a:buNone/>
            </a:pPr>
            <a:r>
              <a:t/>
            </a:r>
            <a:endParaRPr/>
          </a:p>
          <a:p>
            <a:pPr indent="0" lvl="0" marL="0" rtl="0" algn="just">
              <a:lnSpc>
                <a:spcPct val="80000"/>
              </a:lnSpc>
              <a:spcBef>
                <a:spcPts val="0"/>
              </a:spcBef>
              <a:spcAft>
                <a:spcPts val="0"/>
              </a:spcAft>
              <a:buClr>
                <a:schemeClr val="dk1"/>
              </a:buClr>
              <a:buSzPts val="1400"/>
              <a:buFont typeface="Arial"/>
              <a:buNone/>
            </a:pPr>
            <a:r>
              <a:rPr b="1" lang="pt-BR"/>
              <a:t>***Material extra para o facilitador, mas que não precisa ser falado para os jovens*** Uma explicação sobre cada valor:</a:t>
            </a:r>
            <a:endParaRPr/>
          </a:p>
          <a:p>
            <a:pPr indent="0" lvl="0" marL="0" rtl="0" algn="just">
              <a:lnSpc>
                <a:spcPct val="80000"/>
              </a:lnSpc>
              <a:spcBef>
                <a:spcPts val="0"/>
              </a:spcBef>
              <a:spcAft>
                <a:spcPts val="0"/>
              </a:spcAft>
              <a:buClr>
                <a:schemeClr val="dk1"/>
              </a:buClr>
              <a:buSzPts val="1400"/>
              <a:buFont typeface="Arial"/>
              <a:buNone/>
            </a:pPr>
            <a:r>
              <a:t/>
            </a:r>
            <a:endParaRPr/>
          </a:p>
          <a:p>
            <a:pPr indent="0" lvl="0" marL="0" rtl="0" algn="just">
              <a:lnSpc>
                <a:spcPct val="80000"/>
              </a:lnSpc>
              <a:spcBef>
                <a:spcPts val="0"/>
              </a:spcBef>
              <a:spcAft>
                <a:spcPts val="0"/>
              </a:spcAft>
              <a:buClr>
                <a:schemeClr val="dk1"/>
              </a:buClr>
              <a:buSzPts val="1400"/>
              <a:buFont typeface="Arial"/>
              <a:buNone/>
            </a:pPr>
            <a:r>
              <a:rPr b="1" lang="pt-BR"/>
              <a:t>Sonho Grande</a:t>
            </a:r>
            <a:endParaRPr/>
          </a:p>
          <a:p>
            <a:pPr indent="0" lvl="0" marL="0" rtl="0" algn="just">
              <a:lnSpc>
                <a:spcPct val="80000"/>
              </a:lnSpc>
              <a:spcBef>
                <a:spcPts val="0"/>
              </a:spcBef>
              <a:spcAft>
                <a:spcPts val="0"/>
              </a:spcAft>
              <a:buClr>
                <a:schemeClr val="dk1"/>
              </a:buClr>
              <a:buSzPts val="1400"/>
              <a:buFont typeface="Arial"/>
              <a:buNone/>
            </a:pPr>
            <a:r>
              <a:rPr lang="pt-BR"/>
              <a:t>Sonho grande é um dos grandes elementos da Fundação Estudar e da cultura do trio. Acreditamos que é preciso ter um objetivo e uma ambição de longo prazo, que vai guiar suas decisões e o seu caminho, dar rumo para a sua trajetória. Com essa diretriz, conseguimos deixar um legado para a sociedade e atingir uma conquista que seja muito importante e que tenha significado  para você. Algo que te desafie a fazer mais e melhor. </a:t>
            </a:r>
            <a:endParaRPr/>
          </a:p>
          <a:p>
            <a:pPr indent="0" lvl="0" marL="0" rtl="0" algn="just">
              <a:lnSpc>
                <a:spcPct val="80000"/>
              </a:lnSpc>
              <a:spcBef>
                <a:spcPts val="0"/>
              </a:spcBef>
              <a:spcAft>
                <a:spcPts val="0"/>
              </a:spcAft>
              <a:buClr>
                <a:schemeClr val="dk1"/>
              </a:buClr>
              <a:buSzPts val="1400"/>
              <a:buFont typeface="Arial"/>
              <a:buNone/>
            </a:pPr>
            <a:r>
              <a:t/>
            </a:r>
            <a:endParaRPr/>
          </a:p>
          <a:p>
            <a:pPr indent="0" lvl="0" marL="0" rtl="0" algn="just">
              <a:lnSpc>
                <a:spcPct val="80000"/>
              </a:lnSpc>
              <a:spcBef>
                <a:spcPts val="0"/>
              </a:spcBef>
              <a:spcAft>
                <a:spcPts val="0"/>
              </a:spcAft>
              <a:buClr>
                <a:schemeClr val="dk1"/>
              </a:buClr>
              <a:buSzPts val="1400"/>
              <a:buFont typeface="Arial"/>
              <a:buNone/>
            </a:pPr>
            <a:r>
              <a:rPr b="1" lang="pt-BR"/>
              <a:t>Legado</a:t>
            </a:r>
            <a:endParaRPr/>
          </a:p>
          <a:p>
            <a:pPr indent="0" lvl="0" marL="0" rtl="0" algn="just">
              <a:lnSpc>
                <a:spcPct val="80000"/>
              </a:lnSpc>
              <a:spcBef>
                <a:spcPts val="0"/>
              </a:spcBef>
              <a:spcAft>
                <a:spcPts val="0"/>
              </a:spcAft>
              <a:buClr>
                <a:schemeClr val="dk1"/>
              </a:buClr>
              <a:buSzPts val="1400"/>
              <a:buFont typeface="Arial"/>
              <a:buNone/>
            </a:pPr>
            <a:r>
              <a:rPr lang="pt-BR"/>
              <a:t>Mas esse sonho só deixará um legado se tiver uma marca no outro e na sociedade. É preciso entender que toda ação que fazemos tem um impacto em alguém. Assim, nós devemos nos esforçar para que nosso impacto seja positivo. O legado não precisa ser necessariamente lembrarem de você, mas que você deixe sua marca em algum lugar por onde passa. Sugestão para o facilitador: pense em um legado que você já deixou, como um projeto que você criou ou um processo que você mudou dentro da empresa em que trabalha. Exemplos pessoais são sempre bons para que os participantes se identifiquem com o que está sendo falado!</a:t>
            </a:r>
            <a:endParaRPr/>
          </a:p>
          <a:p>
            <a:pPr indent="0" lvl="0" marL="0" rtl="0" algn="just">
              <a:lnSpc>
                <a:spcPct val="80000"/>
              </a:lnSpc>
              <a:spcBef>
                <a:spcPts val="0"/>
              </a:spcBef>
              <a:spcAft>
                <a:spcPts val="0"/>
              </a:spcAft>
              <a:buClr>
                <a:schemeClr val="dk1"/>
              </a:buClr>
              <a:buSzPts val="1400"/>
              <a:buFont typeface="Arial"/>
              <a:buNone/>
            </a:pPr>
            <a:r>
              <a:t/>
            </a:r>
            <a:endParaRPr/>
          </a:p>
          <a:p>
            <a:pPr indent="0" lvl="0" marL="0" rtl="0" algn="just">
              <a:lnSpc>
                <a:spcPct val="80000"/>
              </a:lnSpc>
              <a:spcBef>
                <a:spcPts val="0"/>
              </a:spcBef>
              <a:spcAft>
                <a:spcPts val="0"/>
              </a:spcAft>
              <a:buClr>
                <a:schemeClr val="dk1"/>
              </a:buClr>
              <a:buSzPts val="1400"/>
              <a:buFont typeface="Arial"/>
              <a:buNone/>
            </a:pPr>
            <a:r>
              <a:rPr b="1" lang="pt-BR"/>
              <a:t>Execução</a:t>
            </a:r>
            <a:endParaRPr/>
          </a:p>
          <a:p>
            <a:pPr indent="0" lvl="0" marL="0" rtl="0" algn="just">
              <a:lnSpc>
                <a:spcPct val="80000"/>
              </a:lnSpc>
              <a:spcBef>
                <a:spcPts val="0"/>
              </a:spcBef>
              <a:spcAft>
                <a:spcPts val="0"/>
              </a:spcAft>
              <a:buClr>
                <a:schemeClr val="dk1"/>
              </a:buClr>
              <a:buSzPts val="480"/>
              <a:buFont typeface="Calibri"/>
              <a:buNone/>
            </a:pPr>
            <a:r>
              <a:rPr lang="pt-BR"/>
              <a:t>Mas não adianta sonhar e querer causar um impacto na sociedade, se você não começa a executar e fazer aquilo sair do papel. Por isso, em todas essas empresas do trio, desde o presidente até o estagiário são executores, buscam priorizar aquilo que é essencial para alcançar o objetivo e fazem de tudo para realizar aquilo que almejam. Mesmo em cargos elevados, sempre será necessário executar.</a:t>
            </a:r>
            <a:endParaRPr/>
          </a:p>
          <a:p>
            <a:pPr indent="0" lvl="0" marL="0" rtl="0" algn="just">
              <a:lnSpc>
                <a:spcPct val="80000"/>
              </a:lnSpc>
              <a:spcBef>
                <a:spcPts val="0"/>
              </a:spcBef>
              <a:spcAft>
                <a:spcPts val="0"/>
              </a:spcAft>
              <a:buClr>
                <a:schemeClr val="dk1"/>
              </a:buClr>
              <a:buSzPts val="1400"/>
              <a:buFont typeface="Arial"/>
              <a:buNone/>
            </a:pPr>
            <a:r>
              <a:t/>
            </a:r>
            <a:endParaRPr/>
          </a:p>
          <a:p>
            <a:pPr indent="0" lvl="0" marL="0" rtl="0" algn="just">
              <a:lnSpc>
                <a:spcPct val="80000"/>
              </a:lnSpc>
              <a:spcBef>
                <a:spcPts val="0"/>
              </a:spcBef>
              <a:spcAft>
                <a:spcPts val="0"/>
              </a:spcAft>
              <a:buClr>
                <a:schemeClr val="dk1"/>
              </a:buClr>
              <a:buSzPts val="1400"/>
              <a:buFont typeface="Arial"/>
              <a:buNone/>
            </a:pPr>
            <a:r>
              <a:rPr b="1" lang="pt-BR"/>
              <a:t>Conhecimento Aplicado</a:t>
            </a:r>
            <a:endParaRPr/>
          </a:p>
          <a:p>
            <a:pPr indent="0" lvl="0" marL="0" rtl="0" algn="just">
              <a:lnSpc>
                <a:spcPct val="80000"/>
              </a:lnSpc>
              <a:spcBef>
                <a:spcPts val="0"/>
              </a:spcBef>
              <a:spcAft>
                <a:spcPts val="0"/>
              </a:spcAft>
              <a:buClr>
                <a:schemeClr val="dk1"/>
              </a:buClr>
              <a:buSzPts val="480"/>
              <a:buFont typeface="Calibri"/>
              <a:buNone/>
            </a:pPr>
            <a:r>
              <a:rPr lang="pt-BR"/>
              <a:t>Mas também não adianta executar sem clareza do que se está fazendo. Essa execução tem que ser embasada e com conhecimento aplicado. Estudar e se aprofundar naquela área onde vai atuar, no projeto que vai executar. Fazer benchmarking com organizações e projetos que são similares aos seus, aprender com quem fez bem e com seus erros, não reinventar a roda para dar saltos de qualidade partindo de conhecimento já existente. </a:t>
            </a:r>
            <a:endParaRPr/>
          </a:p>
          <a:p>
            <a:pPr indent="0" lvl="0" marL="0" rtl="0" algn="just">
              <a:lnSpc>
                <a:spcPct val="80000"/>
              </a:lnSpc>
              <a:spcBef>
                <a:spcPts val="0"/>
              </a:spcBef>
              <a:spcAft>
                <a:spcPts val="0"/>
              </a:spcAft>
              <a:buClr>
                <a:schemeClr val="dk1"/>
              </a:buClr>
              <a:buSzPts val="480"/>
              <a:buFont typeface="Calibri"/>
              <a:buNone/>
            </a:pPr>
            <a:r>
              <a:t/>
            </a:r>
            <a:endParaRPr/>
          </a:p>
          <a:p>
            <a:pPr indent="0" lvl="0" marL="0" rtl="0" algn="just">
              <a:lnSpc>
                <a:spcPct val="80000"/>
              </a:lnSpc>
              <a:spcBef>
                <a:spcPts val="0"/>
              </a:spcBef>
              <a:spcAft>
                <a:spcPts val="0"/>
              </a:spcAft>
              <a:buClr>
                <a:schemeClr val="dk1"/>
              </a:buClr>
              <a:buSzPts val="480"/>
              <a:buFont typeface="Calibri"/>
              <a:buNone/>
            </a:pPr>
            <a:r>
              <a:rPr b="1" lang="pt-BR"/>
              <a:t>Gente Boa</a:t>
            </a:r>
            <a:r>
              <a:rPr lang="pt-BR"/>
              <a:t> </a:t>
            </a:r>
            <a:endParaRPr/>
          </a:p>
          <a:p>
            <a:pPr indent="0" lvl="0" marL="0" rtl="0" algn="just">
              <a:lnSpc>
                <a:spcPct val="80000"/>
              </a:lnSpc>
              <a:spcBef>
                <a:spcPts val="0"/>
              </a:spcBef>
              <a:spcAft>
                <a:spcPts val="0"/>
              </a:spcAft>
              <a:buClr>
                <a:schemeClr val="dk1"/>
              </a:buClr>
              <a:buSzPts val="480"/>
              <a:buFont typeface="Calibri"/>
              <a:buNone/>
            </a:pPr>
            <a:r>
              <a:rPr lang="pt-BR"/>
              <a:t>Se seu sonho for grande mesmo, é impossível alcançá-lo sozinho! Para isso, você vai precisa de gente boa para fazer junto com você. Fazer com outras pessoas permite que cheguemos muito mais longe! Além disso, estar numa rede de pessoas muito boas que fazem coisas incríveis nos motiva a querer fazer coisas incríveis também e a chegar mais longe. </a:t>
            </a:r>
            <a:endParaRPr/>
          </a:p>
          <a:p>
            <a:pPr indent="0" lvl="0" marL="0" rtl="0" algn="just">
              <a:lnSpc>
                <a:spcPct val="80000"/>
              </a:lnSpc>
              <a:spcBef>
                <a:spcPts val="0"/>
              </a:spcBef>
              <a:spcAft>
                <a:spcPts val="0"/>
              </a:spcAft>
              <a:buClr>
                <a:schemeClr val="dk1"/>
              </a:buClr>
              <a:buSzPts val="480"/>
              <a:buFont typeface="Calibri"/>
              <a:buNone/>
            </a:pPr>
            <a:r>
              <a:t/>
            </a:r>
            <a:endParaRPr/>
          </a:p>
          <a:p>
            <a:pPr indent="0" lvl="0" marL="0" rtl="0" algn="just">
              <a:lnSpc>
                <a:spcPct val="80000"/>
              </a:lnSpc>
              <a:spcBef>
                <a:spcPts val="0"/>
              </a:spcBef>
              <a:spcAft>
                <a:spcPts val="0"/>
              </a:spcAft>
              <a:buClr>
                <a:schemeClr val="dk1"/>
              </a:buClr>
              <a:buSzPts val="1400"/>
              <a:buFont typeface="Arial"/>
              <a:buNone/>
            </a:pPr>
            <a:r>
              <a:rPr b="1" lang="pt-BR"/>
              <a:t>Protagonismo</a:t>
            </a:r>
            <a:endParaRPr/>
          </a:p>
          <a:p>
            <a:pPr indent="0" lvl="0" marL="0" rtl="0" algn="just">
              <a:lnSpc>
                <a:spcPct val="80000"/>
              </a:lnSpc>
              <a:spcBef>
                <a:spcPts val="0"/>
              </a:spcBef>
              <a:spcAft>
                <a:spcPts val="0"/>
              </a:spcAft>
              <a:buClr>
                <a:schemeClr val="dk1"/>
              </a:buClr>
              <a:buSzPts val="480"/>
              <a:buFont typeface="Calibri"/>
              <a:buNone/>
            </a:pPr>
            <a:r>
              <a:rPr lang="pt-BR"/>
              <a:t>A mentalidade do líder é de protagonismo. De se responsabilizar pela sua carreira e vida, focar na solução dos seus problemas e acreditar que tem a capacidade de transformar a sua situação e seu ambiente.</a:t>
            </a:r>
            <a:endParaRPr/>
          </a:p>
          <a:p>
            <a:pPr indent="0" lvl="0" marL="0" rtl="0" algn="just">
              <a:lnSpc>
                <a:spcPct val="80000"/>
              </a:lnSpc>
              <a:spcBef>
                <a:spcPts val="0"/>
              </a:spcBef>
              <a:spcAft>
                <a:spcPts val="0"/>
              </a:spcAft>
              <a:buClr>
                <a:schemeClr val="dk1"/>
              </a:buClr>
              <a:buSzPts val="480"/>
              <a:buFont typeface="Calibri"/>
              <a:buNone/>
            </a:pPr>
            <a:r>
              <a:t/>
            </a:r>
            <a:endParaRPr/>
          </a:p>
          <a:p>
            <a:pPr indent="0" lvl="0" marL="0" rtl="0" algn="just">
              <a:lnSpc>
                <a:spcPct val="80000"/>
              </a:lnSpc>
              <a:spcBef>
                <a:spcPts val="0"/>
              </a:spcBef>
              <a:spcAft>
                <a:spcPts val="0"/>
              </a:spcAft>
              <a:buClr>
                <a:schemeClr val="dk1"/>
              </a:buClr>
              <a:buSzPts val="480"/>
              <a:buFont typeface="Calibri"/>
              <a:buNone/>
            </a:pPr>
            <a:r>
              <a:rPr b="1" lang="pt-BR"/>
              <a:t>Integridade</a:t>
            </a:r>
            <a:endParaRPr/>
          </a:p>
          <a:p>
            <a:pPr indent="0" lvl="0" marL="0" rtl="0" algn="just">
              <a:lnSpc>
                <a:spcPct val="80000"/>
              </a:lnSpc>
              <a:spcBef>
                <a:spcPts val="0"/>
              </a:spcBef>
              <a:spcAft>
                <a:spcPts val="0"/>
              </a:spcAft>
              <a:buClr>
                <a:schemeClr val="dk1"/>
              </a:buClr>
              <a:buSzPts val="480"/>
              <a:buFont typeface="Calibri"/>
              <a:buNone/>
            </a:pPr>
            <a:r>
              <a:rPr lang="pt-BR"/>
              <a:t>Não adianta ter todos estes valores se não temos integridade. Acreditamos que a integridade deve estar intrínseca às nossas atitudes. Tudo o que fazemos e o quanto nos esforçamos deve ser com inteireza e transparência, sem passar em cima e nem prejudicar ninguém.</a:t>
            </a:r>
            <a:endParaRPr/>
          </a:p>
          <a:p>
            <a:pPr indent="0" lvl="0" marL="0" rtl="0" algn="l">
              <a:lnSpc>
                <a:spcPct val="100000"/>
              </a:lnSpc>
              <a:spcBef>
                <a:spcPts val="0"/>
              </a:spcBef>
              <a:spcAft>
                <a:spcPts val="0"/>
              </a:spcAft>
              <a:buClr>
                <a:schemeClr val="dk1"/>
              </a:buClr>
              <a:buSzPts val="1200"/>
              <a:buFont typeface="Calibri"/>
              <a:buNone/>
            </a:pPr>
            <a:r>
              <a:t/>
            </a:r>
            <a:endParaRPr b="1"/>
          </a:p>
        </p:txBody>
      </p:sp>
      <p:sp>
        <p:nvSpPr>
          <p:cNvPr id="145" name="Google Shape;145;g2d45eebaece_0_2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pt-B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d45eebaece_0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2d45eebaece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10"/>
              <a:buFont typeface="Calibri"/>
              <a:buNone/>
            </a:pPr>
            <a:r>
              <a:rPr i="1" lang="pt-BR" sz="1100">
                <a:latin typeface="Arial"/>
                <a:ea typeface="Arial"/>
                <a:cs typeface="Arial"/>
                <a:sym typeface="Arial"/>
              </a:rPr>
              <a:t>Bloco liderança – </a:t>
            </a:r>
            <a:r>
              <a:rPr b="1" i="1" lang="pt-BR" sz="1100">
                <a:latin typeface="Arial"/>
                <a:ea typeface="Arial"/>
                <a:cs typeface="Arial"/>
                <a:sym typeface="Arial"/>
              </a:rPr>
              <a:t>objetivo: </a:t>
            </a:r>
            <a:r>
              <a:rPr i="1" lang="pt-BR" sz="1100">
                <a:solidFill>
                  <a:srgbClr val="262626"/>
                </a:solidFill>
                <a:latin typeface="Arial"/>
                <a:ea typeface="Arial"/>
                <a:cs typeface="Arial"/>
                <a:sym typeface="Arial"/>
              </a:rPr>
              <a:t>participante se ver como um líder em potencial; introduzir o modelo de liderança da Fundação Estudar</a:t>
            </a:r>
            <a:endParaRPr sz="11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t/>
            </a:r>
            <a:endParaRPr b="1" sz="11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rPr b="1" lang="pt-BR" sz="1100">
                <a:latin typeface="Arial"/>
                <a:ea typeface="Arial"/>
                <a:cs typeface="Arial"/>
                <a:sym typeface="Arial"/>
              </a:rPr>
              <a:t>Clima</a:t>
            </a:r>
            <a:r>
              <a:rPr lang="pt-BR" sz="1100">
                <a:latin typeface="Arial"/>
                <a:ea typeface="Arial"/>
                <a:cs typeface="Arial"/>
                <a:sym typeface="Arial"/>
              </a:rPr>
              <a:t>: explicação</a:t>
            </a:r>
            <a:endParaRPr sz="11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rPr b="1" lang="pt-BR" sz="1100">
                <a:latin typeface="Arial"/>
                <a:ea typeface="Arial"/>
                <a:cs typeface="Arial"/>
                <a:sym typeface="Arial"/>
              </a:rPr>
              <a:t>Tempo</a:t>
            </a:r>
            <a:r>
              <a:rPr lang="pt-BR" sz="1100">
                <a:latin typeface="Arial"/>
                <a:ea typeface="Arial"/>
                <a:cs typeface="Arial"/>
                <a:sym typeface="Arial"/>
              </a:rPr>
              <a:t>: 4 min</a:t>
            </a:r>
            <a:endParaRPr sz="11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rPr b="1" lang="pt-BR" sz="1100">
                <a:latin typeface="Arial"/>
                <a:ea typeface="Arial"/>
                <a:cs typeface="Arial"/>
                <a:sym typeface="Arial"/>
              </a:rPr>
              <a:t>Finalidade do slide</a:t>
            </a:r>
            <a:r>
              <a:rPr lang="pt-BR" sz="1100">
                <a:latin typeface="Arial"/>
                <a:ea typeface="Arial"/>
                <a:cs typeface="Arial"/>
                <a:sym typeface="Arial"/>
              </a:rPr>
              <a:t>: esclarecer que vemos a liderança como transversal a diversos setores</a:t>
            </a:r>
            <a:endParaRPr sz="11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t/>
            </a:r>
            <a:endParaRPr sz="11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rPr b="1" lang="pt-BR" sz="1100">
                <a:latin typeface="Arial"/>
                <a:ea typeface="Arial"/>
                <a:cs typeface="Arial"/>
                <a:sym typeface="Arial"/>
              </a:rPr>
              <a:t>Texto de apoio:</a:t>
            </a:r>
            <a:endParaRPr sz="11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t/>
            </a:r>
            <a:endParaRPr sz="11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rPr lang="pt-BR" sz="1100">
                <a:latin typeface="Arial"/>
                <a:ea typeface="Arial"/>
                <a:cs typeface="Arial"/>
                <a:sym typeface="Arial"/>
              </a:rPr>
              <a:t>Por isso, nosso modelo de liderança não é só para pessoas de um setor específico,  mas acreditamos em uma transformação transversal. Quando falamos de transformação, parece que estamos nos referindo apenas a problemas sociais, mas não é somente a </a:t>
            </a:r>
            <a:r>
              <a:rPr b="1" lang="pt-BR" sz="1100">
                <a:latin typeface="Arial"/>
                <a:ea typeface="Arial"/>
                <a:cs typeface="Arial"/>
                <a:sym typeface="Arial"/>
              </a:rPr>
              <a:t>educação</a:t>
            </a:r>
            <a:r>
              <a:rPr lang="pt-BR" sz="1100">
                <a:latin typeface="Arial"/>
                <a:ea typeface="Arial"/>
                <a:cs typeface="Arial"/>
                <a:sym typeface="Arial"/>
              </a:rPr>
              <a:t> ou o </a:t>
            </a:r>
            <a:r>
              <a:rPr b="1" lang="pt-BR" sz="1100">
                <a:latin typeface="Arial"/>
                <a:ea typeface="Arial"/>
                <a:cs typeface="Arial"/>
                <a:sym typeface="Arial"/>
              </a:rPr>
              <a:t>sistema político </a:t>
            </a:r>
            <a:r>
              <a:rPr lang="pt-BR" sz="1100">
                <a:latin typeface="Arial"/>
                <a:ea typeface="Arial"/>
                <a:cs typeface="Arial"/>
                <a:sym typeface="Arial"/>
              </a:rPr>
              <a:t>que precisam ser transformados para mudar o Brasil. Há desafios em todas as áreas de atuação e, por isso, são necessários talentos e líderes em todos os setores para fazer a diferença. Cada um pode fazer a diferença e mudar um contexto.</a:t>
            </a:r>
            <a:endParaRPr sz="11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t/>
            </a:r>
            <a:endParaRPr sz="1100">
              <a:latin typeface="Arial"/>
              <a:ea typeface="Arial"/>
              <a:cs typeface="Arial"/>
              <a:sym typeface="Arial"/>
            </a:endParaRPr>
          </a:p>
          <a:p>
            <a:pPr indent="0" lvl="0" marL="0" rtl="0" algn="just">
              <a:lnSpc>
                <a:spcPct val="100000"/>
              </a:lnSpc>
              <a:spcBef>
                <a:spcPts val="0"/>
              </a:spcBef>
              <a:spcAft>
                <a:spcPts val="0"/>
              </a:spcAft>
              <a:buClr>
                <a:schemeClr val="dk1"/>
              </a:buClr>
              <a:buSzPts val="1400"/>
              <a:buFont typeface="Arial"/>
              <a:buNone/>
            </a:pPr>
            <a:r>
              <a:rPr lang="pt-BR" sz="1100">
                <a:latin typeface="Arial"/>
                <a:ea typeface="Arial"/>
                <a:cs typeface="Arial"/>
                <a:sym typeface="Arial"/>
              </a:rPr>
              <a:t>Por exemplo, nas empresas também se têm muitos desafios nas relações humanas, na produtividade, em ter pessoas felizes no trabalho e na colocação do Brasil como referência mundial em negócios. Na </a:t>
            </a:r>
            <a:r>
              <a:rPr b="1" lang="pt-BR" sz="1100">
                <a:latin typeface="Arial"/>
                <a:ea typeface="Arial"/>
                <a:cs typeface="Arial"/>
                <a:sym typeface="Arial"/>
              </a:rPr>
              <a:t>gestão pública </a:t>
            </a:r>
            <a:r>
              <a:rPr lang="pt-BR" sz="1100">
                <a:latin typeface="Arial"/>
                <a:ea typeface="Arial"/>
                <a:cs typeface="Arial"/>
                <a:sym typeface="Arial"/>
              </a:rPr>
              <a:t>precisamos de pessoas mais íntegras, que melhorem a eficiência e a transparência do setor. </a:t>
            </a:r>
            <a:r>
              <a:rPr b="1" lang="pt-BR" sz="1100">
                <a:latin typeface="Arial"/>
                <a:ea typeface="Arial"/>
                <a:cs typeface="Arial"/>
                <a:sym typeface="Arial"/>
              </a:rPr>
              <a:t>No meio ambiente</a:t>
            </a:r>
            <a:r>
              <a:rPr lang="pt-BR" sz="1100">
                <a:latin typeface="Arial"/>
                <a:ea typeface="Arial"/>
                <a:cs typeface="Arial"/>
                <a:sym typeface="Arial"/>
              </a:rPr>
              <a:t>, temos muitos desafios de descarte de lixo no ambiente, desmatamento e queimadas. No </a:t>
            </a:r>
            <a:r>
              <a:rPr b="1" lang="pt-BR" sz="1100">
                <a:latin typeface="Arial"/>
                <a:ea typeface="Arial"/>
                <a:cs typeface="Arial"/>
                <a:sym typeface="Arial"/>
              </a:rPr>
              <a:t>empreendedorismo</a:t>
            </a:r>
            <a:r>
              <a:rPr lang="pt-BR" sz="1100">
                <a:latin typeface="Arial"/>
                <a:ea typeface="Arial"/>
                <a:cs typeface="Arial"/>
                <a:sym typeface="Arial"/>
              </a:rPr>
              <a:t>, grande parte de novas empresas fecham em menos de 5 anos. No </a:t>
            </a:r>
            <a:r>
              <a:rPr b="1" lang="pt-BR" sz="1100">
                <a:latin typeface="Arial"/>
                <a:ea typeface="Arial"/>
                <a:cs typeface="Arial"/>
                <a:sym typeface="Arial"/>
              </a:rPr>
              <a:t>meio científico</a:t>
            </a:r>
            <a:r>
              <a:rPr lang="pt-BR" sz="1100">
                <a:latin typeface="Arial"/>
                <a:ea typeface="Arial"/>
                <a:cs typeface="Arial"/>
                <a:sym typeface="Arial"/>
              </a:rPr>
              <a:t>, vemos uma distância do mercado e uma inutilização das pesquisas brasileiros, além do pouco investimento no setor. No </a:t>
            </a:r>
            <a:r>
              <a:rPr b="1" lang="pt-BR" sz="1100">
                <a:latin typeface="Arial"/>
                <a:ea typeface="Arial"/>
                <a:cs typeface="Arial"/>
                <a:sym typeface="Arial"/>
              </a:rPr>
              <a:t>meio social</a:t>
            </a:r>
            <a:r>
              <a:rPr lang="pt-BR" sz="1100">
                <a:latin typeface="Arial"/>
                <a:ea typeface="Arial"/>
                <a:cs typeface="Arial"/>
                <a:sym typeface="Arial"/>
              </a:rPr>
              <a:t>, faltam muitas pessoas qualificadas, com boa capacidade de gestão e de criar um impacto sustentável e de longo prazo. Então cabe aqui cada um descobrir onde quer resolver problemas e onde vai realizar transformação.</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10"/>
              <a:buFont typeface="Calibri"/>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a:p>
        </p:txBody>
      </p:sp>
      <p:sp>
        <p:nvSpPr>
          <p:cNvPr id="163" name="Google Shape;163;g2d45eebaece_0_3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pt-B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d45eebaece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d45eebaece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d45eebaece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d45eebaece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d45eebaece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d45eebaece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d45eebaece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d45eebaece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e5c393b14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1e5c393b14c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e5c393b14c_0_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1e5c393b14c_0_9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e5c393b14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1e5c393b14c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e5c393b14c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1e5c393b14c_0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d45eebae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2d45eebaec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e5c393b14c_0_1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1e5c393b14c_0_10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e5c393b14c_0_10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1e5c393b14c_0_10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764867348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7648673483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e5c393b14c_0_10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1e5c393b14c_0_10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e5c393b14c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1e5c393b14c_0_10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e5c393b14c_0_10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1e5c393b14c_0_10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e5c393b14c_0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1e5c393b14c_0_10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e5c393b14c_0_1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1e5c393b14c_0_10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d45eebaece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d45eebaece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d45eebaece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d45eebaece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Deixei o Prep Pós aqui porque conversa super com o público, mas não sei bem onde enfiar ele ainda.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ea30ca0d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1ea30ca0d8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e5c393b14c_0_1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1e5c393b14c_0_1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e5c393b14c_0_1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1e5c393b14c_0_1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764867348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27648673483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d45eebaece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d45eebaece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Agora que já falamos de forma geral sobre como potencializar sua candidatura para uma bolsa para estudar fora, vamos ver um caso concreto de como aplicar isso em uma candidatura.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d0a10bebb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d0a10bebb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d45eebaece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d45eebaece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248f3a3fd4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248f3a3fd4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d4673df0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d4673df0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d0a10bebb9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d0a10bebb9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d0a10bebb9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2d0a10bebb9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e5c393b14c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1e5c393b14c_0_9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d45eebaece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2d45eebaece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d4673df07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2d4673df07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755fbc8395_0_882:notes"/>
          <p:cNvSpPr/>
          <p:nvPr>
            <p:ph idx="2" type="sldImg"/>
          </p:nvPr>
        </p:nvSpPr>
        <p:spPr>
          <a:xfrm>
            <a:off x="381447"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2755fbc8395_0_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413fd7ce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c413fd7ce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45eebaec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45eebaec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d45eebaec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d45eebaec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45eebaece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2d45eebaece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d45eebaece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d45eebaece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56" name="Shape 56"/>
        <p:cNvGrpSpPr/>
        <p:nvPr/>
      </p:nvGrpSpPr>
      <p:grpSpPr>
        <a:xfrm>
          <a:off x="0" y="0"/>
          <a:ext cx="0" cy="0"/>
          <a:chOff x="0" y="0"/>
          <a:chExt cx="0" cy="0"/>
        </a:xfrm>
      </p:grpSpPr>
      <p:sp>
        <p:nvSpPr>
          <p:cNvPr id="57" name="Google Shape;57;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8" name="Google Shape;58;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8472458" y="4663217"/>
            <a:ext cx="548700" cy="177000"/>
          </a:xfrm>
          <a:prstGeom prst="rect">
            <a:avLst/>
          </a:prstGeom>
        </p:spPr>
        <p:txBody>
          <a:bodyPr anchorCtr="0" anchor="ctr" bIns="91425" lIns="91425" spcFirstLastPara="1" rIns="91425" wrap="square" tIns="91425">
            <a:normAutofit fontScale="2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22.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hyperlink" Target="http://drive.google.com/file/d/1Bl2l6nAfpgAhwFRee4AIgFIjavorcENa/view" TargetMode="External"/><Relationship Id="rId6"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5.png"/><Relationship Id="rId4" Type="http://schemas.openxmlformats.org/officeDocument/2006/relationships/image" Target="../media/image53.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4.jp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jpg"/><Relationship Id="rId4" Type="http://schemas.openxmlformats.org/officeDocument/2006/relationships/image" Target="../media/image33.png"/><Relationship Id="rId5" Type="http://schemas.openxmlformats.org/officeDocument/2006/relationships/image" Target="../media/image45.png"/><Relationship Id="rId6" Type="http://schemas.openxmlformats.org/officeDocument/2006/relationships/image" Target="../media/image38.png"/><Relationship Id="rId7" Type="http://schemas.openxmlformats.org/officeDocument/2006/relationships/image" Target="../media/image40.png"/></Relationships>
</file>

<file path=ppt/slides/_rels/slide32.xml.rels><?xml version="1.0" encoding="UTF-8" standalone="yes"?><Relationships xmlns="http://schemas.openxmlformats.org/package/2006/relationships"><Relationship Id="rId10"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jpg"/><Relationship Id="rId4" Type="http://schemas.openxmlformats.org/officeDocument/2006/relationships/image" Target="../media/image4.png"/><Relationship Id="rId9" Type="http://schemas.openxmlformats.org/officeDocument/2006/relationships/image" Target="../media/image42.png"/><Relationship Id="rId5" Type="http://schemas.openxmlformats.org/officeDocument/2006/relationships/image" Target="../media/image51.png"/><Relationship Id="rId6" Type="http://schemas.openxmlformats.org/officeDocument/2006/relationships/image" Target="../media/image39.png"/><Relationship Id="rId7" Type="http://schemas.openxmlformats.org/officeDocument/2006/relationships/image" Target="../media/image62.png"/><Relationship Id="rId8"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61.png"/><Relationship Id="rId5"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60.png"/></Relationships>
</file>

<file path=ppt/slides/_rels/slide37.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49.png"/><Relationship Id="rId5" Type="http://schemas.openxmlformats.org/officeDocument/2006/relationships/image" Target="../media/image60.png"/><Relationship Id="rId6" Type="http://schemas.openxmlformats.org/officeDocument/2006/relationships/image" Target="../media/image47.png"/><Relationship Id="rId7" Type="http://schemas.openxmlformats.org/officeDocument/2006/relationships/image" Target="../media/image44.png"/><Relationship Id="rId8"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7.png"/><Relationship Id="rId4" Type="http://schemas.openxmlformats.org/officeDocument/2006/relationships/image" Target="../media/image11.png"/><Relationship Id="rId5"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61.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bit.ly/PrepPos" TargetMode="External"/><Relationship Id="rId4" Type="http://schemas.openxmlformats.org/officeDocument/2006/relationships/hyperlink" Target="https://www.estudarfora.org.br" TargetMode="External"/><Relationship Id="rId9" Type="http://schemas.openxmlformats.org/officeDocument/2006/relationships/image" Target="../media/image56.png"/><Relationship Id="rId5" Type="http://schemas.openxmlformats.org/officeDocument/2006/relationships/hyperlink" Target="https://www.scholarships.com/" TargetMode="External"/><Relationship Id="rId6" Type="http://schemas.openxmlformats.org/officeDocument/2006/relationships/hyperlink" Target="https://www.unigo.com/" TargetMode="External"/><Relationship Id="rId7" Type="http://schemas.openxmlformats.org/officeDocument/2006/relationships/hyperlink" Target="https://www.usnews.com/education/scholarships/search" TargetMode="External"/><Relationship Id="rId8"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9.png"/><Relationship Id="rId4" Type="http://schemas.openxmlformats.org/officeDocument/2006/relationships/image" Target="../media/image58.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5"/>
          <p:cNvSpPr txBox="1"/>
          <p:nvPr/>
        </p:nvSpPr>
        <p:spPr>
          <a:xfrm>
            <a:off x="51150" y="1664572"/>
            <a:ext cx="9041700" cy="600300"/>
          </a:xfrm>
          <a:prstGeom prst="rect">
            <a:avLst/>
          </a:prstGeom>
          <a:noFill/>
          <a:ln>
            <a:noFill/>
          </a:ln>
        </p:spPr>
        <p:txBody>
          <a:bodyPr anchorCtr="0" anchor="t" bIns="0" lIns="0" spcFirstLastPara="1" rIns="0" wrap="square" tIns="0">
            <a:spAutoFit/>
          </a:bodyPr>
          <a:lstStyle/>
          <a:p>
            <a:pPr indent="0" lvl="0" marL="0" marR="0" rtl="0" algn="ctr">
              <a:lnSpc>
                <a:spcPct val="148999"/>
              </a:lnSpc>
              <a:spcBef>
                <a:spcPts val="0"/>
              </a:spcBef>
              <a:spcAft>
                <a:spcPts val="0"/>
              </a:spcAft>
              <a:buNone/>
            </a:pPr>
            <a:r>
              <a:rPr lang="pt-BR" sz="3900">
                <a:solidFill>
                  <a:schemeClr val="dk1"/>
                </a:solidFill>
                <a:latin typeface="Alfa Slab One"/>
                <a:ea typeface="Alfa Slab One"/>
                <a:cs typeface="Alfa Slab One"/>
                <a:sym typeface="Alfa Slab One"/>
              </a:rPr>
              <a:t>EXPANDINDO HORIZONTES</a:t>
            </a:r>
            <a:endParaRPr sz="100">
              <a:solidFill>
                <a:schemeClr val="dk1"/>
              </a:solidFill>
            </a:endParaRPr>
          </a:p>
        </p:txBody>
      </p:sp>
      <p:sp>
        <p:nvSpPr>
          <p:cNvPr id="65" name="Google Shape;65;p15"/>
          <p:cNvSpPr txBox="1"/>
          <p:nvPr/>
        </p:nvSpPr>
        <p:spPr>
          <a:xfrm>
            <a:off x="943525" y="2333813"/>
            <a:ext cx="7357500" cy="1145100"/>
          </a:xfrm>
          <a:prstGeom prst="rect">
            <a:avLst/>
          </a:prstGeom>
          <a:noFill/>
          <a:ln>
            <a:noFill/>
          </a:ln>
        </p:spPr>
        <p:txBody>
          <a:bodyPr anchorCtr="0" anchor="t" bIns="0" lIns="0" spcFirstLastPara="1" rIns="0" wrap="square" tIns="0">
            <a:spAutoFit/>
          </a:bodyPr>
          <a:lstStyle/>
          <a:p>
            <a:pPr indent="0" lvl="0" marL="0" rtl="0" algn="ctr">
              <a:lnSpc>
                <a:spcPct val="140004"/>
              </a:lnSpc>
              <a:spcBef>
                <a:spcPts val="0"/>
              </a:spcBef>
              <a:spcAft>
                <a:spcPts val="0"/>
              </a:spcAft>
              <a:buClr>
                <a:schemeClr val="dk1"/>
              </a:buClr>
              <a:buSzPts val="1100"/>
              <a:buFont typeface="Arial"/>
              <a:buNone/>
            </a:pPr>
            <a:r>
              <a:rPr lang="pt-BR" sz="3100">
                <a:solidFill>
                  <a:schemeClr val="dk1"/>
                </a:solidFill>
                <a:latin typeface="Montserrat"/>
                <a:ea typeface="Montserrat"/>
                <a:cs typeface="Montserrat"/>
                <a:sym typeface="Montserrat"/>
              </a:rPr>
              <a:t>Uma conversa sobre oportunidades acadêmicas no exterior</a:t>
            </a:r>
            <a:endParaRPr sz="3100">
              <a:solidFill>
                <a:schemeClr val="dk1"/>
              </a:solidFill>
              <a:latin typeface="Montserrat"/>
              <a:ea typeface="Montserrat"/>
              <a:cs typeface="Montserrat"/>
              <a:sym typeface="Montserrat"/>
            </a:endParaRPr>
          </a:p>
        </p:txBody>
      </p:sp>
      <p:pic>
        <p:nvPicPr>
          <p:cNvPr descr="Picture 23" id="66" name="Google Shape;66;p15"/>
          <p:cNvPicPr preferRelativeResize="0"/>
          <p:nvPr/>
        </p:nvPicPr>
        <p:blipFill rotWithShape="1">
          <a:blip r:embed="rId3">
            <a:alphaModFix/>
          </a:blip>
          <a:srcRect b="0" l="0" r="0" t="0"/>
          <a:stretch/>
        </p:blipFill>
        <p:spPr>
          <a:xfrm>
            <a:off x="4662243" y="4480961"/>
            <a:ext cx="654376" cy="271550"/>
          </a:xfrm>
          <a:prstGeom prst="rect">
            <a:avLst/>
          </a:prstGeom>
          <a:noFill/>
          <a:ln>
            <a:noFill/>
          </a:ln>
        </p:spPr>
      </p:pic>
      <p:pic>
        <p:nvPicPr>
          <p:cNvPr id="67" name="Google Shape;67;p15"/>
          <p:cNvPicPr preferRelativeResize="0"/>
          <p:nvPr/>
        </p:nvPicPr>
        <p:blipFill>
          <a:blip r:embed="rId4">
            <a:alphaModFix/>
          </a:blip>
          <a:stretch>
            <a:fillRect/>
          </a:stretch>
        </p:blipFill>
        <p:spPr>
          <a:xfrm>
            <a:off x="3827388" y="4480950"/>
            <a:ext cx="681540" cy="27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4"/>
          <p:cNvSpPr txBox="1"/>
          <p:nvPr/>
        </p:nvSpPr>
        <p:spPr>
          <a:xfrm>
            <a:off x="471900" y="698906"/>
            <a:ext cx="8200200" cy="752100"/>
          </a:xfrm>
          <a:prstGeom prst="rect">
            <a:avLst/>
          </a:prstGeom>
          <a:noFill/>
          <a:ln>
            <a:noFill/>
          </a:ln>
        </p:spPr>
        <p:txBody>
          <a:bodyPr anchorCtr="0" anchor="t" bIns="34275" lIns="68575" spcFirstLastPara="1" rIns="68575" wrap="square" tIns="34275">
            <a:noAutofit/>
          </a:bodyPr>
          <a:lstStyle/>
          <a:p>
            <a:pPr indent="0" lvl="0" marL="0" marR="0" rtl="0" algn="ctr">
              <a:lnSpc>
                <a:spcPct val="75555"/>
              </a:lnSpc>
              <a:spcBef>
                <a:spcPts val="0"/>
              </a:spcBef>
              <a:spcAft>
                <a:spcPts val="0"/>
              </a:spcAft>
              <a:buClr>
                <a:srgbClr val="383636"/>
              </a:buClr>
              <a:buSzPts val="4100"/>
              <a:buFont typeface="Arial Black"/>
              <a:buNone/>
            </a:pPr>
            <a:r>
              <a:rPr i="0" lang="pt-BR" sz="3200" u="none" cap="none" strike="noStrike">
                <a:solidFill>
                  <a:srgbClr val="00C66F"/>
                </a:solidFill>
                <a:latin typeface="Alfa Slab One"/>
                <a:ea typeface="Alfa Slab One"/>
                <a:cs typeface="Alfa Slab One"/>
                <a:sym typeface="Alfa Slab One"/>
              </a:rPr>
              <a:t>MODELO DE LIDERANÇA</a:t>
            </a:r>
            <a:endParaRPr i="0" sz="200" u="none" cap="none" strike="noStrike">
              <a:solidFill>
                <a:srgbClr val="00C66F"/>
              </a:solidFill>
              <a:latin typeface="Alfa Slab One"/>
              <a:ea typeface="Alfa Slab One"/>
              <a:cs typeface="Alfa Slab One"/>
              <a:sym typeface="Alfa Slab One"/>
            </a:endParaRPr>
          </a:p>
          <a:p>
            <a:pPr indent="0" lvl="0" marL="0" marR="0" rtl="0" algn="ctr">
              <a:lnSpc>
                <a:spcPct val="107142"/>
              </a:lnSpc>
              <a:spcBef>
                <a:spcPts val="0"/>
              </a:spcBef>
              <a:spcAft>
                <a:spcPts val="0"/>
              </a:spcAft>
              <a:buClr>
                <a:srgbClr val="383636"/>
              </a:buClr>
              <a:buSzPts val="2100"/>
              <a:buFont typeface="Arial Black"/>
              <a:buNone/>
            </a:pPr>
            <a:r>
              <a:rPr i="0" lang="pt-BR" sz="1300" u="none" cap="none" strike="noStrike">
                <a:solidFill>
                  <a:srgbClr val="00C66F"/>
                </a:solidFill>
                <a:latin typeface="Alfa Slab One"/>
                <a:ea typeface="Alfa Slab One"/>
                <a:cs typeface="Alfa Slab One"/>
                <a:sym typeface="Alfa Slab One"/>
              </a:rPr>
              <a:t>DA FUNDAÇÃO ESTUDAR</a:t>
            </a:r>
            <a:endParaRPr i="0" sz="200" u="none" cap="none" strike="noStrike">
              <a:solidFill>
                <a:srgbClr val="00C66F"/>
              </a:solidFill>
              <a:latin typeface="Alfa Slab One"/>
              <a:ea typeface="Alfa Slab One"/>
              <a:cs typeface="Alfa Slab One"/>
              <a:sym typeface="Alfa Slab One"/>
            </a:endParaRPr>
          </a:p>
        </p:txBody>
      </p:sp>
      <p:sp>
        <p:nvSpPr>
          <p:cNvPr id="148" name="Google Shape;148;p24"/>
          <p:cNvSpPr txBox="1"/>
          <p:nvPr/>
        </p:nvSpPr>
        <p:spPr>
          <a:xfrm>
            <a:off x="2353135" y="1374804"/>
            <a:ext cx="4437600" cy="438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383636"/>
              </a:buClr>
              <a:buSzPts val="2400"/>
              <a:buFont typeface="Corbel"/>
              <a:buNone/>
            </a:pPr>
            <a:r>
              <a:rPr b="1" i="0" lang="pt-BR" sz="2300" u="none" cap="none" strike="noStrike">
                <a:solidFill>
                  <a:srgbClr val="383636"/>
                </a:solidFill>
                <a:latin typeface="Open Sans"/>
                <a:ea typeface="Open Sans"/>
                <a:cs typeface="Open Sans"/>
                <a:sym typeface="Open Sans"/>
              </a:rPr>
              <a:t>Valores</a:t>
            </a:r>
            <a:endParaRPr i="0" sz="900" u="none" cap="none" strike="noStrike">
              <a:solidFill>
                <a:srgbClr val="000000"/>
              </a:solidFill>
              <a:latin typeface="Open Sans"/>
              <a:ea typeface="Open Sans"/>
              <a:cs typeface="Open Sans"/>
              <a:sym typeface="Open Sans"/>
            </a:endParaRPr>
          </a:p>
        </p:txBody>
      </p:sp>
      <p:pic>
        <p:nvPicPr>
          <p:cNvPr id="149" name="Google Shape;149;p24"/>
          <p:cNvPicPr preferRelativeResize="0"/>
          <p:nvPr/>
        </p:nvPicPr>
        <p:blipFill>
          <a:blip r:embed="rId3">
            <a:alphaModFix/>
          </a:blip>
          <a:stretch>
            <a:fillRect/>
          </a:stretch>
        </p:blipFill>
        <p:spPr>
          <a:xfrm>
            <a:off x="3620738" y="4697538"/>
            <a:ext cx="1205450" cy="253400"/>
          </a:xfrm>
          <a:prstGeom prst="rect">
            <a:avLst/>
          </a:prstGeom>
          <a:noFill/>
          <a:ln>
            <a:noFill/>
          </a:ln>
        </p:spPr>
      </p:pic>
      <p:pic>
        <p:nvPicPr>
          <p:cNvPr id="150" name="Google Shape;150;p24"/>
          <p:cNvPicPr preferRelativeResize="0"/>
          <p:nvPr/>
        </p:nvPicPr>
        <p:blipFill>
          <a:blip r:embed="rId4">
            <a:alphaModFix/>
          </a:blip>
          <a:stretch>
            <a:fillRect/>
          </a:stretch>
        </p:blipFill>
        <p:spPr>
          <a:xfrm>
            <a:off x="4993963" y="4715753"/>
            <a:ext cx="529140" cy="216975"/>
          </a:xfrm>
          <a:prstGeom prst="rect">
            <a:avLst/>
          </a:prstGeom>
          <a:noFill/>
          <a:ln>
            <a:noFill/>
          </a:ln>
        </p:spPr>
      </p:pic>
      <p:sp>
        <p:nvSpPr>
          <p:cNvPr id="151" name="Google Shape;151;p24"/>
          <p:cNvSpPr/>
          <p:nvPr/>
        </p:nvSpPr>
        <p:spPr>
          <a:xfrm>
            <a:off x="6316933" y="1887900"/>
            <a:ext cx="2315400" cy="2418900"/>
          </a:xfrm>
          <a:prstGeom prst="roundRect">
            <a:avLst>
              <a:gd fmla="val 16667" name="adj"/>
            </a:avLst>
          </a:prstGeom>
          <a:solidFill>
            <a:srgbClr val="D6D3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4"/>
          <p:cNvSpPr/>
          <p:nvPr/>
        </p:nvSpPr>
        <p:spPr>
          <a:xfrm>
            <a:off x="3390338" y="1895650"/>
            <a:ext cx="2315400" cy="2418900"/>
          </a:xfrm>
          <a:prstGeom prst="roundRect">
            <a:avLst>
              <a:gd fmla="val 16667" name="adj"/>
            </a:avLst>
          </a:prstGeom>
          <a:solidFill>
            <a:srgbClr val="D6D3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4"/>
          <p:cNvSpPr/>
          <p:nvPr/>
        </p:nvSpPr>
        <p:spPr>
          <a:xfrm>
            <a:off x="511757" y="1895675"/>
            <a:ext cx="2267400" cy="2418900"/>
          </a:xfrm>
          <a:prstGeom prst="roundRect">
            <a:avLst>
              <a:gd fmla="val 16667" name="adj"/>
            </a:avLst>
          </a:prstGeom>
          <a:solidFill>
            <a:srgbClr val="D6D3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 name="Google Shape;154;p24"/>
          <p:cNvSpPr txBox="1"/>
          <p:nvPr/>
        </p:nvSpPr>
        <p:spPr>
          <a:xfrm>
            <a:off x="748289" y="2803976"/>
            <a:ext cx="17943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Sonho Grande</a:t>
            </a:r>
            <a:endParaRPr b="1" i="0" sz="1600" u="none" cap="none" strike="noStrike">
              <a:solidFill>
                <a:srgbClr val="383636"/>
              </a:solidFill>
              <a:latin typeface="Open Sans"/>
              <a:ea typeface="Open Sans"/>
              <a:cs typeface="Open Sans"/>
              <a:sym typeface="Open Sans"/>
            </a:endParaRPr>
          </a:p>
          <a:p>
            <a:pPr indent="0" lvl="0" marL="0" marR="0" rtl="0" algn="ctr">
              <a:lnSpc>
                <a:spcPct val="150000"/>
              </a:lnSpc>
              <a:spcBef>
                <a:spcPts val="0"/>
              </a:spcBef>
              <a:spcAft>
                <a:spcPts val="0"/>
              </a:spcAft>
              <a:buClr>
                <a:srgbClr val="5D3293"/>
              </a:buClr>
              <a:buSzPts val="1800"/>
              <a:buFont typeface="Corbel"/>
              <a:buNone/>
            </a:pPr>
            <a:r>
              <a:t/>
            </a:r>
            <a:endParaRPr b="1" sz="1600">
              <a:solidFill>
                <a:srgbClr val="383636"/>
              </a:solidFill>
              <a:latin typeface="Open Sans"/>
              <a:ea typeface="Open Sans"/>
              <a:cs typeface="Open Sans"/>
              <a:sym typeface="Open Sans"/>
            </a:endParaRPr>
          </a:p>
          <a:p>
            <a:pPr indent="0" lvl="0" marL="0" marR="0" rtl="0" algn="ctr">
              <a:lnSpc>
                <a:spcPct val="15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Legado</a:t>
            </a:r>
            <a:endParaRPr i="0" sz="800" u="none" cap="none" strike="noStrike">
              <a:solidFill>
                <a:srgbClr val="383636"/>
              </a:solidFill>
              <a:latin typeface="Open Sans"/>
              <a:ea typeface="Open Sans"/>
              <a:cs typeface="Open Sans"/>
              <a:sym typeface="Open Sans"/>
            </a:endParaRPr>
          </a:p>
        </p:txBody>
      </p:sp>
      <p:sp>
        <p:nvSpPr>
          <p:cNvPr id="155" name="Google Shape;155;p24"/>
          <p:cNvSpPr txBox="1"/>
          <p:nvPr/>
        </p:nvSpPr>
        <p:spPr>
          <a:xfrm>
            <a:off x="3686952" y="2637826"/>
            <a:ext cx="1794300" cy="1592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Execução</a:t>
            </a:r>
            <a:endParaRPr b="1" i="0" sz="1600" u="none" cap="none" strike="noStrike">
              <a:solidFill>
                <a:srgbClr val="383636"/>
              </a:solidFill>
              <a:latin typeface="Open Sans"/>
              <a:ea typeface="Open Sans"/>
              <a:cs typeface="Open Sans"/>
              <a:sym typeface="Open Sans"/>
            </a:endParaRPr>
          </a:p>
          <a:p>
            <a:pPr indent="0" lvl="0" marL="0" marR="0" rtl="0" algn="ctr">
              <a:lnSpc>
                <a:spcPct val="100000"/>
              </a:lnSpc>
              <a:spcBef>
                <a:spcPts val="0"/>
              </a:spcBef>
              <a:spcAft>
                <a:spcPts val="0"/>
              </a:spcAft>
              <a:buClr>
                <a:srgbClr val="5D3293"/>
              </a:buClr>
              <a:buSzPts val="1800"/>
              <a:buFont typeface="Corbel"/>
              <a:buNone/>
            </a:pPr>
            <a:br>
              <a:rPr b="1" i="0" lang="pt-BR" sz="1600" u="none" cap="none" strike="noStrike">
                <a:solidFill>
                  <a:srgbClr val="383636"/>
                </a:solidFill>
                <a:latin typeface="Open Sans"/>
                <a:ea typeface="Open Sans"/>
                <a:cs typeface="Open Sans"/>
                <a:sym typeface="Open Sans"/>
              </a:rPr>
            </a:br>
            <a:r>
              <a:rPr b="1" i="0" lang="pt-BR" sz="1600" u="none" cap="none" strike="noStrike">
                <a:solidFill>
                  <a:srgbClr val="383636"/>
                </a:solidFill>
                <a:latin typeface="Open Sans"/>
                <a:ea typeface="Open Sans"/>
                <a:cs typeface="Open Sans"/>
                <a:sym typeface="Open Sans"/>
              </a:rPr>
              <a:t>Conhecimento</a:t>
            </a:r>
            <a:endParaRPr i="0" sz="800" u="none" cap="none" strike="noStrike">
              <a:solidFill>
                <a:srgbClr val="383636"/>
              </a:solidFill>
              <a:latin typeface="Open Sans"/>
              <a:ea typeface="Open Sans"/>
              <a:cs typeface="Open Sans"/>
              <a:sym typeface="Open Sans"/>
            </a:endParaRPr>
          </a:p>
          <a:p>
            <a:pPr indent="0" lvl="0" marL="0" marR="0" rtl="0" algn="ctr">
              <a:lnSpc>
                <a:spcPct val="10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Aplicado</a:t>
            </a:r>
            <a:br>
              <a:rPr b="1" i="0" lang="pt-BR" sz="1600" u="none" cap="none" strike="noStrike">
                <a:solidFill>
                  <a:srgbClr val="383636"/>
                </a:solidFill>
                <a:latin typeface="Open Sans"/>
                <a:ea typeface="Open Sans"/>
                <a:cs typeface="Open Sans"/>
                <a:sym typeface="Open Sans"/>
              </a:rPr>
            </a:br>
            <a:endParaRPr b="1" sz="1600">
              <a:solidFill>
                <a:srgbClr val="383636"/>
              </a:solidFill>
              <a:latin typeface="Open Sans"/>
              <a:ea typeface="Open Sans"/>
              <a:cs typeface="Open Sans"/>
              <a:sym typeface="Open Sans"/>
            </a:endParaRPr>
          </a:p>
          <a:p>
            <a:pPr indent="0" lvl="0" marL="0" marR="0" rtl="0" algn="ctr">
              <a:lnSpc>
                <a:spcPct val="15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Gente Boa</a:t>
            </a:r>
            <a:endParaRPr i="0" sz="800" u="none" cap="none" strike="noStrike">
              <a:solidFill>
                <a:srgbClr val="383636"/>
              </a:solidFill>
              <a:latin typeface="Open Sans"/>
              <a:ea typeface="Open Sans"/>
              <a:cs typeface="Open Sans"/>
              <a:sym typeface="Open Sans"/>
            </a:endParaRPr>
          </a:p>
        </p:txBody>
      </p:sp>
      <p:sp>
        <p:nvSpPr>
          <p:cNvPr id="156" name="Google Shape;156;p24"/>
          <p:cNvSpPr txBox="1"/>
          <p:nvPr/>
        </p:nvSpPr>
        <p:spPr>
          <a:xfrm>
            <a:off x="6693642" y="2796201"/>
            <a:ext cx="17943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Protagonismo</a:t>
            </a:r>
            <a:endParaRPr b="1" i="0" sz="1600" u="none" cap="none" strike="noStrike">
              <a:solidFill>
                <a:srgbClr val="383636"/>
              </a:solidFill>
              <a:latin typeface="Open Sans"/>
              <a:ea typeface="Open Sans"/>
              <a:cs typeface="Open Sans"/>
              <a:sym typeface="Open Sans"/>
            </a:endParaRPr>
          </a:p>
          <a:p>
            <a:pPr indent="0" lvl="0" marL="0" marR="0" rtl="0" algn="l">
              <a:lnSpc>
                <a:spcPct val="150000"/>
              </a:lnSpc>
              <a:spcBef>
                <a:spcPts val="0"/>
              </a:spcBef>
              <a:spcAft>
                <a:spcPts val="0"/>
              </a:spcAft>
              <a:buClr>
                <a:srgbClr val="5D3293"/>
              </a:buClr>
              <a:buSzPts val="1800"/>
              <a:buFont typeface="Corbel"/>
              <a:buNone/>
            </a:pPr>
            <a:r>
              <a:t/>
            </a:r>
            <a:endParaRPr b="1" sz="1600">
              <a:solidFill>
                <a:srgbClr val="383636"/>
              </a:solidFill>
              <a:latin typeface="Open Sans"/>
              <a:ea typeface="Open Sans"/>
              <a:cs typeface="Open Sans"/>
              <a:sym typeface="Open Sans"/>
            </a:endParaRPr>
          </a:p>
          <a:p>
            <a:pPr indent="0" lvl="0" marL="0" marR="0" rtl="0" algn="ctr">
              <a:lnSpc>
                <a:spcPct val="15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Integridade</a:t>
            </a:r>
            <a:endParaRPr i="0" sz="800" u="none" cap="none" strike="noStrike">
              <a:solidFill>
                <a:srgbClr val="383636"/>
              </a:solidFill>
              <a:latin typeface="Open Sans"/>
              <a:ea typeface="Open Sans"/>
              <a:cs typeface="Open Sans"/>
              <a:sym typeface="Open Sans"/>
            </a:endParaRPr>
          </a:p>
        </p:txBody>
      </p:sp>
      <p:sp>
        <p:nvSpPr>
          <p:cNvPr id="157" name="Google Shape;157;p24"/>
          <p:cNvSpPr/>
          <p:nvPr/>
        </p:nvSpPr>
        <p:spPr>
          <a:xfrm>
            <a:off x="511676" y="1895675"/>
            <a:ext cx="2267400" cy="623400"/>
          </a:xfrm>
          <a:prstGeom prst="roundRect">
            <a:avLst>
              <a:gd fmla="val 16667" name="adj"/>
            </a:avLst>
          </a:prstGeom>
          <a:solidFill>
            <a:srgbClr val="5C2D9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sz="1200">
                <a:solidFill>
                  <a:schemeClr val="lt1"/>
                </a:solidFill>
                <a:latin typeface="Alfa Slab One"/>
                <a:ea typeface="Alfa Slab One"/>
                <a:cs typeface="Alfa Slab One"/>
                <a:sym typeface="Alfa Slab One"/>
              </a:rPr>
              <a:t>Modo de </a:t>
            </a:r>
            <a:endParaRPr sz="1200">
              <a:solidFill>
                <a:schemeClr val="lt1"/>
              </a:solidFill>
              <a:latin typeface="Alfa Slab One"/>
              <a:ea typeface="Alfa Slab One"/>
              <a:cs typeface="Alfa Slab One"/>
              <a:sym typeface="Alfa Slab One"/>
            </a:endParaRPr>
          </a:p>
          <a:p>
            <a:pPr indent="0" lvl="0" marL="0" rtl="0" algn="ctr">
              <a:spcBef>
                <a:spcPts val="0"/>
              </a:spcBef>
              <a:spcAft>
                <a:spcPts val="0"/>
              </a:spcAft>
              <a:buNone/>
            </a:pPr>
            <a:r>
              <a:rPr lang="pt-BR" sz="1200">
                <a:solidFill>
                  <a:schemeClr val="lt1"/>
                </a:solidFill>
                <a:latin typeface="Alfa Slab One"/>
                <a:ea typeface="Alfa Slab One"/>
                <a:cs typeface="Alfa Slab One"/>
                <a:sym typeface="Alfa Slab One"/>
              </a:rPr>
              <a:t>PENSAR</a:t>
            </a:r>
            <a:endParaRPr/>
          </a:p>
        </p:txBody>
      </p:sp>
      <p:sp>
        <p:nvSpPr>
          <p:cNvPr id="158" name="Google Shape;158;p24"/>
          <p:cNvSpPr/>
          <p:nvPr/>
        </p:nvSpPr>
        <p:spPr>
          <a:xfrm>
            <a:off x="3390325" y="1895650"/>
            <a:ext cx="2315400" cy="623400"/>
          </a:xfrm>
          <a:prstGeom prst="roundRect">
            <a:avLst>
              <a:gd fmla="val 16667" name="adj"/>
            </a:avLst>
          </a:prstGeom>
          <a:solidFill>
            <a:srgbClr val="5C2D9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sz="1200">
                <a:solidFill>
                  <a:schemeClr val="lt1"/>
                </a:solidFill>
                <a:latin typeface="Alfa Slab One"/>
                <a:ea typeface="Alfa Slab One"/>
                <a:cs typeface="Alfa Slab One"/>
                <a:sym typeface="Alfa Slab One"/>
              </a:rPr>
              <a:t>Modo de</a:t>
            </a:r>
            <a:br>
              <a:rPr lang="pt-BR" sz="1200">
                <a:solidFill>
                  <a:schemeClr val="lt1"/>
                </a:solidFill>
                <a:latin typeface="Alfa Slab One"/>
                <a:ea typeface="Alfa Slab One"/>
                <a:cs typeface="Alfa Slab One"/>
                <a:sym typeface="Alfa Slab One"/>
              </a:rPr>
            </a:br>
            <a:r>
              <a:rPr lang="pt-BR" sz="1200">
                <a:solidFill>
                  <a:schemeClr val="lt1"/>
                </a:solidFill>
                <a:latin typeface="Alfa Slab One"/>
                <a:ea typeface="Alfa Slab One"/>
                <a:cs typeface="Alfa Slab One"/>
                <a:sym typeface="Alfa Slab One"/>
              </a:rPr>
              <a:t>AGIR</a:t>
            </a:r>
            <a:endParaRPr/>
          </a:p>
        </p:txBody>
      </p:sp>
      <p:sp>
        <p:nvSpPr>
          <p:cNvPr id="159" name="Google Shape;159;p24"/>
          <p:cNvSpPr/>
          <p:nvPr/>
        </p:nvSpPr>
        <p:spPr>
          <a:xfrm>
            <a:off x="6316850" y="1887900"/>
            <a:ext cx="2315400" cy="623400"/>
          </a:xfrm>
          <a:prstGeom prst="roundRect">
            <a:avLst>
              <a:gd fmla="val 16667" name="adj"/>
            </a:avLst>
          </a:prstGeom>
          <a:solidFill>
            <a:srgbClr val="5C2D9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sz="1200">
                <a:solidFill>
                  <a:schemeClr val="lt1"/>
                </a:solidFill>
                <a:latin typeface="Alfa Slab One"/>
                <a:ea typeface="Alfa Slab One"/>
                <a:cs typeface="Alfa Slab One"/>
                <a:sym typeface="Alfa Slab One"/>
              </a:rPr>
              <a:t>Modo de</a:t>
            </a:r>
            <a:br>
              <a:rPr lang="pt-BR" sz="1200">
                <a:solidFill>
                  <a:schemeClr val="lt1"/>
                </a:solidFill>
                <a:latin typeface="Alfa Slab One"/>
                <a:ea typeface="Alfa Slab One"/>
                <a:cs typeface="Alfa Slab One"/>
                <a:sym typeface="Alfa Slab One"/>
              </a:rPr>
            </a:br>
            <a:r>
              <a:rPr lang="pt-BR" sz="1200">
                <a:solidFill>
                  <a:schemeClr val="lt1"/>
                </a:solidFill>
                <a:latin typeface="Alfa Slab One"/>
                <a:ea typeface="Alfa Slab One"/>
                <a:cs typeface="Alfa Slab One"/>
                <a:sym typeface="Alfa Slab One"/>
              </a:rPr>
              <a:t>SER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5"/>
          <p:cNvSpPr txBox="1"/>
          <p:nvPr/>
        </p:nvSpPr>
        <p:spPr>
          <a:xfrm rot="-5400000">
            <a:off x="430289" y="2869752"/>
            <a:ext cx="1794300" cy="346200"/>
          </a:xfrm>
          <a:prstGeom prst="rect">
            <a:avLst/>
          </a:prstGeom>
          <a:solidFill>
            <a:srgbClr val="5D329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Corbel"/>
              <a:buNone/>
            </a:pPr>
            <a:r>
              <a:rPr b="1" i="0" lang="pt-BR" sz="1700" u="none" cap="none" strike="noStrike">
                <a:solidFill>
                  <a:srgbClr val="FFFFFF"/>
                </a:solidFill>
                <a:latin typeface="Open Sans"/>
                <a:ea typeface="Open Sans"/>
                <a:cs typeface="Open Sans"/>
                <a:sym typeface="Open Sans"/>
              </a:rPr>
              <a:t>EDUCAÇÃO</a:t>
            </a:r>
            <a:endParaRPr b="1" i="0" sz="1700" u="none" cap="none" strike="noStrike">
              <a:solidFill>
                <a:srgbClr val="FFFFFF"/>
              </a:solidFill>
              <a:latin typeface="Open Sans"/>
              <a:ea typeface="Open Sans"/>
              <a:cs typeface="Open Sans"/>
              <a:sym typeface="Open Sans"/>
            </a:endParaRPr>
          </a:p>
        </p:txBody>
      </p:sp>
      <p:sp>
        <p:nvSpPr>
          <p:cNvPr id="166" name="Google Shape;166;p25"/>
          <p:cNvSpPr txBox="1"/>
          <p:nvPr/>
        </p:nvSpPr>
        <p:spPr>
          <a:xfrm rot="-5400000">
            <a:off x="1408557" y="2844942"/>
            <a:ext cx="2059200" cy="346200"/>
          </a:xfrm>
          <a:prstGeom prst="rect">
            <a:avLst/>
          </a:prstGeom>
          <a:solidFill>
            <a:srgbClr val="5D329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Corbel"/>
              <a:buNone/>
            </a:pPr>
            <a:r>
              <a:rPr b="1" i="0" lang="pt-BR" sz="1700" u="none" cap="none" strike="noStrike">
                <a:solidFill>
                  <a:srgbClr val="FFFFFF"/>
                </a:solidFill>
                <a:latin typeface="Open Sans"/>
                <a:ea typeface="Open Sans"/>
                <a:cs typeface="Open Sans"/>
                <a:sym typeface="Open Sans"/>
              </a:rPr>
              <a:t>GESTÃO PÚBLICA</a:t>
            </a:r>
            <a:endParaRPr b="1" i="0" sz="1700" u="none" cap="none" strike="noStrike">
              <a:solidFill>
                <a:srgbClr val="FFFFFF"/>
              </a:solidFill>
              <a:latin typeface="Open Sans"/>
              <a:ea typeface="Open Sans"/>
              <a:cs typeface="Open Sans"/>
              <a:sym typeface="Open Sans"/>
            </a:endParaRPr>
          </a:p>
        </p:txBody>
      </p:sp>
      <p:sp>
        <p:nvSpPr>
          <p:cNvPr id="167" name="Google Shape;167;p25"/>
          <p:cNvSpPr txBox="1"/>
          <p:nvPr/>
        </p:nvSpPr>
        <p:spPr>
          <a:xfrm rot="-5400000">
            <a:off x="2542375" y="2844992"/>
            <a:ext cx="2013000" cy="346200"/>
          </a:xfrm>
          <a:prstGeom prst="rect">
            <a:avLst/>
          </a:prstGeom>
          <a:solidFill>
            <a:srgbClr val="5D329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Corbel"/>
              <a:buNone/>
            </a:pPr>
            <a:r>
              <a:rPr b="1" i="0" lang="pt-BR" sz="1700" u="none" cap="none" strike="noStrike">
                <a:solidFill>
                  <a:srgbClr val="FFFFFF"/>
                </a:solidFill>
                <a:latin typeface="Open Sans"/>
                <a:ea typeface="Open Sans"/>
                <a:cs typeface="Open Sans"/>
                <a:sym typeface="Open Sans"/>
              </a:rPr>
              <a:t>MEIO AMBIENTE</a:t>
            </a:r>
            <a:endParaRPr b="1" i="0" sz="1700" u="none" cap="none" strike="noStrike">
              <a:solidFill>
                <a:srgbClr val="FFFFFF"/>
              </a:solidFill>
              <a:latin typeface="Open Sans"/>
              <a:ea typeface="Open Sans"/>
              <a:cs typeface="Open Sans"/>
              <a:sym typeface="Open Sans"/>
            </a:endParaRPr>
          </a:p>
        </p:txBody>
      </p:sp>
      <p:sp>
        <p:nvSpPr>
          <p:cNvPr id="168" name="Google Shape;168;p25"/>
          <p:cNvSpPr txBox="1"/>
          <p:nvPr/>
        </p:nvSpPr>
        <p:spPr>
          <a:xfrm rot="-5400000">
            <a:off x="3736272" y="2844983"/>
            <a:ext cx="1794300" cy="346200"/>
          </a:xfrm>
          <a:prstGeom prst="rect">
            <a:avLst/>
          </a:prstGeom>
          <a:solidFill>
            <a:srgbClr val="5D329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Corbel"/>
              <a:buNone/>
            </a:pPr>
            <a:r>
              <a:rPr b="1" i="0" lang="pt-BR" sz="1700" u="none" cap="none" strike="noStrike">
                <a:solidFill>
                  <a:srgbClr val="FFFFFF"/>
                </a:solidFill>
                <a:latin typeface="Open Sans"/>
                <a:ea typeface="Open Sans"/>
                <a:cs typeface="Open Sans"/>
                <a:sym typeface="Open Sans"/>
              </a:rPr>
              <a:t>EMPRESARIAL</a:t>
            </a:r>
            <a:endParaRPr b="1" i="0" sz="1700" u="none" cap="none" strike="noStrike">
              <a:solidFill>
                <a:srgbClr val="FFFFFF"/>
              </a:solidFill>
              <a:latin typeface="Open Sans"/>
              <a:ea typeface="Open Sans"/>
              <a:cs typeface="Open Sans"/>
              <a:sym typeface="Open Sans"/>
            </a:endParaRPr>
          </a:p>
        </p:txBody>
      </p:sp>
      <p:sp>
        <p:nvSpPr>
          <p:cNvPr id="169" name="Google Shape;169;p25"/>
          <p:cNvSpPr txBox="1"/>
          <p:nvPr/>
        </p:nvSpPr>
        <p:spPr>
          <a:xfrm rot="-5400000">
            <a:off x="4453240" y="2845068"/>
            <a:ext cx="2581800" cy="346200"/>
          </a:xfrm>
          <a:prstGeom prst="rect">
            <a:avLst/>
          </a:prstGeom>
          <a:solidFill>
            <a:srgbClr val="5D329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Corbel"/>
              <a:buNone/>
            </a:pPr>
            <a:r>
              <a:rPr b="1" i="0" lang="pt-BR" sz="1700" u="none" cap="none" strike="noStrike">
                <a:solidFill>
                  <a:srgbClr val="FFFFFF"/>
                </a:solidFill>
                <a:latin typeface="Open Sans"/>
                <a:ea typeface="Open Sans"/>
                <a:cs typeface="Open Sans"/>
                <a:sym typeface="Open Sans"/>
              </a:rPr>
              <a:t>EMPREENDEDORISMO</a:t>
            </a:r>
            <a:endParaRPr b="1" i="0" sz="1700" u="none" cap="none" strike="noStrike">
              <a:solidFill>
                <a:srgbClr val="FFFFFF"/>
              </a:solidFill>
              <a:latin typeface="Open Sans"/>
              <a:ea typeface="Open Sans"/>
              <a:cs typeface="Open Sans"/>
              <a:sym typeface="Open Sans"/>
            </a:endParaRPr>
          </a:p>
        </p:txBody>
      </p:sp>
      <p:sp>
        <p:nvSpPr>
          <p:cNvPr id="170" name="Google Shape;170;p25"/>
          <p:cNvSpPr txBox="1"/>
          <p:nvPr/>
        </p:nvSpPr>
        <p:spPr>
          <a:xfrm rot="-5400000">
            <a:off x="7042255" y="2844983"/>
            <a:ext cx="1794300" cy="346200"/>
          </a:xfrm>
          <a:prstGeom prst="rect">
            <a:avLst/>
          </a:prstGeom>
          <a:solidFill>
            <a:srgbClr val="5D329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Corbel"/>
              <a:buNone/>
            </a:pPr>
            <a:r>
              <a:rPr b="1" i="0" lang="pt-BR" sz="1700" u="none" cap="none" strike="noStrike">
                <a:solidFill>
                  <a:srgbClr val="FFFFFF"/>
                </a:solidFill>
                <a:latin typeface="Open Sans"/>
                <a:ea typeface="Open Sans"/>
                <a:cs typeface="Open Sans"/>
                <a:sym typeface="Open Sans"/>
              </a:rPr>
              <a:t>SOCIAL</a:t>
            </a:r>
            <a:endParaRPr b="1" i="0" sz="1700" u="none" cap="none" strike="noStrike">
              <a:solidFill>
                <a:srgbClr val="FFFFFF"/>
              </a:solidFill>
              <a:latin typeface="Open Sans"/>
              <a:ea typeface="Open Sans"/>
              <a:cs typeface="Open Sans"/>
              <a:sym typeface="Open Sans"/>
            </a:endParaRPr>
          </a:p>
        </p:txBody>
      </p:sp>
      <p:sp>
        <p:nvSpPr>
          <p:cNvPr id="171" name="Google Shape;171;p25"/>
          <p:cNvSpPr txBox="1"/>
          <p:nvPr/>
        </p:nvSpPr>
        <p:spPr>
          <a:xfrm rot="-5400000">
            <a:off x="5957708" y="2833039"/>
            <a:ext cx="1794300" cy="346200"/>
          </a:xfrm>
          <a:prstGeom prst="rect">
            <a:avLst/>
          </a:prstGeom>
          <a:solidFill>
            <a:srgbClr val="5D329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Corbel"/>
              <a:buNone/>
            </a:pPr>
            <a:r>
              <a:rPr b="1" i="0" lang="pt-BR" sz="1700" u="none" cap="none" strike="noStrike">
                <a:solidFill>
                  <a:srgbClr val="FFFFFF"/>
                </a:solidFill>
                <a:latin typeface="Open Sans"/>
                <a:ea typeface="Open Sans"/>
                <a:cs typeface="Open Sans"/>
                <a:sym typeface="Open Sans"/>
              </a:rPr>
              <a:t>CIENTÍFICO</a:t>
            </a:r>
            <a:endParaRPr b="1" i="0" sz="1700" u="none" cap="none" strike="noStrike">
              <a:solidFill>
                <a:srgbClr val="FFFFFF"/>
              </a:solidFill>
              <a:latin typeface="Open Sans"/>
              <a:ea typeface="Open Sans"/>
              <a:cs typeface="Open Sans"/>
              <a:sym typeface="Open Sans"/>
            </a:endParaRPr>
          </a:p>
        </p:txBody>
      </p:sp>
      <p:pic>
        <p:nvPicPr>
          <p:cNvPr id="172" name="Google Shape;172;p25"/>
          <p:cNvPicPr preferRelativeResize="0"/>
          <p:nvPr/>
        </p:nvPicPr>
        <p:blipFill rotWithShape="1">
          <a:blip r:embed="rId3">
            <a:alphaModFix/>
          </a:blip>
          <a:srcRect b="0" l="0" r="0" t="0"/>
          <a:stretch/>
        </p:blipFill>
        <p:spPr>
          <a:xfrm>
            <a:off x="1679847" y="2848239"/>
            <a:ext cx="389241" cy="389241"/>
          </a:xfrm>
          <a:prstGeom prst="rect">
            <a:avLst/>
          </a:prstGeom>
          <a:noFill/>
          <a:ln>
            <a:noFill/>
          </a:ln>
        </p:spPr>
      </p:pic>
      <p:pic>
        <p:nvPicPr>
          <p:cNvPr id="173" name="Google Shape;173;p25"/>
          <p:cNvPicPr preferRelativeResize="0"/>
          <p:nvPr/>
        </p:nvPicPr>
        <p:blipFill rotWithShape="1">
          <a:blip r:embed="rId3">
            <a:alphaModFix/>
          </a:blip>
          <a:srcRect b="0" l="0" r="0" t="0"/>
          <a:stretch/>
        </p:blipFill>
        <p:spPr>
          <a:xfrm>
            <a:off x="2854271" y="2848239"/>
            <a:ext cx="389241" cy="389241"/>
          </a:xfrm>
          <a:prstGeom prst="rect">
            <a:avLst/>
          </a:prstGeom>
          <a:noFill/>
          <a:ln>
            <a:noFill/>
          </a:ln>
        </p:spPr>
      </p:pic>
      <p:pic>
        <p:nvPicPr>
          <p:cNvPr id="174" name="Google Shape;174;p25"/>
          <p:cNvPicPr preferRelativeResize="0"/>
          <p:nvPr/>
        </p:nvPicPr>
        <p:blipFill rotWithShape="1">
          <a:blip r:embed="rId3">
            <a:alphaModFix/>
          </a:blip>
          <a:srcRect b="0" l="0" r="0" t="0"/>
          <a:stretch/>
        </p:blipFill>
        <p:spPr>
          <a:xfrm>
            <a:off x="3909638" y="2848239"/>
            <a:ext cx="389241" cy="389241"/>
          </a:xfrm>
          <a:prstGeom prst="rect">
            <a:avLst/>
          </a:prstGeom>
          <a:noFill/>
          <a:ln>
            <a:noFill/>
          </a:ln>
        </p:spPr>
      </p:pic>
      <p:pic>
        <p:nvPicPr>
          <p:cNvPr id="175" name="Google Shape;175;p25"/>
          <p:cNvPicPr preferRelativeResize="0"/>
          <p:nvPr/>
        </p:nvPicPr>
        <p:blipFill rotWithShape="1">
          <a:blip r:embed="rId3">
            <a:alphaModFix/>
          </a:blip>
          <a:srcRect b="0" l="0" r="0" t="0"/>
          <a:stretch/>
        </p:blipFill>
        <p:spPr>
          <a:xfrm>
            <a:off x="5028766" y="2848239"/>
            <a:ext cx="389241" cy="389241"/>
          </a:xfrm>
          <a:prstGeom prst="rect">
            <a:avLst/>
          </a:prstGeom>
          <a:noFill/>
          <a:ln>
            <a:noFill/>
          </a:ln>
        </p:spPr>
      </p:pic>
      <p:pic>
        <p:nvPicPr>
          <p:cNvPr id="176" name="Google Shape;176;p25"/>
          <p:cNvPicPr preferRelativeResize="0"/>
          <p:nvPr/>
        </p:nvPicPr>
        <p:blipFill rotWithShape="1">
          <a:blip r:embed="rId3">
            <a:alphaModFix/>
          </a:blip>
          <a:srcRect b="0" l="0" r="0" t="0"/>
          <a:stretch/>
        </p:blipFill>
        <p:spPr>
          <a:xfrm>
            <a:off x="6147894" y="2848239"/>
            <a:ext cx="389241" cy="389241"/>
          </a:xfrm>
          <a:prstGeom prst="rect">
            <a:avLst/>
          </a:prstGeom>
          <a:noFill/>
          <a:ln>
            <a:noFill/>
          </a:ln>
        </p:spPr>
      </p:pic>
      <p:pic>
        <p:nvPicPr>
          <p:cNvPr id="177" name="Google Shape;177;p25"/>
          <p:cNvPicPr preferRelativeResize="0"/>
          <p:nvPr/>
        </p:nvPicPr>
        <p:blipFill rotWithShape="1">
          <a:blip r:embed="rId3">
            <a:alphaModFix/>
          </a:blip>
          <a:srcRect b="0" l="0" r="0" t="0"/>
          <a:stretch/>
        </p:blipFill>
        <p:spPr>
          <a:xfrm>
            <a:off x="7240078" y="2848239"/>
            <a:ext cx="389241" cy="389241"/>
          </a:xfrm>
          <a:prstGeom prst="rect">
            <a:avLst/>
          </a:prstGeom>
          <a:noFill/>
          <a:ln>
            <a:noFill/>
          </a:ln>
        </p:spPr>
      </p:pic>
      <p:sp>
        <p:nvSpPr>
          <p:cNvPr id="178" name="Google Shape;178;p25"/>
          <p:cNvSpPr txBox="1"/>
          <p:nvPr/>
        </p:nvSpPr>
        <p:spPr>
          <a:xfrm>
            <a:off x="222725" y="599869"/>
            <a:ext cx="8832600" cy="752100"/>
          </a:xfrm>
          <a:prstGeom prst="rect">
            <a:avLst/>
          </a:prstGeom>
          <a:noFill/>
          <a:ln>
            <a:noFill/>
          </a:ln>
        </p:spPr>
        <p:txBody>
          <a:bodyPr anchorCtr="0" anchor="t" bIns="34275" lIns="68575" spcFirstLastPara="1" rIns="68575" wrap="square" tIns="34275">
            <a:noAutofit/>
          </a:bodyPr>
          <a:lstStyle/>
          <a:p>
            <a:pPr indent="0" lvl="0" marL="0" marR="0" rtl="0" algn="ctr">
              <a:lnSpc>
                <a:spcPct val="75555"/>
              </a:lnSpc>
              <a:spcBef>
                <a:spcPts val="0"/>
              </a:spcBef>
              <a:spcAft>
                <a:spcPts val="0"/>
              </a:spcAft>
              <a:buClr>
                <a:srgbClr val="383636"/>
              </a:buClr>
              <a:buSzPts val="4100"/>
              <a:buFont typeface="Arial Black"/>
              <a:buNone/>
            </a:pPr>
            <a:r>
              <a:rPr i="0" lang="pt-BR" sz="3200" u="none" cap="none" strike="noStrike">
                <a:solidFill>
                  <a:srgbClr val="00C66F"/>
                </a:solidFill>
                <a:latin typeface="Alfa Slab One"/>
                <a:ea typeface="Alfa Slab One"/>
                <a:cs typeface="Alfa Slab One"/>
                <a:sym typeface="Alfa Slab One"/>
              </a:rPr>
              <a:t>MODELO DE LIDERANÇA</a:t>
            </a:r>
            <a:endParaRPr i="0" sz="3200" u="none" cap="none" strike="noStrike">
              <a:solidFill>
                <a:srgbClr val="00C66F"/>
              </a:solidFill>
              <a:latin typeface="Alfa Slab One"/>
              <a:ea typeface="Alfa Slab One"/>
              <a:cs typeface="Alfa Slab One"/>
              <a:sym typeface="Alfa Slab One"/>
            </a:endParaRPr>
          </a:p>
          <a:p>
            <a:pPr indent="0" lvl="0" marL="0" marR="0" rtl="0" algn="ctr">
              <a:lnSpc>
                <a:spcPct val="107142"/>
              </a:lnSpc>
              <a:spcBef>
                <a:spcPts val="0"/>
              </a:spcBef>
              <a:spcAft>
                <a:spcPts val="0"/>
              </a:spcAft>
              <a:buClr>
                <a:srgbClr val="383636"/>
              </a:buClr>
              <a:buSzPts val="2100"/>
              <a:buFont typeface="Arial Black"/>
              <a:buNone/>
            </a:pPr>
            <a:r>
              <a:rPr i="0" lang="pt-BR" sz="1700" u="none" cap="none" strike="noStrike">
                <a:solidFill>
                  <a:srgbClr val="00C66F"/>
                </a:solidFill>
                <a:latin typeface="Alfa Slab One"/>
                <a:ea typeface="Alfa Slab One"/>
                <a:cs typeface="Alfa Slab One"/>
                <a:sym typeface="Alfa Slab One"/>
              </a:rPr>
              <a:t>DA FUNDAÇÃO ESTUDAR</a:t>
            </a:r>
            <a:endParaRPr i="0" sz="600" u="none" cap="none" strike="noStrike">
              <a:solidFill>
                <a:srgbClr val="00C66F"/>
              </a:solidFill>
              <a:latin typeface="Alfa Slab One"/>
              <a:ea typeface="Alfa Slab One"/>
              <a:cs typeface="Alfa Slab One"/>
              <a:sym typeface="Alfa Slab One"/>
            </a:endParaRPr>
          </a:p>
        </p:txBody>
      </p:sp>
      <p:sp>
        <p:nvSpPr>
          <p:cNvPr id="179" name="Google Shape;179;p25"/>
          <p:cNvSpPr txBox="1"/>
          <p:nvPr/>
        </p:nvSpPr>
        <p:spPr>
          <a:xfrm>
            <a:off x="1659501" y="1286223"/>
            <a:ext cx="59325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383636"/>
              </a:buClr>
              <a:buSzPts val="2100"/>
              <a:buFont typeface="Corbel"/>
              <a:buNone/>
            </a:pPr>
            <a:r>
              <a:rPr i="0" lang="pt-BR" sz="1700" u="none" cap="none" strike="noStrike">
                <a:solidFill>
                  <a:srgbClr val="383636"/>
                </a:solidFill>
                <a:latin typeface="Open Sans"/>
                <a:ea typeface="Open Sans"/>
                <a:cs typeface="Open Sans"/>
                <a:sym typeface="Open Sans"/>
              </a:rPr>
              <a:t>TRANSFORMAÇÃO TRANSVERSAL</a:t>
            </a:r>
            <a:endParaRPr i="0" sz="1700" u="none" cap="none" strike="noStrike">
              <a:solidFill>
                <a:srgbClr val="383636"/>
              </a:solidFill>
              <a:latin typeface="Open Sans"/>
              <a:ea typeface="Open Sans"/>
              <a:cs typeface="Open Sans"/>
              <a:sym typeface="Open Sans"/>
            </a:endParaRPr>
          </a:p>
        </p:txBody>
      </p:sp>
      <p:pic>
        <p:nvPicPr>
          <p:cNvPr id="180" name="Google Shape;180;p25"/>
          <p:cNvPicPr preferRelativeResize="0"/>
          <p:nvPr/>
        </p:nvPicPr>
        <p:blipFill>
          <a:blip r:embed="rId4">
            <a:alphaModFix/>
          </a:blip>
          <a:stretch>
            <a:fillRect/>
          </a:stretch>
        </p:blipFill>
        <p:spPr>
          <a:xfrm>
            <a:off x="3620738" y="4697538"/>
            <a:ext cx="1205450" cy="253400"/>
          </a:xfrm>
          <a:prstGeom prst="rect">
            <a:avLst/>
          </a:prstGeom>
          <a:noFill/>
          <a:ln>
            <a:noFill/>
          </a:ln>
        </p:spPr>
      </p:pic>
      <p:pic>
        <p:nvPicPr>
          <p:cNvPr id="181" name="Google Shape;181;p25"/>
          <p:cNvPicPr preferRelativeResize="0"/>
          <p:nvPr/>
        </p:nvPicPr>
        <p:blipFill>
          <a:blip r:embed="rId5">
            <a:alphaModFix/>
          </a:blip>
          <a:stretch>
            <a:fillRect/>
          </a:stretch>
        </p:blipFill>
        <p:spPr>
          <a:xfrm>
            <a:off x="4993963" y="4715753"/>
            <a:ext cx="529140" cy="216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26"/>
          <p:cNvSpPr txBox="1"/>
          <p:nvPr/>
        </p:nvSpPr>
        <p:spPr>
          <a:xfrm>
            <a:off x="5344501" y="332850"/>
            <a:ext cx="3238800" cy="962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pt-BR" sz="2900">
                <a:solidFill>
                  <a:srgbClr val="FABE17"/>
                </a:solidFill>
                <a:latin typeface="Alfa Slab One"/>
                <a:ea typeface="Alfa Slab One"/>
                <a:cs typeface="Alfa Slab One"/>
                <a:sym typeface="Alfa Slab One"/>
              </a:rPr>
              <a:t>LÍDERES</a:t>
            </a:r>
            <a:endParaRPr sz="2900">
              <a:solidFill>
                <a:srgbClr val="FABE17"/>
              </a:solidFill>
              <a:latin typeface="Alfa Slab One"/>
              <a:ea typeface="Alfa Slab One"/>
              <a:cs typeface="Alfa Slab One"/>
              <a:sym typeface="Alfa Slab One"/>
            </a:endParaRPr>
          </a:p>
          <a:p>
            <a:pPr indent="0" lvl="0" marL="0" marR="0" rtl="0" algn="l">
              <a:spcBef>
                <a:spcPts val="0"/>
              </a:spcBef>
              <a:spcAft>
                <a:spcPts val="0"/>
              </a:spcAft>
              <a:buNone/>
            </a:pPr>
            <a:r>
              <a:rPr lang="pt-BR" sz="2900">
                <a:solidFill>
                  <a:srgbClr val="FABE17"/>
                </a:solidFill>
                <a:latin typeface="Alfa Slab One"/>
                <a:ea typeface="Alfa Slab One"/>
                <a:cs typeface="Alfa Slab One"/>
                <a:sym typeface="Alfa Slab One"/>
              </a:rPr>
              <a:t>ESTUDAR</a:t>
            </a:r>
            <a:endParaRPr sz="2900">
              <a:solidFill>
                <a:srgbClr val="FABE17"/>
              </a:solidFill>
              <a:latin typeface="Alfa Slab One"/>
              <a:ea typeface="Alfa Slab One"/>
              <a:cs typeface="Alfa Slab One"/>
              <a:sym typeface="Alfa Slab One"/>
            </a:endParaRPr>
          </a:p>
        </p:txBody>
      </p:sp>
      <p:cxnSp>
        <p:nvCxnSpPr>
          <p:cNvPr id="187" name="Google Shape;187;p26"/>
          <p:cNvCxnSpPr/>
          <p:nvPr/>
        </p:nvCxnSpPr>
        <p:spPr>
          <a:xfrm>
            <a:off x="4865724" y="2941057"/>
            <a:ext cx="187800" cy="0"/>
          </a:xfrm>
          <a:prstGeom prst="straightConnector1">
            <a:avLst/>
          </a:prstGeom>
          <a:noFill/>
          <a:ln cap="flat" cmpd="sng" w="19050">
            <a:solidFill>
              <a:srgbClr val="FABE17"/>
            </a:solidFill>
            <a:prstDash val="solid"/>
            <a:round/>
            <a:headEnd len="med" w="med" type="none"/>
            <a:tailEnd len="med" w="med" type="none"/>
          </a:ln>
        </p:spPr>
      </p:cxnSp>
      <p:sp>
        <p:nvSpPr>
          <p:cNvPr id="188" name="Google Shape;188;p26"/>
          <p:cNvSpPr txBox="1"/>
          <p:nvPr/>
        </p:nvSpPr>
        <p:spPr>
          <a:xfrm>
            <a:off x="455675" y="332850"/>
            <a:ext cx="437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pt-BR">
                <a:solidFill>
                  <a:srgbClr val="282828"/>
                </a:solidFill>
                <a:latin typeface="Open Sans"/>
                <a:ea typeface="Open Sans"/>
                <a:cs typeface="Open Sans"/>
                <a:sym typeface="Open Sans"/>
              </a:rPr>
              <a:t>Mais que um programa de bolsas, o pertencimento vitalício a uma rede de alto valor.</a:t>
            </a:r>
            <a:endParaRPr b="1" i="1">
              <a:solidFill>
                <a:srgbClr val="282828"/>
              </a:solidFill>
              <a:latin typeface="Open Sans"/>
              <a:ea typeface="Open Sans"/>
              <a:cs typeface="Open Sans"/>
              <a:sym typeface="Open Sans"/>
            </a:endParaRPr>
          </a:p>
        </p:txBody>
      </p:sp>
      <p:sp>
        <p:nvSpPr>
          <p:cNvPr id="189" name="Google Shape;189;p26"/>
          <p:cNvSpPr txBox="1"/>
          <p:nvPr/>
        </p:nvSpPr>
        <p:spPr>
          <a:xfrm>
            <a:off x="5344500" y="1294950"/>
            <a:ext cx="3799500" cy="1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a:solidFill>
                  <a:srgbClr val="282828"/>
                </a:solidFill>
                <a:latin typeface="Open Sans Light"/>
                <a:ea typeface="Open Sans Light"/>
                <a:cs typeface="Open Sans Light"/>
                <a:sym typeface="Open Sans Light"/>
              </a:rPr>
              <a:t>A iniciativa que concede bolsas de estudo tem como objetivo </a:t>
            </a:r>
            <a:r>
              <a:rPr b="1" lang="pt-BR">
                <a:solidFill>
                  <a:srgbClr val="282828"/>
                </a:solidFill>
                <a:latin typeface="Open Sans"/>
                <a:ea typeface="Open Sans"/>
                <a:cs typeface="Open Sans"/>
                <a:sym typeface="Open Sans"/>
              </a:rPr>
              <a:t>apoiar, reunir e desenvolver</a:t>
            </a:r>
            <a:r>
              <a:rPr lang="pt-BR">
                <a:solidFill>
                  <a:srgbClr val="282828"/>
                </a:solidFill>
                <a:latin typeface="Open Sans Light"/>
                <a:ea typeface="Open Sans Light"/>
                <a:cs typeface="Open Sans Light"/>
                <a:sym typeface="Open Sans Light"/>
              </a:rPr>
              <a:t> pessoas jovens promissoras do país de TODAS AS ÁREAS DE ATUAÇÃO para que possam </a:t>
            </a:r>
            <a:r>
              <a:rPr b="1" lang="pt-BR">
                <a:solidFill>
                  <a:srgbClr val="282828"/>
                </a:solidFill>
                <a:latin typeface="Open Sans"/>
                <a:ea typeface="Open Sans"/>
                <a:cs typeface="Open Sans"/>
                <a:sym typeface="Open Sans"/>
              </a:rPr>
              <a:t>gerar transformações positivas</a:t>
            </a:r>
            <a:r>
              <a:rPr lang="pt-BR">
                <a:solidFill>
                  <a:srgbClr val="282828"/>
                </a:solidFill>
                <a:latin typeface="Open Sans Light"/>
                <a:ea typeface="Open Sans Light"/>
                <a:cs typeface="Open Sans Light"/>
                <a:sym typeface="Open Sans Light"/>
              </a:rPr>
              <a:t> no seu setor.</a:t>
            </a:r>
            <a:endParaRPr>
              <a:solidFill>
                <a:srgbClr val="282828"/>
              </a:solidFill>
              <a:latin typeface="Open Sans Light"/>
              <a:ea typeface="Open Sans Light"/>
              <a:cs typeface="Open Sans Light"/>
              <a:sym typeface="Open Sans Light"/>
            </a:endParaRPr>
          </a:p>
        </p:txBody>
      </p:sp>
      <p:sp>
        <p:nvSpPr>
          <p:cNvPr id="190" name="Google Shape;190;p26"/>
          <p:cNvSpPr txBox="1"/>
          <p:nvPr/>
        </p:nvSpPr>
        <p:spPr>
          <a:xfrm>
            <a:off x="807326" y="2405563"/>
            <a:ext cx="3238800" cy="515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pt-BR" sz="2900">
                <a:solidFill>
                  <a:srgbClr val="5C2D91"/>
                </a:solidFill>
                <a:latin typeface="Alfa Slab One"/>
                <a:ea typeface="Alfa Slab One"/>
                <a:cs typeface="Alfa Slab One"/>
                <a:sym typeface="Alfa Slab One"/>
              </a:rPr>
              <a:t>TECH FELLOW</a:t>
            </a:r>
            <a:endParaRPr sz="2900">
              <a:solidFill>
                <a:srgbClr val="5C2D91"/>
              </a:solidFill>
              <a:latin typeface="Alfa Slab One"/>
              <a:ea typeface="Alfa Slab One"/>
              <a:cs typeface="Alfa Slab One"/>
              <a:sym typeface="Alfa Slab One"/>
            </a:endParaRPr>
          </a:p>
        </p:txBody>
      </p:sp>
      <p:cxnSp>
        <p:nvCxnSpPr>
          <p:cNvPr id="191" name="Google Shape;191;p26"/>
          <p:cNvCxnSpPr/>
          <p:nvPr/>
        </p:nvCxnSpPr>
        <p:spPr>
          <a:xfrm>
            <a:off x="484900" y="2405575"/>
            <a:ext cx="0" cy="3267000"/>
          </a:xfrm>
          <a:prstGeom prst="straightConnector1">
            <a:avLst/>
          </a:prstGeom>
          <a:noFill/>
          <a:ln cap="flat" cmpd="sng" w="19050">
            <a:solidFill>
              <a:srgbClr val="5C2D91"/>
            </a:solidFill>
            <a:prstDash val="solid"/>
            <a:miter lim="800000"/>
            <a:headEnd len="sm" w="sm" type="none"/>
            <a:tailEnd len="sm" w="sm" type="none"/>
          </a:ln>
        </p:spPr>
      </p:cxnSp>
      <p:cxnSp>
        <p:nvCxnSpPr>
          <p:cNvPr id="192" name="Google Shape;192;p26"/>
          <p:cNvCxnSpPr/>
          <p:nvPr/>
        </p:nvCxnSpPr>
        <p:spPr>
          <a:xfrm>
            <a:off x="390999" y="2405582"/>
            <a:ext cx="187800" cy="0"/>
          </a:xfrm>
          <a:prstGeom prst="straightConnector1">
            <a:avLst/>
          </a:prstGeom>
          <a:noFill/>
          <a:ln cap="flat" cmpd="sng" w="19050">
            <a:solidFill>
              <a:srgbClr val="5D3293"/>
            </a:solidFill>
            <a:prstDash val="solid"/>
            <a:round/>
            <a:headEnd len="med" w="med" type="none"/>
            <a:tailEnd len="med" w="med" type="none"/>
          </a:ln>
        </p:spPr>
      </p:cxnSp>
      <p:sp>
        <p:nvSpPr>
          <p:cNvPr id="193" name="Google Shape;193;p26"/>
          <p:cNvSpPr txBox="1"/>
          <p:nvPr/>
        </p:nvSpPr>
        <p:spPr>
          <a:xfrm>
            <a:off x="878400" y="3095575"/>
            <a:ext cx="3693600" cy="188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pt-BR">
                <a:solidFill>
                  <a:srgbClr val="282828"/>
                </a:solidFill>
                <a:latin typeface="Open Sans Light"/>
                <a:ea typeface="Open Sans Light"/>
                <a:cs typeface="Open Sans Light"/>
                <a:sym typeface="Open Sans Light"/>
              </a:rPr>
              <a:t>Com a intenção de se tornar </a:t>
            </a:r>
            <a:r>
              <a:rPr b="1" lang="pt-BR">
                <a:solidFill>
                  <a:srgbClr val="282828"/>
                </a:solidFill>
                <a:latin typeface="Open Sans"/>
                <a:ea typeface="Open Sans"/>
                <a:cs typeface="Open Sans"/>
                <a:sym typeface="Open Sans"/>
              </a:rPr>
              <a:t>o maior celeiro de lideranças tech no Brasil</a:t>
            </a:r>
            <a:r>
              <a:rPr lang="pt-BR">
                <a:solidFill>
                  <a:srgbClr val="282828"/>
                </a:solidFill>
                <a:latin typeface="Open Sans Light"/>
                <a:ea typeface="Open Sans Light"/>
                <a:cs typeface="Open Sans Light"/>
                <a:sym typeface="Open Sans Light"/>
              </a:rPr>
              <a:t>, o programa  oferece apoio financeiro por meio de </a:t>
            </a:r>
            <a:r>
              <a:rPr b="1" lang="pt-BR">
                <a:solidFill>
                  <a:srgbClr val="282828"/>
                </a:solidFill>
                <a:latin typeface="Open Sans"/>
                <a:ea typeface="Open Sans"/>
                <a:cs typeface="Open Sans"/>
                <a:sym typeface="Open Sans"/>
              </a:rPr>
              <a:t>bolsas de estudo e desenvolvimento de carreira</a:t>
            </a:r>
            <a:r>
              <a:rPr lang="pt-BR">
                <a:solidFill>
                  <a:srgbClr val="282828"/>
                </a:solidFill>
                <a:latin typeface="Open Sans Light"/>
                <a:ea typeface="Open Sans Light"/>
                <a:cs typeface="Open Sans Light"/>
                <a:sym typeface="Open Sans Light"/>
              </a:rPr>
              <a:t> para jovens de alto potencial, curiosidade intelectual e capacidade de execução.</a:t>
            </a:r>
            <a:endParaRPr>
              <a:solidFill>
                <a:srgbClr val="282828"/>
              </a:solidFill>
              <a:latin typeface="Open Sans"/>
              <a:ea typeface="Open Sans"/>
              <a:cs typeface="Open Sans"/>
              <a:sym typeface="Open Sans"/>
            </a:endParaRPr>
          </a:p>
        </p:txBody>
      </p:sp>
      <p:cxnSp>
        <p:nvCxnSpPr>
          <p:cNvPr id="194" name="Google Shape;194;p26"/>
          <p:cNvCxnSpPr/>
          <p:nvPr/>
        </p:nvCxnSpPr>
        <p:spPr>
          <a:xfrm>
            <a:off x="4959625" y="-325950"/>
            <a:ext cx="0" cy="3267000"/>
          </a:xfrm>
          <a:prstGeom prst="straightConnector1">
            <a:avLst/>
          </a:prstGeom>
          <a:noFill/>
          <a:ln cap="flat" cmpd="sng" w="19050">
            <a:solidFill>
              <a:srgbClr val="FFB500"/>
            </a:solidFill>
            <a:prstDash val="solid"/>
            <a:miter lim="800000"/>
            <a:headEnd len="sm" w="sm" type="none"/>
            <a:tailEnd len="sm" w="sm" type="none"/>
          </a:ln>
        </p:spPr>
      </p:cxnSp>
      <p:sp>
        <p:nvSpPr>
          <p:cNvPr id="195" name="Google Shape;195;p26"/>
          <p:cNvSpPr txBox="1"/>
          <p:nvPr/>
        </p:nvSpPr>
        <p:spPr>
          <a:xfrm>
            <a:off x="1185937" y="1546361"/>
            <a:ext cx="26307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pt-BR" sz="1800">
                <a:solidFill>
                  <a:srgbClr val="5C2D91"/>
                </a:solidFill>
                <a:latin typeface="Open Sans ExtraBold"/>
                <a:ea typeface="Open Sans ExtraBold"/>
                <a:cs typeface="Open Sans ExtraBold"/>
                <a:sym typeface="Open Sans ExtraBold"/>
              </a:rPr>
              <a:t>60 TECH FELLOWS</a:t>
            </a:r>
            <a:endParaRPr sz="1800">
              <a:solidFill>
                <a:srgbClr val="5C2D91"/>
              </a:solidFill>
              <a:latin typeface="Open Sans ExtraBold"/>
              <a:ea typeface="Open Sans ExtraBold"/>
              <a:cs typeface="Open Sans ExtraBold"/>
              <a:sym typeface="Open Sans ExtraBold"/>
            </a:endParaRPr>
          </a:p>
        </p:txBody>
      </p:sp>
      <p:sp>
        <p:nvSpPr>
          <p:cNvPr id="196" name="Google Shape;196;p26"/>
          <p:cNvSpPr/>
          <p:nvPr/>
        </p:nvSpPr>
        <p:spPr>
          <a:xfrm>
            <a:off x="484900" y="1411649"/>
            <a:ext cx="615600" cy="615600"/>
          </a:xfrm>
          <a:prstGeom prst="ellipse">
            <a:avLst/>
          </a:prstGeom>
          <a:noFill/>
          <a:ln cap="flat" cmpd="sng" w="9525">
            <a:solidFill>
              <a:srgbClr val="C241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6"/>
          <p:cNvSpPr txBox="1"/>
          <p:nvPr/>
        </p:nvSpPr>
        <p:spPr>
          <a:xfrm>
            <a:off x="1143727" y="1311602"/>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pt-BR" sz="1100">
                <a:solidFill>
                  <a:srgbClr val="282828"/>
                </a:solidFill>
                <a:latin typeface="Open Sans"/>
                <a:ea typeface="Open Sans"/>
                <a:cs typeface="Open Sans"/>
                <a:sym typeface="Open Sans"/>
              </a:rPr>
              <a:t>Uma rede de 4 anos que já conta com</a:t>
            </a:r>
            <a:endParaRPr i="1" sz="1100">
              <a:solidFill>
                <a:srgbClr val="282828"/>
              </a:solidFill>
              <a:latin typeface="Open Sans"/>
              <a:ea typeface="Open Sans"/>
              <a:cs typeface="Open Sans"/>
              <a:sym typeface="Open Sans"/>
            </a:endParaRPr>
          </a:p>
        </p:txBody>
      </p:sp>
      <p:pic>
        <p:nvPicPr>
          <p:cNvPr id="198" name="Google Shape;198;p26"/>
          <p:cNvPicPr preferRelativeResize="0"/>
          <p:nvPr/>
        </p:nvPicPr>
        <p:blipFill>
          <a:blip r:embed="rId3">
            <a:alphaModFix/>
          </a:blip>
          <a:stretch>
            <a:fillRect/>
          </a:stretch>
        </p:blipFill>
        <p:spPr>
          <a:xfrm>
            <a:off x="594590" y="1521350"/>
            <a:ext cx="396200" cy="396205"/>
          </a:xfrm>
          <a:prstGeom prst="rect">
            <a:avLst/>
          </a:prstGeom>
          <a:noFill/>
          <a:ln>
            <a:noFill/>
          </a:ln>
        </p:spPr>
      </p:pic>
      <p:sp>
        <p:nvSpPr>
          <p:cNvPr id="199" name="Google Shape;199;p26"/>
          <p:cNvSpPr txBox="1"/>
          <p:nvPr/>
        </p:nvSpPr>
        <p:spPr>
          <a:xfrm>
            <a:off x="1143740" y="1737152"/>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pt-BR" sz="1100">
                <a:solidFill>
                  <a:srgbClr val="282828"/>
                </a:solidFill>
                <a:latin typeface="Open Sans"/>
                <a:ea typeface="Open Sans"/>
                <a:cs typeface="Open Sans"/>
                <a:sym typeface="Open Sans"/>
              </a:rPr>
              <a:t>sendo 29% mulheres</a:t>
            </a:r>
            <a:endParaRPr i="1" sz="1100">
              <a:solidFill>
                <a:srgbClr val="282828"/>
              </a:solidFill>
              <a:latin typeface="Open Sans"/>
              <a:ea typeface="Open Sans"/>
              <a:cs typeface="Open Sans"/>
              <a:sym typeface="Open Sans"/>
            </a:endParaRPr>
          </a:p>
        </p:txBody>
      </p:sp>
      <p:sp>
        <p:nvSpPr>
          <p:cNvPr id="200" name="Google Shape;200;p26"/>
          <p:cNvSpPr txBox="1"/>
          <p:nvPr/>
        </p:nvSpPr>
        <p:spPr>
          <a:xfrm>
            <a:off x="5776300" y="3297588"/>
            <a:ext cx="31197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pt-BR" sz="1800">
                <a:solidFill>
                  <a:srgbClr val="FABE17"/>
                </a:solidFill>
                <a:latin typeface="Open Sans ExtraBold"/>
                <a:ea typeface="Open Sans ExtraBold"/>
                <a:cs typeface="Open Sans ExtraBold"/>
                <a:sym typeface="Open Sans ExtraBold"/>
              </a:rPr>
              <a:t>813 BOLSISTAS </a:t>
            </a:r>
            <a:endParaRPr sz="1800">
              <a:solidFill>
                <a:srgbClr val="FABE17"/>
              </a:solidFill>
              <a:latin typeface="Open Sans ExtraBold"/>
              <a:ea typeface="Open Sans ExtraBold"/>
              <a:cs typeface="Open Sans ExtraBold"/>
              <a:sym typeface="Open Sans ExtraBold"/>
            </a:endParaRPr>
          </a:p>
        </p:txBody>
      </p:sp>
      <p:sp>
        <p:nvSpPr>
          <p:cNvPr id="201" name="Google Shape;201;p26"/>
          <p:cNvSpPr/>
          <p:nvPr/>
        </p:nvSpPr>
        <p:spPr>
          <a:xfrm>
            <a:off x="5075250" y="3301474"/>
            <a:ext cx="615600" cy="615600"/>
          </a:xfrm>
          <a:prstGeom prst="ellipse">
            <a:avLst/>
          </a:prstGeom>
          <a:noFill/>
          <a:ln cap="flat" cmpd="sng" w="9525">
            <a:solidFill>
              <a:srgbClr val="FABE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2" name="Google Shape;202;p26"/>
          <p:cNvPicPr preferRelativeResize="0"/>
          <p:nvPr/>
        </p:nvPicPr>
        <p:blipFill>
          <a:blip r:embed="rId4">
            <a:alphaModFix/>
          </a:blip>
          <a:stretch>
            <a:fillRect/>
          </a:stretch>
        </p:blipFill>
        <p:spPr>
          <a:xfrm>
            <a:off x="5185000" y="3411175"/>
            <a:ext cx="396200" cy="396200"/>
          </a:xfrm>
          <a:prstGeom prst="rect">
            <a:avLst/>
          </a:prstGeom>
          <a:noFill/>
          <a:ln>
            <a:noFill/>
          </a:ln>
        </p:spPr>
      </p:pic>
      <p:sp>
        <p:nvSpPr>
          <p:cNvPr id="203" name="Google Shape;203;p26"/>
          <p:cNvSpPr txBox="1"/>
          <p:nvPr/>
        </p:nvSpPr>
        <p:spPr>
          <a:xfrm>
            <a:off x="5760735" y="3463518"/>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pt-BR" sz="1100">
                <a:solidFill>
                  <a:srgbClr val="282828"/>
                </a:solidFill>
                <a:latin typeface="Open Sans"/>
                <a:ea typeface="Open Sans"/>
                <a:cs typeface="Open Sans"/>
                <a:sym typeface="Open Sans"/>
              </a:rPr>
              <a:t>selecionados e selecionadas anualmente desde 1991</a:t>
            </a:r>
            <a:endParaRPr i="1" sz="1100">
              <a:solidFill>
                <a:srgbClr val="282828"/>
              </a:solidFill>
              <a:latin typeface="Open Sans"/>
              <a:ea typeface="Open Sans"/>
              <a:cs typeface="Open Sans"/>
              <a:sym typeface="Open Sans"/>
            </a:endParaRPr>
          </a:p>
        </p:txBody>
      </p:sp>
      <p:pic>
        <p:nvPicPr>
          <p:cNvPr id="204" name="Google Shape;204;p26"/>
          <p:cNvPicPr preferRelativeResize="0"/>
          <p:nvPr/>
        </p:nvPicPr>
        <p:blipFill>
          <a:blip r:embed="rId5">
            <a:alphaModFix/>
          </a:blip>
          <a:stretch>
            <a:fillRect/>
          </a:stretch>
        </p:blipFill>
        <p:spPr>
          <a:xfrm>
            <a:off x="9638618" y="789739"/>
            <a:ext cx="396206" cy="396206"/>
          </a:xfrm>
          <a:prstGeom prst="rect">
            <a:avLst/>
          </a:prstGeom>
          <a:noFill/>
          <a:ln>
            <a:noFill/>
          </a:ln>
        </p:spPr>
      </p:pic>
      <p:sp>
        <p:nvSpPr>
          <p:cNvPr id="205" name="Google Shape;205;p26"/>
          <p:cNvSpPr/>
          <p:nvPr/>
        </p:nvSpPr>
        <p:spPr>
          <a:xfrm>
            <a:off x="9528875" y="695999"/>
            <a:ext cx="615600" cy="615600"/>
          </a:xfrm>
          <a:prstGeom prst="ellipse">
            <a:avLst/>
          </a:prstGeom>
          <a:noFill/>
          <a:ln cap="flat" cmpd="sng" w="9525">
            <a:solidFill>
              <a:srgbClr val="FABE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txBox="1"/>
          <p:nvPr/>
        </p:nvSpPr>
        <p:spPr>
          <a:xfrm>
            <a:off x="10231433" y="695982"/>
            <a:ext cx="2220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pt-BR" sz="1800">
                <a:solidFill>
                  <a:srgbClr val="FABE17"/>
                </a:solidFill>
                <a:latin typeface="Open Sans ExtraBold"/>
                <a:ea typeface="Open Sans ExtraBold"/>
                <a:cs typeface="Open Sans ExtraBold"/>
                <a:sym typeface="Open Sans ExtraBold"/>
              </a:rPr>
              <a:t>84%</a:t>
            </a:r>
            <a:endParaRPr sz="1800">
              <a:solidFill>
                <a:srgbClr val="FABE17"/>
              </a:solidFill>
              <a:latin typeface="Open Sans ExtraBold"/>
              <a:ea typeface="Open Sans ExtraBold"/>
              <a:cs typeface="Open Sans ExtraBold"/>
              <a:sym typeface="Open Sans ExtraBold"/>
            </a:endParaRPr>
          </a:p>
        </p:txBody>
      </p:sp>
      <p:sp>
        <p:nvSpPr>
          <p:cNvPr id="207" name="Google Shape;207;p26"/>
          <p:cNvSpPr txBox="1"/>
          <p:nvPr/>
        </p:nvSpPr>
        <p:spPr>
          <a:xfrm>
            <a:off x="10231433" y="885916"/>
            <a:ext cx="3119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pt-BR" sz="1100">
                <a:solidFill>
                  <a:srgbClr val="282828"/>
                </a:solidFill>
                <a:latin typeface="Open Sans"/>
                <a:ea typeface="Open Sans"/>
                <a:cs typeface="Open Sans"/>
                <a:sym typeface="Open Sans"/>
              </a:rPr>
              <a:t>indicam que a FE melhorou sua vida pelo menos significativamente</a:t>
            </a:r>
            <a:endParaRPr i="1" sz="1100">
              <a:solidFill>
                <a:srgbClr val="282828"/>
              </a:solidFill>
              <a:latin typeface="Open Sans"/>
              <a:ea typeface="Open Sans"/>
              <a:cs typeface="Open Sans"/>
              <a:sym typeface="Open Sans"/>
            </a:endParaRPr>
          </a:p>
        </p:txBody>
      </p:sp>
      <p:sp>
        <p:nvSpPr>
          <p:cNvPr id="208" name="Google Shape;208;p26"/>
          <p:cNvSpPr txBox="1"/>
          <p:nvPr/>
        </p:nvSpPr>
        <p:spPr>
          <a:xfrm>
            <a:off x="10462625" y="1636009"/>
            <a:ext cx="26307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pt-BR" sz="1800">
                <a:solidFill>
                  <a:srgbClr val="FABE17"/>
                </a:solidFill>
                <a:latin typeface="Open Sans ExtraBold"/>
                <a:ea typeface="Open Sans ExtraBold"/>
                <a:cs typeface="Open Sans ExtraBold"/>
                <a:sym typeface="Open Sans ExtraBold"/>
              </a:rPr>
              <a:t>486 EMPRESAS PELO MUNDO</a:t>
            </a:r>
            <a:endParaRPr sz="1800">
              <a:solidFill>
                <a:srgbClr val="FABE17"/>
              </a:solidFill>
              <a:latin typeface="Open Sans ExtraBold"/>
              <a:ea typeface="Open Sans ExtraBold"/>
              <a:cs typeface="Open Sans ExtraBold"/>
              <a:sym typeface="Open Sans ExtraBold"/>
            </a:endParaRPr>
          </a:p>
        </p:txBody>
      </p:sp>
      <p:sp>
        <p:nvSpPr>
          <p:cNvPr id="209" name="Google Shape;209;p26"/>
          <p:cNvSpPr/>
          <p:nvPr/>
        </p:nvSpPr>
        <p:spPr>
          <a:xfrm>
            <a:off x="9747525" y="1657511"/>
            <a:ext cx="615600" cy="615600"/>
          </a:xfrm>
          <a:prstGeom prst="ellipse">
            <a:avLst/>
          </a:prstGeom>
          <a:noFill/>
          <a:ln cap="flat" cmpd="sng" w="9525">
            <a:solidFill>
              <a:srgbClr val="FABE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26"/>
          <p:cNvPicPr preferRelativeResize="0"/>
          <p:nvPr/>
        </p:nvPicPr>
        <p:blipFill>
          <a:blip r:embed="rId6">
            <a:alphaModFix/>
          </a:blip>
          <a:stretch>
            <a:fillRect/>
          </a:stretch>
        </p:blipFill>
        <p:spPr>
          <a:xfrm>
            <a:off x="9857275" y="1767238"/>
            <a:ext cx="396200" cy="396200"/>
          </a:xfrm>
          <a:prstGeom prst="rect">
            <a:avLst/>
          </a:prstGeom>
          <a:noFill/>
          <a:ln>
            <a:noFill/>
          </a:ln>
        </p:spPr>
      </p:pic>
      <p:pic>
        <p:nvPicPr>
          <p:cNvPr id="211" name="Google Shape;211;p26"/>
          <p:cNvPicPr preferRelativeResize="0"/>
          <p:nvPr/>
        </p:nvPicPr>
        <p:blipFill>
          <a:blip r:embed="rId7">
            <a:alphaModFix/>
          </a:blip>
          <a:stretch>
            <a:fillRect/>
          </a:stretch>
        </p:blipFill>
        <p:spPr>
          <a:xfrm>
            <a:off x="8062875" y="4636376"/>
            <a:ext cx="833137" cy="34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27"/>
          <p:cNvSpPr/>
          <p:nvPr/>
        </p:nvSpPr>
        <p:spPr>
          <a:xfrm>
            <a:off x="6316927" y="1964100"/>
            <a:ext cx="2315400" cy="2211000"/>
          </a:xfrm>
          <a:prstGeom prst="roundRect">
            <a:avLst>
              <a:gd fmla="val 16667" name="adj"/>
            </a:avLst>
          </a:prstGeom>
          <a:solidFill>
            <a:srgbClr val="D6D3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 name="Google Shape;217;p27"/>
          <p:cNvSpPr/>
          <p:nvPr/>
        </p:nvSpPr>
        <p:spPr>
          <a:xfrm>
            <a:off x="3390334" y="1971183"/>
            <a:ext cx="2315400" cy="2211000"/>
          </a:xfrm>
          <a:prstGeom prst="roundRect">
            <a:avLst>
              <a:gd fmla="val 16667" name="adj"/>
            </a:avLst>
          </a:prstGeom>
          <a:solidFill>
            <a:srgbClr val="D6D3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7"/>
          <p:cNvSpPr/>
          <p:nvPr/>
        </p:nvSpPr>
        <p:spPr>
          <a:xfrm>
            <a:off x="511757" y="1971206"/>
            <a:ext cx="2267400" cy="2211000"/>
          </a:xfrm>
          <a:prstGeom prst="roundRect">
            <a:avLst>
              <a:gd fmla="val 16667" name="adj"/>
            </a:avLst>
          </a:prstGeom>
          <a:solidFill>
            <a:srgbClr val="D6D3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19" name="Google Shape;219;p27"/>
          <p:cNvCxnSpPr/>
          <p:nvPr/>
        </p:nvCxnSpPr>
        <p:spPr>
          <a:xfrm flipH="1" rot="10800000">
            <a:off x="0" y="1265892"/>
            <a:ext cx="2479500" cy="17700"/>
          </a:xfrm>
          <a:prstGeom prst="straightConnector1">
            <a:avLst/>
          </a:prstGeom>
          <a:noFill/>
          <a:ln cap="flat" cmpd="sng" w="19050">
            <a:solidFill>
              <a:srgbClr val="5C2D91"/>
            </a:solidFill>
            <a:prstDash val="solid"/>
            <a:miter lim="800000"/>
            <a:headEnd len="sm" w="sm" type="none"/>
            <a:tailEnd len="sm" w="sm" type="none"/>
          </a:ln>
        </p:spPr>
      </p:cxnSp>
      <p:pic>
        <p:nvPicPr>
          <p:cNvPr id="220" name="Google Shape;220;p27"/>
          <p:cNvPicPr preferRelativeResize="0"/>
          <p:nvPr/>
        </p:nvPicPr>
        <p:blipFill>
          <a:blip r:embed="rId3">
            <a:alphaModFix/>
          </a:blip>
          <a:stretch>
            <a:fillRect/>
          </a:stretch>
        </p:blipFill>
        <p:spPr>
          <a:xfrm>
            <a:off x="3488750" y="4728938"/>
            <a:ext cx="1205450" cy="253400"/>
          </a:xfrm>
          <a:prstGeom prst="rect">
            <a:avLst/>
          </a:prstGeom>
          <a:noFill/>
          <a:ln>
            <a:noFill/>
          </a:ln>
        </p:spPr>
      </p:pic>
      <p:pic>
        <p:nvPicPr>
          <p:cNvPr id="221" name="Google Shape;221;p27"/>
          <p:cNvPicPr preferRelativeResize="0"/>
          <p:nvPr/>
        </p:nvPicPr>
        <p:blipFill>
          <a:blip r:embed="rId4">
            <a:alphaModFix/>
          </a:blip>
          <a:stretch>
            <a:fillRect/>
          </a:stretch>
        </p:blipFill>
        <p:spPr>
          <a:xfrm>
            <a:off x="4861975" y="4747153"/>
            <a:ext cx="529140" cy="216975"/>
          </a:xfrm>
          <a:prstGeom prst="rect">
            <a:avLst/>
          </a:prstGeom>
          <a:noFill/>
          <a:ln>
            <a:noFill/>
          </a:ln>
        </p:spPr>
      </p:pic>
      <p:sp>
        <p:nvSpPr>
          <p:cNvPr id="222" name="Google Shape;222;p27"/>
          <p:cNvSpPr txBox="1"/>
          <p:nvPr/>
        </p:nvSpPr>
        <p:spPr>
          <a:xfrm>
            <a:off x="2944000" y="992125"/>
            <a:ext cx="55764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pt-BR">
                <a:solidFill>
                  <a:srgbClr val="282828"/>
                </a:solidFill>
                <a:latin typeface="Open Sans"/>
                <a:ea typeface="Open Sans"/>
                <a:cs typeface="Open Sans"/>
                <a:sym typeface="Open Sans"/>
              </a:rPr>
              <a:t>Mais que um programa de bolsas, o pertencimento vitalício a uma rede de alto valor.</a:t>
            </a:r>
            <a:endParaRPr i="1">
              <a:solidFill>
                <a:srgbClr val="282828"/>
              </a:solidFill>
              <a:latin typeface="Open Sans"/>
              <a:ea typeface="Open Sans"/>
              <a:cs typeface="Open Sans"/>
              <a:sym typeface="Open Sans"/>
            </a:endParaRPr>
          </a:p>
        </p:txBody>
      </p:sp>
      <p:sp>
        <p:nvSpPr>
          <p:cNvPr id="223" name="Google Shape;223;p27"/>
          <p:cNvSpPr txBox="1"/>
          <p:nvPr/>
        </p:nvSpPr>
        <p:spPr>
          <a:xfrm>
            <a:off x="379575" y="200750"/>
            <a:ext cx="83997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600">
                <a:solidFill>
                  <a:schemeClr val="dk1"/>
                </a:solidFill>
                <a:latin typeface="Open Sans"/>
                <a:ea typeface="Open Sans"/>
                <a:cs typeface="Open Sans"/>
                <a:sym typeface="Open Sans"/>
              </a:rPr>
              <a:t>COMO APOIAMOS O </a:t>
            </a:r>
            <a:r>
              <a:rPr lang="pt-BR" sz="2600">
                <a:solidFill>
                  <a:srgbClr val="FFC803"/>
                </a:solidFill>
                <a:latin typeface="Alfa Slab One"/>
                <a:ea typeface="Alfa Slab One"/>
                <a:cs typeface="Alfa Slab One"/>
                <a:sym typeface="Alfa Slab One"/>
              </a:rPr>
              <a:t>DESENVOLVIMENTO</a:t>
            </a:r>
            <a:r>
              <a:rPr lang="pt-BR" sz="2600">
                <a:solidFill>
                  <a:schemeClr val="dk1"/>
                </a:solidFill>
                <a:latin typeface="Alfa Slab One"/>
                <a:ea typeface="Alfa Slab One"/>
                <a:cs typeface="Alfa Slab One"/>
                <a:sym typeface="Alfa Slab One"/>
              </a:rPr>
              <a:t> </a:t>
            </a:r>
            <a:r>
              <a:rPr b="1" lang="pt-BR" sz="2600">
                <a:solidFill>
                  <a:schemeClr val="dk1"/>
                </a:solidFill>
                <a:latin typeface="Open Sans"/>
                <a:ea typeface="Open Sans"/>
                <a:cs typeface="Open Sans"/>
                <a:sym typeface="Open Sans"/>
              </a:rPr>
              <a:t>DOS BOLSISTAS?</a:t>
            </a:r>
            <a:endParaRPr b="1"/>
          </a:p>
        </p:txBody>
      </p:sp>
      <p:cxnSp>
        <p:nvCxnSpPr>
          <p:cNvPr id="224" name="Google Shape;224;p27"/>
          <p:cNvCxnSpPr/>
          <p:nvPr/>
        </p:nvCxnSpPr>
        <p:spPr>
          <a:xfrm flipH="1">
            <a:off x="2479499" y="1182207"/>
            <a:ext cx="2400" cy="185100"/>
          </a:xfrm>
          <a:prstGeom prst="straightConnector1">
            <a:avLst/>
          </a:prstGeom>
          <a:noFill/>
          <a:ln cap="flat" cmpd="sng" w="19050">
            <a:solidFill>
              <a:srgbClr val="5D3293"/>
            </a:solidFill>
            <a:prstDash val="solid"/>
            <a:round/>
            <a:headEnd len="med" w="med" type="none"/>
            <a:tailEnd len="med" w="med" type="none"/>
          </a:ln>
        </p:spPr>
      </p:cxnSp>
      <p:sp>
        <p:nvSpPr>
          <p:cNvPr id="225" name="Google Shape;225;p27"/>
          <p:cNvSpPr txBox="1"/>
          <p:nvPr/>
        </p:nvSpPr>
        <p:spPr>
          <a:xfrm>
            <a:off x="748288" y="2801392"/>
            <a:ext cx="1794300" cy="8229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Sonho Grande</a:t>
            </a:r>
            <a:endParaRPr b="1" i="0" sz="1600" u="none" cap="none" strike="noStrike">
              <a:solidFill>
                <a:srgbClr val="383636"/>
              </a:solidFill>
              <a:latin typeface="Open Sans"/>
              <a:ea typeface="Open Sans"/>
              <a:cs typeface="Open Sans"/>
              <a:sym typeface="Open Sans"/>
            </a:endParaRPr>
          </a:p>
          <a:p>
            <a:pPr indent="0" lvl="0" marL="0" marR="0" rtl="0" algn="ctr">
              <a:lnSpc>
                <a:spcPct val="150000"/>
              </a:lnSpc>
              <a:spcBef>
                <a:spcPts val="0"/>
              </a:spcBef>
              <a:spcAft>
                <a:spcPts val="0"/>
              </a:spcAft>
              <a:buClr>
                <a:srgbClr val="5D3293"/>
              </a:buClr>
              <a:buSzPts val="1800"/>
              <a:buFont typeface="Corbel"/>
              <a:buNone/>
            </a:pPr>
            <a:r>
              <a:t/>
            </a:r>
            <a:endParaRPr b="1" sz="1600">
              <a:solidFill>
                <a:srgbClr val="383636"/>
              </a:solidFill>
              <a:latin typeface="Open Sans"/>
              <a:ea typeface="Open Sans"/>
              <a:cs typeface="Open Sans"/>
              <a:sym typeface="Open Sans"/>
            </a:endParaRPr>
          </a:p>
          <a:p>
            <a:pPr indent="0" lvl="0" marL="0" marR="0" rtl="0" algn="ctr">
              <a:lnSpc>
                <a:spcPct val="15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Legado</a:t>
            </a:r>
            <a:endParaRPr i="0" sz="800" u="none" cap="none" strike="noStrike">
              <a:solidFill>
                <a:srgbClr val="383636"/>
              </a:solidFill>
              <a:latin typeface="Open Sans"/>
              <a:ea typeface="Open Sans"/>
              <a:cs typeface="Open Sans"/>
              <a:sym typeface="Open Sans"/>
            </a:endParaRPr>
          </a:p>
        </p:txBody>
      </p:sp>
      <p:sp>
        <p:nvSpPr>
          <p:cNvPr id="226" name="Google Shape;226;p27"/>
          <p:cNvSpPr txBox="1"/>
          <p:nvPr/>
        </p:nvSpPr>
        <p:spPr>
          <a:xfrm>
            <a:off x="3650886" y="2647956"/>
            <a:ext cx="1794300" cy="1455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Execução</a:t>
            </a:r>
            <a:endParaRPr b="1" i="0" sz="1600" u="none" cap="none" strike="noStrike">
              <a:solidFill>
                <a:srgbClr val="383636"/>
              </a:solidFill>
              <a:latin typeface="Open Sans"/>
              <a:ea typeface="Open Sans"/>
              <a:cs typeface="Open Sans"/>
              <a:sym typeface="Open Sans"/>
            </a:endParaRPr>
          </a:p>
          <a:p>
            <a:pPr indent="0" lvl="0" marL="0" marR="0" rtl="0" algn="ctr">
              <a:lnSpc>
                <a:spcPct val="100000"/>
              </a:lnSpc>
              <a:spcBef>
                <a:spcPts val="0"/>
              </a:spcBef>
              <a:spcAft>
                <a:spcPts val="0"/>
              </a:spcAft>
              <a:buClr>
                <a:srgbClr val="5D3293"/>
              </a:buClr>
              <a:buSzPts val="1800"/>
              <a:buFont typeface="Corbel"/>
              <a:buNone/>
            </a:pPr>
            <a:br>
              <a:rPr b="1" i="0" lang="pt-BR" sz="1600" u="none" cap="none" strike="noStrike">
                <a:solidFill>
                  <a:srgbClr val="383636"/>
                </a:solidFill>
                <a:latin typeface="Open Sans"/>
                <a:ea typeface="Open Sans"/>
                <a:cs typeface="Open Sans"/>
                <a:sym typeface="Open Sans"/>
              </a:rPr>
            </a:br>
            <a:r>
              <a:rPr b="1" i="0" lang="pt-BR" sz="1600" u="none" cap="none" strike="noStrike">
                <a:solidFill>
                  <a:srgbClr val="383636"/>
                </a:solidFill>
                <a:latin typeface="Open Sans"/>
                <a:ea typeface="Open Sans"/>
                <a:cs typeface="Open Sans"/>
                <a:sym typeface="Open Sans"/>
              </a:rPr>
              <a:t>Conhecimento</a:t>
            </a:r>
            <a:endParaRPr i="0" sz="800" u="none" cap="none" strike="noStrike">
              <a:solidFill>
                <a:srgbClr val="383636"/>
              </a:solidFill>
              <a:latin typeface="Open Sans"/>
              <a:ea typeface="Open Sans"/>
              <a:cs typeface="Open Sans"/>
              <a:sym typeface="Open Sans"/>
            </a:endParaRPr>
          </a:p>
          <a:p>
            <a:pPr indent="0" lvl="0" marL="0" marR="0" rtl="0" algn="ctr">
              <a:lnSpc>
                <a:spcPct val="10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Aplicado</a:t>
            </a:r>
            <a:br>
              <a:rPr b="1" i="0" lang="pt-BR" sz="1600" u="none" cap="none" strike="noStrike">
                <a:solidFill>
                  <a:srgbClr val="383636"/>
                </a:solidFill>
                <a:latin typeface="Open Sans"/>
                <a:ea typeface="Open Sans"/>
                <a:cs typeface="Open Sans"/>
                <a:sym typeface="Open Sans"/>
              </a:rPr>
            </a:br>
            <a:endParaRPr b="1" sz="1600">
              <a:solidFill>
                <a:srgbClr val="383636"/>
              </a:solidFill>
              <a:latin typeface="Open Sans"/>
              <a:ea typeface="Open Sans"/>
              <a:cs typeface="Open Sans"/>
              <a:sym typeface="Open Sans"/>
            </a:endParaRPr>
          </a:p>
          <a:p>
            <a:pPr indent="0" lvl="0" marL="0" marR="0" rtl="0" algn="ctr">
              <a:lnSpc>
                <a:spcPct val="15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Gente Boa</a:t>
            </a:r>
            <a:endParaRPr i="0" sz="800" u="none" cap="none" strike="noStrike">
              <a:solidFill>
                <a:srgbClr val="383636"/>
              </a:solidFill>
              <a:latin typeface="Open Sans"/>
              <a:ea typeface="Open Sans"/>
              <a:cs typeface="Open Sans"/>
              <a:sym typeface="Open Sans"/>
            </a:endParaRPr>
          </a:p>
        </p:txBody>
      </p:sp>
      <p:sp>
        <p:nvSpPr>
          <p:cNvPr id="227" name="Google Shape;227;p27"/>
          <p:cNvSpPr txBox="1"/>
          <p:nvPr/>
        </p:nvSpPr>
        <p:spPr>
          <a:xfrm>
            <a:off x="6693636" y="2794285"/>
            <a:ext cx="1794300" cy="8229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Protagonismo</a:t>
            </a:r>
            <a:endParaRPr b="1" i="0" sz="1600" u="none" cap="none" strike="noStrike">
              <a:solidFill>
                <a:srgbClr val="383636"/>
              </a:solidFill>
              <a:latin typeface="Open Sans"/>
              <a:ea typeface="Open Sans"/>
              <a:cs typeface="Open Sans"/>
              <a:sym typeface="Open Sans"/>
            </a:endParaRPr>
          </a:p>
          <a:p>
            <a:pPr indent="0" lvl="0" marL="0" marR="0" rtl="0" algn="l">
              <a:lnSpc>
                <a:spcPct val="150000"/>
              </a:lnSpc>
              <a:spcBef>
                <a:spcPts val="0"/>
              </a:spcBef>
              <a:spcAft>
                <a:spcPts val="0"/>
              </a:spcAft>
              <a:buClr>
                <a:srgbClr val="5D3293"/>
              </a:buClr>
              <a:buSzPts val="1800"/>
              <a:buFont typeface="Corbel"/>
              <a:buNone/>
            </a:pPr>
            <a:r>
              <a:t/>
            </a:r>
            <a:endParaRPr b="1" sz="1600">
              <a:solidFill>
                <a:srgbClr val="383636"/>
              </a:solidFill>
              <a:latin typeface="Open Sans"/>
              <a:ea typeface="Open Sans"/>
              <a:cs typeface="Open Sans"/>
              <a:sym typeface="Open Sans"/>
            </a:endParaRPr>
          </a:p>
          <a:p>
            <a:pPr indent="0" lvl="0" marL="0" marR="0" rtl="0" algn="ctr">
              <a:lnSpc>
                <a:spcPct val="150000"/>
              </a:lnSpc>
              <a:spcBef>
                <a:spcPts val="0"/>
              </a:spcBef>
              <a:spcAft>
                <a:spcPts val="0"/>
              </a:spcAft>
              <a:buClr>
                <a:srgbClr val="5D3293"/>
              </a:buClr>
              <a:buSzPts val="1800"/>
              <a:buFont typeface="Corbel"/>
              <a:buNone/>
            </a:pPr>
            <a:r>
              <a:rPr b="1" i="0" lang="pt-BR" sz="1600" u="none" cap="none" strike="noStrike">
                <a:solidFill>
                  <a:srgbClr val="383636"/>
                </a:solidFill>
                <a:latin typeface="Open Sans"/>
                <a:ea typeface="Open Sans"/>
                <a:cs typeface="Open Sans"/>
                <a:sym typeface="Open Sans"/>
              </a:rPr>
              <a:t>Integridade</a:t>
            </a:r>
            <a:endParaRPr i="0" sz="800" u="none" cap="none" strike="noStrike">
              <a:solidFill>
                <a:srgbClr val="383636"/>
              </a:solidFill>
              <a:latin typeface="Open Sans"/>
              <a:ea typeface="Open Sans"/>
              <a:cs typeface="Open Sans"/>
              <a:sym typeface="Open Sans"/>
            </a:endParaRPr>
          </a:p>
        </p:txBody>
      </p:sp>
      <p:sp>
        <p:nvSpPr>
          <p:cNvPr id="228" name="Google Shape;228;p27"/>
          <p:cNvSpPr/>
          <p:nvPr/>
        </p:nvSpPr>
        <p:spPr>
          <a:xfrm>
            <a:off x="511675" y="1971206"/>
            <a:ext cx="2267400" cy="569700"/>
          </a:xfrm>
          <a:prstGeom prst="roundRect">
            <a:avLst>
              <a:gd fmla="val 16667" name="adj"/>
            </a:avLst>
          </a:prstGeom>
          <a:solidFill>
            <a:srgbClr val="5C2D9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sz="1200">
                <a:solidFill>
                  <a:schemeClr val="lt1"/>
                </a:solidFill>
                <a:latin typeface="Alfa Slab One"/>
                <a:ea typeface="Alfa Slab One"/>
                <a:cs typeface="Alfa Slab One"/>
                <a:sym typeface="Alfa Slab One"/>
              </a:rPr>
              <a:t>Modo de </a:t>
            </a:r>
            <a:endParaRPr sz="1200">
              <a:solidFill>
                <a:schemeClr val="lt1"/>
              </a:solidFill>
              <a:latin typeface="Alfa Slab One"/>
              <a:ea typeface="Alfa Slab One"/>
              <a:cs typeface="Alfa Slab One"/>
              <a:sym typeface="Alfa Slab One"/>
            </a:endParaRPr>
          </a:p>
          <a:p>
            <a:pPr indent="0" lvl="0" marL="0" rtl="0" algn="ctr">
              <a:spcBef>
                <a:spcPts val="0"/>
              </a:spcBef>
              <a:spcAft>
                <a:spcPts val="0"/>
              </a:spcAft>
              <a:buClr>
                <a:schemeClr val="lt1"/>
              </a:buClr>
              <a:buSzPts val="1800"/>
              <a:buFont typeface="Corbel"/>
              <a:buNone/>
            </a:pPr>
            <a:r>
              <a:rPr lang="pt-BR" sz="1200">
                <a:solidFill>
                  <a:schemeClr val="lt1"/>
                </a:solidFill>
                <a:latin typeface="Alfa Slab One"/>
                <a:ea typeface="Alfa Slab One"/>
                <a:cs typeface="Alfa Slab One"/>
                <a:sym typeface="Alfa Slab One"/>
              </a:rPr>
              <a:t>PENSAR</a:t>
            </a:r>
            <a:endParaRPr/>
          </a:p>
        </p:txBody>
      </p:sp>
      <p:sp>
        <p:nvSpPr>
          <p:cNvPr id="229" name="Google Shape;229;p27"/>
          <p:cNvSpPr/>
          <p:nvPr/>
        </p:nvSpPr>
        <p:spPr>
          <a:xfrm>
            <a:off x="3390322" y="1971183"/>
            <a:ext cx="2315400" cy="569700"/>
          </a:xfrm>
          <a:prstGeom prst="roundRect">
            <a:avLst>
              <a:gd fmla="val 16667" name="adj"/>
            </a:avLst>
          </a:prstGeom>
          <a:solidFill>
            <a:srgbClr val="5C2D9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lt1"/>
              </a:buClr>
              <a:buSzPts val="1800"/>
              <a:buFont typeface="Corbel"/>
              <a:buNone/>
            </a:pPr>
            <a:r>
              <a:rPr lang="pt-BR" sz="1200">
                <a:solidFill>
                  <a:schemeClr val="lt1"/>
                </a:solidFill>
                <a:latin typeface="Alfa Slab One"/>
                <a:ea typeface="Alfa Slab One"/>
                <a:cs typeface="Alfa Slab One"/>
                <a:sym typeface="Alfa Slab One"/>
              </a:rPr>
              <a:t>Modo de</a:t>
            </a:r>
            <a:br>
              <a:rPr lang="pt-BR" sz="1200">
                <a:solidFill>
                  <a:schemeClr val="lt1"/>
                </a:solidFill>
                <a:latin typeface="Alfa Slab One"/>
                <a:ea typeface="Alfa Slab One"/>
                <a:cs typeface="Alfa Slab One"/>
                <a:sym typeface="Alfa Slab One"/>
              </a:rPr>
            </a:br>
            <a:r>
              <a:rPr lang="pt-BR" sz="1200">
                <a:solidFill>
                  <a:schemeClr val="lt1"/>
                </a:solidFill>
                <a:latin typeface="Alfa Slab One"/>
                <a:ea typeface="Alfa Slab One"/>
                <a:cs typeface="Alfa Slab One"/>
                <a:sym typeface="Alfa Slab One"/>
              </a:rPr>
              <a:t>AGIR</a:t>
            </a:r>
            <a:endParaRPr/>
          </a:p>
        </p:txBody>
      </p:sp>
      <p:sp>
        <p:nvSpPr>
          <p:cNvPr id="230" name="Google Shape;230;p27"/>
          <p:cNvSpPr/>
          <p:nvPr/>
        </p:nvSpPr>
        <p:spPr>
          <a:xfrm>
            <a:off x="6316844" y="1964100"/>
            <a:ext cx="2315400" cy="569700"/>
          </a:xfrm>
          <a:prstGeom prst="roundRect">
            <a:avLst>
              <a:gd fmla="val 16667" name="adj"/>
            </a:avLst>
          </a:prstGeom>
          <a:solidFill>
            <a:srgbClr val="5C2D9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sz="1200">
                <a:solidFill>
                  <a:schemeClr val="lt1"/>
                </a:solidFill>
                <a:latin typeface="Alfa Slab One"/>
                <a:ea typeface="Alfa Slab One"/>
                <a:cs typeface="Alfa Slab One"/>
                <a:sym typeface="Alfa Slab One"/>
              </a:rPr>
              <a:t>Modo de</a:t>
            </a:r>
            <a:br>
              <a:rPr lang="pt-BR" sz="1200">
                <a:solidFill>
                  <a:schemeClr val="lt1"/>
                </a:solidFill>
                <a:latin typeface="Alfa Slab One"/>
                <a:ea typeface="Alfa Slab One"/>
                <a:cs typeface="Alfa Slab One"/>
                <a:sym typeface="Alfa Slab One"/>
              </a:rPr>
            </a:br>
            <a:r>
              <a:rPr lang="pt-BR" sz="1200">
                <a:solidFill>
                  <a:schemeClr val="lt1"/>
                </a:solidFill>
                <a:latin typeface="Alfa Slab One"/>
                <a:ea typeface="Alfa Slab One"/>
                <a:cs typeface="Alfa Slab One"/>
                <a:sym typeface="Alfa Slab One"/>
              </a:rPr>
              <a:t>SER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cxnSp>
        <p:nvCxnSpPr>
          <p:cNvPr id="235" name="Google Shape;235;p28"/>
          <p:cNvCxnSpPr/>
          <p:nvPr/>
        </p:nvCxnSpPr>
        <p:spPr>
          <a:xfrm flipH="1" rot="10800000">
            <a:off x="0" y="1265892"/>
            <a:ext cx="2479500" cy="17700"/>
          </a:xfrm>
          <a:prstGeom prst="straightConnector1">
            <a:avLst/>
          </a:prstGeom>
          <a:noFill/>
          <a:ln cap="flat" cmpd="sng" w="19050">
            <a:solidFill>
              <a:srgbClr val="5C2D91"/>
            </a:solidFill>
            <a:prstDash val="solid"/>
            <a:miter lim="800000"/>
            <a:headEnd len="sm" w="sm" type="none"/>
            <a:tailEnd len="sm" w="sm" type="none"/>
          </a:ln>
        </p:spPr>
      </p:cxnSp>
      <p:pic>
        <p:nvPicPr>
          <p:cNvPr id="236" name="Google Shape;236;p28"/>
          <p:cNvPicPr preferRelativeResize="0"/>
          <p:nvPr/>
        </p:nvPicPr>
        <p:blipFill>
          <a:blip r:embed="rId3">
            <a:alphaModFix/>
          </a:blip>
          <a:stretch>
            <a:fillRect/>
          </a:stretch>
        </p:blipFill>
        <p:spPr>
          <a:xfrm>
            <a:off x="3488750" y="4728938"/>
            <a:ext cx="1205450" cy="253400"/>
          </a:xfrm>
          <a:prstGeom prst="rect">
            <a:avLst/>
          </a:prstGeom>
          <a:noFill/>
          <a:ln>
            <a:noFill/>
          </a:ln>
        </p:spPr>
      </p:pic>
      <p:pic>
        <p:nvPicPr>
          <p:cNvPr id="237" name="Google Shape;237;p28"/>
          <p:cNvPicPr preferRelativeResize="0"/>
          <p:nvPr/>
        </p:nvPicPr>
        <p:blipFill>
          <a:blip r:embed="rId4">
            <a:alphaModFix/>
          </a:blip>
          <a:stretch>
            <a:fillRect/>
          </a:stretch>
        </p:blipFill>
        <p:spPr>
          <a:xfrm>
            <a:off x="4861975" y="4747153"/>
            <a:ext cx="529140" cy="216975"/>
          </a:xfrm>
          <a:prstGeom prst="rect">
            <a:avLst/>
          </a:prstGeom>
          <a:noFill/>
          <a:ln>
            <a:noFill/>
          </a:ln>
        </p:spPr>
      </p:pic>
      <p:sp>
        <p:nvSpPr>
          <p:cNvPr id="238" name="Google Shape;238;p28"/>
          <p:cNvSpPr txBox="1"/>
          <p:nvPr/>
        </p:nvSpPr>
        <p:spPr>
          <a:xfrm>
            <a:off x="2944000" y="992125"/>
            <a:ext cx="55764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pt-BR">
                <a:solidFill>
                  <a:srgbClr val="282828"/>
                </a:solidFill>
                <a:latin typeface="Open Sans"/>
                <a:ea typeface="Open Sans"/>
                <a:cs typeface="Open Sans"/>
                <a:sym typeface="Open Sans"/>
              </a:rPr>
              <a:t>Mais que um programa de bolsas, o pertencimento vitalício a uma rede de alto valor.</a:t>
            </a:r>
            <a:endParaRPr i="1">
              <a:solidFill>
                <a:srgbClr val="282828"/>
              </a:solidFill>
              <a:latin typeface="Open Sans"/>
              <a:ea typeface="Open Sans"/>
              <a:cs typeface="Open Sans"/>
              <a:sym typeface="Open Sans"/>
            </a:endParaRPr>
          </a:p>
        </p:txBody>
      </p:sp>
      <p:sp>
        <p:nvSpPr>
          <p:cNvPr id="239" name="Google Shape;239;p28"/>
          <p:cNvSpPr txBox="1"/>
          <p:nvPr/>
        </p:nvSpPr>
        <p:spPr>
          <a:xfrm>
            <a:off x="379575" y="200750"/>
            <a:ext cx="83997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600">
                <a:solidFill>
                  <a:schemeClr val="dk1"/>
                </a:solidFill>
                <a:latin typeface="Open Sans"/>
                <a:ea typeface="Open Sans"/>
                <a:cs typeface="Open Sans"/>
                <a:sym typeface="Open Sans"/>
              </a:rPr>
              <a:t>COMO APOIAMOS O </a:t>
            </a:r>
            <a:r>
              <a:rPr lang="pt-BR" sz="2600">
                <a:solidFill>
                  <a:srgbClr val="FFC803"/>
                </a:solidFill>
                <a:latin typeface="Alfa Slab One"/>
                <a:ea typeface="Alfa Slab One"/>
                <a:cs typeface="Alfa Slab One"/>
                <a:sym typeface="Alfa Slab One"/>
              </a:rPr>
              <a:t>DESENVOLVIMENTO</a:t>
            </a:r>
            <a:r>
              <a:rPr lang="pt-BR" sz="2600">
                <a:solidFill>
                  <a:schemeClr val="dk1"/>
                </a:solidFill>
                <a:latin typeface="Alfa Slab One"/>
                <a:ea typeface="Alfa Slab One"/>
                <a:cs typeface="Alfa Slab One"/>
                <a:sym typeface="Alfa Slab One"/>
              </a:rPr>
              <a:t> </a:t>
            </a:r>
            <a:r>
              <a:rPr b="1" lang="pt-BR" sz="2600">
                <a:solidFill>
                  <a:schemeClr val="dk1"/>
                </a:solidFill>
                <a:latin typeface="Open Sans"/>
                <a:ea typeface="Open Sans"/>
                <a:cs typeface="Open Sans"/>
                <a:sym typeface="Open Sans"/>
              </a:rPr>
              <a:t>DOS BOLSISTAS?</a:t>
            </a:r>
            <a:endParaRPr b="1"/>
          </a:p>
        </p:txBody>
      </p:sp>
      <p:cxnSp>
        <p:nvCxnSpPr>
          <p:cNvPr id="240" name="Google Shape;240;p28"/>
          <p:cNvCxnSpPr/>
          <p:nvPr/>
        </p:nvCxnSpPr>
        <p:spPr>
          <a:xfrm flipH="1">
            <a:off x="2479499" y="1182207"/>
            <a:ext cx="2400" cy="185100"/>
          </a:xfrm>
          <a:prstGeom prst="straightConnector1">
            <a:avLst/>
          </a:prstGeom>
          <a:noFill/>
          <a:ln cap="flat" cmpd="sng" w="19050">
            <a:solidFill>
              <a:srgbClr val="5D3293"/>
            </a:solidFill>
            <a:prstDash val="solid"/>
            <a:round/>
            <a:headEnd len="med" w="med" type="none"/>
            <a:tailEnd len="med" w="med" type="none"/>
          </a:ln>
        </p:spPr>
      </p:cxnSp>
      <p:sp>
        <p:nvSpPr>
          <p:cNvPr id="241" name="Google Shape;241;p28"/>
          <p:cNvSpPr/>
          <p:nvPr/>
        </p:nvSpPr>
        <p:spPr>
          <a:xfrm>
            <a:off x="2523849" y="1880248"/>
            <a:ext cx="1956600" cy="1047900"/>
          </a:xfrm>
          <a:prstGeom prst="rect">
            <a:avLst/>
          </a:prstGeom>
          <a:solidFill>
            <a:srgbClr val="5D329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pt-BR" sz="1200">
                <a:solidFill>
                  <a:schemeClr val="lt1"/>
                </a:solidFill>
                <a:latin typeface="Open Sans"/>
                <a:ea typeface="Open Sans"/>
                <a:cs typeface="Open Sans"/>
                <a:sym typeface="Open Sans"/>
              </a:rPr>
              <a:t>RELAÇÕES DURADOURAS E DE QUALIDADE</a:t>
            </a:r>
            <a:endParaRPr b="1" sz="1200">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None/>
            </a:pPr>
            <a:r>
              <a:rPr lang="pt-BR" sz="900">
                <a:solidFill>
                  <a:schemeClr val="lt1"/>
                </a:solidFill>
                <a:latin typeface="Open Sans"/>
                <a:ea typeface="Open Sans"/>
                <a:cs typeface="Open Sans"/>
                <a:sym typeface="Open Sans"/>
              </a:rPr>
              <a:t>Ter um círculo de apoiadores que te estimulam a ser melhor</a:t>
            </a:r>
            <a:endParaRPr sz="900" u="sng">
              <a:solidFill>
                <a:schemeClr val="lt1"/>
              </a:solidFill>
              <a:latin typeface="Open Sans"/>
              <a:ea typeface="Open Sans"/>
              <a:cs typeface="Open Sans"/>
              <a:sym typeface="Open Sans"/>
            </a:endParaRPr>
          </a:p>
        </p:txBody>
      </p:sp>
      <p:sp>
        <p:nvSpPr>
          <p:cNvPr id="242" name="Google Shape;242;p28"/>
          <p:cNvSpPr/>
          <p:nvPr/>
        </p:nvSpPr>
        <p:spPr>
          <a:xfrm>
            <a:off x="6820390" y="1880251"/>
            <a:ext cx="1956300" cy="1047900"/>
          </a:xfrm>
          <a:prstGeom prst="rect">
            <a:avLst/>
          </a:prstGeom>
          <a:solidFill>
            <a:srgbClr val="5D329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pt-BR" sz="1200">
                <a:solidFill>
                  <a:schemeClr val="lt1"/>
                </a:solidFill>
                <a:latin typeface="Open Sans"/>
                <a:ea typeface="Open Sans"/>
                <a:cs typeface="Open Sans"/>
                <a:sym typeface="Open Sans"/>
              </a:rPr>
              <a:t>OPORTUNIDADE DE CARREIRA RELEVANTE</a:t>
            </a:r>
            <a:endParaRPr b="1" sz="1200">
              <a:solidFill>
                <a:schemeClr val="lt1"/>
              </a:solidFill>
              <a:latin typeface="Open Sans"/>
              <a:ea typeface="Open Sans"/>
              <a:cs typeface="Open Sans"/>
              <a:sym typeface="Open Sans"/>
            </a:endParaRPr>
          </a:p>
          <a:p>
            <a:pPr indent="0" lvl="0" marL="0" rtl="0" algn="ctr">
              <a:spcBef>
                <a:spcPts val="0"/>
              </a:spcBef>
              <a:spcAft>
                <a:spcPts val="0"/>
              </a:spcAft>
              <a:buNone/>
            </a:pPr>
            <a:r>
              <a:rPr lang="pt-BR" sz="900">
                <a:solidFill>
                  <a:schemeClr val="lt1"/>
                </a:solidFill>
                <a:latin typeface="Open Sans"/>
                <a:ea typeface="Open Sans"/>
                <a:cs typeface="Open Sans"/>
                <a:sym typeface="Open Sans"/>
              </a:rPr>
              <a:t>Criar ou estar em uma organização de alto crescimento e relevância</a:t>
            </a:r>
            <a:endParaRPr sz="900" u="sng">
              <a:solidFill>
                <a:schemeClr val="lt1"/>
              </a:solidFill>
              <a:latin typeface="Open Sans"/>
              <a:ea typeface="Open Sans"/>
              <a:cs typeface="Open Sans"/>
              <a:sym typeface="Open Sans"/>
            </a:endParaRPr>
          </a:p>
        </p:txBody>
      </p:sp>
      <p:sp>
        <p:nvSpPr>
          <p:cNvPr id="243" name="Google Shape;243;p28"/>
          <p:cNvSpPr/>
          <p:nvPr/>
        </p:nvSpPr>
        <p:spPr>
          <a:xfrm>
            <a:off x="379577" y="1880254"/>
            <a:ext cx="1956300" cy="1047900"/>
          </a:xfrm>
          <a:prstGeom prst="rect">
            <a:avLst/>
          </a:prstGeom>
          <a:solidFill>
            <a:srgbClr val="5D329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pt-BR" sz="1200">
                <a:solidFill>
                  <a:schemeClr val="lt1"/>
                </a:solidFill>
                <a:latin typeface="Open Sans"/>
                <a:ea typeface="Open Sans"/>
                <a:cs typeface="Open Sans"/>
                <a:sym typeface="Open Sans"/>
              </a:rPr>
              <a:t>CONHECIMENTO DE PONTA</a:t>
            </a:r>
            <a:endParaRPr b="1" sz="1200">
              <a:solidFill>
                <a:schemeClr val="lt1"/>
              </a:solidFill>
              <a:latin typeface="Open Sans"/>
              <a:ea typeface="Open Sans"/>
              <a:cs typeface="Open Sans"/>
              <a:sym typeface="Open Sans"/>
            </a:endParaRPr>
          </a:p>
          <a:p>
            <a:pPr indent="0" lvl="0" marL="0" rtl="0" algn="ctr">
              <a:spcBef>
                <a:spcPts val="0"/>
              </a:spcBef>
              <a:spcAft>
                <a:spcPts val="0"/>
              </a:spcAft>
              <a:buNone/>
            </a:pPr>
            <a:r>
              <a:rPr lang="pt-BR" sz="900">
                <a:solidFill>
                  <a:schemeClr val="lt1"/>
                </a:solidFill>
                <a:latin typeface="Open Sans"/>
                <a:ea typeface="Open Sans"/>
                <a:cs typeface="Open Sans"/>
                <a:sym typeface="Open Sans"/>
              </a:rPr>
              <a:t>Estudar nas melhores universidades do brasil e do mundo!</a:t>
            </a:r>
            <a:endParaRPr b="1" sz="900" u="sng">
              <a:solidFill>
                <a:schemeClr val="lt1"/>
              </a:solidFill>
              <a:latin typeface="Open Sans"/>
              <a:ea typeface="Open Sans"/>
              <a:cs typeface="Open Sans"/>
              <a:sym typeface="Open Sans"/>
            </a:endParaRPr>
          </a:p>
        </p:txBody>
      </p:sp>
      <p:sp>
        <p:nvSpPr>
          <p:cNvPr id="244" name="Google Shape;244;p28"/>
          <p:cNvSpPr/>
          <p:nvPr/>
        </p:nvSpPr>
        <p:spPr>
          <a:xfrm>
            <a:off x="4668412" y="1880251"/>
            <a:ext cx="1956600" cy="1047900"/>
          </a:xfrm>
          <a:prstGeom prst="rect">
            <a:avLst/>
          </a:prstGeom>
          <a:solidFill>
            <a:srgbClr val="5D329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pt-BR" sz="1200">
                <a:solidFill>
                  <a:schemeClr val="lt1"/>
                </a:solidFill>
                <a:latin typeface="Open Sans"/>
                <a:ea typeface="Open Sans"/>
                <a:cs typeface="Open Sans"/>
                <a:sym typeface="Open Sans"/>
              </a:rPr>
              <a:t>CULTURA DE EXCELÊNCIA</a:t>
            </a:r>
            <a:endParaRPr b="1" sz="1200">
              <a:solidFill>
                <a:schemeClr val="lt1"/>
              </a:solidFill>
              <a:latin typeface="Open Sans"/>
              <a:ea typeface="Open Sans"/>
              <a:cs typeface="Open Sans"/>
              <a:sym typeface="Open Sans"/>
            </a:endParaRPr>
          </a:p>
          <a:p>
            <a:pPr indent="0" lvl="0" marL="0" rtl="0" algn="ctr">
              <a:spcBef>
                <a:spcPts val="0"/>
              </a:spcBef>
              <a:spcAft>
                <a:spcPts val="0"/>
              </a:spcAft>
              <a:buNone/>
            </a:pPr>
            <a:r>
              <a:rPr lang="pt-BR" sz="900">
                <a:solidFill>
                  <a:schemeClr val="lt1"/>
                </a:solidFill>
                <a:latin typeface="Open Sans"/>
                <a:ea typeface="Open Sans"/>
                <a:cs typeface="Open Sans"/>
                <a:sym typeface="Open Sans"/>
              </a:rPr>
              <a:t>Inspirar e internalizar os valores da Estudar e instigar ambição sempre.</a:t>
            </a:r>
            <a:endParaRPr sz="900" u="sng">
              <a:solidFill>
                <a:schemeClr val="lt1"/>
              </a:solidFill>
              <a:latin typeface="Open Sans"/>
              <a:ea typeface="Open Sans"/>
              <a:cs typeface="Open Sans"/>
              <a:sym typeface="Open Sans"/>
            </a:endParaRPr>
          </a:p>
        </p:txBody>
      </p:sp>
      <p:sp>
        <p:nvSpPr>
          <p:cNvPr id="245" name="Google Shape;245;p28"/>
          <p:cNvSpPr txBox="1"/>
          <p:nvPr/>
        </p:nvSpPr>
        <p:spPr>
          <a:xfrm>
            <a:off x="494013" y="3122150"/>
            <a:ext cx="1727400" cy="9390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i="1" lang="pt-BR" sz="1100">
                <a:solidFill>
                  <a:schemeClr val="dk1"/>
                </a:solidFill>
                <a:latin typeface="Open Sans"/>
                <a:ea typeface="Open Sans"/>
                <a:cs typeface="Open Sans"/>
                <a:sym typeface="Open Sans"/>
              </a:rPr>
              <a:t>Por exemplo: </a:t>
            </a:r>
            <a:endParaRPr b="1" i="1" sz="1100">
              <a:solidFill>
                <a:schemeClr val="dk1"/>
              </a:solidFill>
              <a:latin typeface="Open Sans"/>
              <a:ea typeface="Open Sans"/>
              <a:cs typeface="Open Sans"/>
              <a:sym typeface="Open Sans"/>
            </a:endParaRPr>
          </a:p>
          <a:p>
            <a:pPr indent="0" lvl="0" marL="0" rtl="0" algn="ctr">
              <a:spcBef>
                <a:spcPts val="0"/>
              </a:spcBef>
              <a:spcAft>
                <a:spcPts val="0"/>
              </a:spcAft>
              <a:buNone/>
            </a:pPr>
            <a:r>
              <a:rPr lang="pt-BR" sz="1100">
                <a:solidFill>
                  <a:schemeClr val="dk1"/>
                </a:solidFill>
                <a:latin typeface="Open Sans Light"/>
                <a:ea typeface="Open Sans Light"/>
                <a:cs typeface="Open Sans Light"/>
                <a:sym typeface="Open Sans Light"/>
              </a:rPr>
              <a:t>até 95% de bolsa para cobrir os custos do curso e despesas de manutenção.</a:t>
            </a:r>
            <a:endParaRPr i="1" sz="1100">
              <a:solidFill>
                <a:schemeClr val="dk1"/>
              </a:solidFill>
              <a:latin typeface="Open Sans Light"/>
              <a:ea typeface="Open Sans Light"/>
              <a:cs typeface="Open Sans Light"/>
              <a:sym typeface="Open Sans Light"/>
            </a:endParaRPr>
          </a:p>
        </p:txBody>
      </p:sp>
      <p:sp>
        <p:nvSpPr>
          <p:cNvPr id="246" name="Google Shape;246;p28"/>
          <p:cNvSpPr txBox="1"/>
          <p:nvPr/>
        </p:nvSpPr>
        <p:spPr>
          <a:xfrm>
            <a:off x="2527667" y="2944388"/>
            <a:ext cx="1834500" cy="7695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t/>
            </a:r>
            <a:endParaRPr sz="1100">
              <a:solidFill>
                <a:schemeClr val="dk1"/>
              </a:solidFill>
              <a:latin typeface="Open Sans Light"/>
              <a:ea typeface="Open Sans Light"/>
              <a:cs typeface="Open Sans Light"/>
              <a:sym typeface="Open Sans Light"/>
            </a:endParaRPr>
          </a:p>
          <a:p>
            <a:pPr indent="0" lvl="0" marL="0" rtl="0" algn="ctr">
              <a:spcBef>
                <a:spcPts val="0"/>
              </a:spcBef>
              <a:spcAft>
                <a:spcPts val="0"/>
              </a:spcAft>
              <a:buNone/>
            </a:pPr>
            <a:r>
              <a:rPr b="1" i="1" lang="pt-BR" sz="1100">
                <a:solidFill>
                  <a:schemeClr val="dk1"/>
                </a:solidFill>
                <a:latin typeface="Open Sans"/>
                <a:ea typeface="Open Sans"/>
                <a:cs typeface="Open Sans"/>
                <a:sym typeface="Open Sans"/>
              </a:rPr>
              <a:t>Por exemplo:</a:t>
            </a:r>
            <a:endParaRPr b="1" i="1" sz="1100">
              <a:solidFill>
                <a:schemeClr val="dk1"/>
              </a:solidFill>
              <a:latin typeface="Open Sans"/>
              <a:ea typeface="Open Sans"/>
              <a:cs typeface="Open Sans"/>
              <a:sym typeface="Open Sans"/>
            </a:endParaRPr>
          </a:p>
          <a:p>
            <a:pPr indent="0" lvl="0" marL="0" rtl="0" algn="ctr">
              <a:spcBef>
                <a:spcPts val="0"/>
              </a:spcBef>
              <a:spcAft>
                <a:spcPts val="0"/>
              </a:spcAft>
              <a:buNone/>
            </a:pPr>
            <a:r>
              <a:rPr b="1" lang="pt-BR" sz="1100">
                <a:solidFill>
                  <a:schemeClr val="dk1"/>
                </a:solidFill>
                <a:latin typeface="Open Sans"/>
                <a:ea typeface="Open Sans"/>
                <a:cs typeface="Open Sans"/>
                <a:sym typeface="Open Sans"/>
              </a:rPr>
              <a:t> </a:t>
            </a:r>
            <a:r>
              <a:rPr lang="pt-BR" sz="1100">
                <a:solidFill>
                  <a:schemeClr val="dk1"/>
                </a:solidFill>
                <a:latin typeface="Open Sans Light"/>
                <a:ea typeface="Open Sans Light"/>
                <a:cs typeface="Open Sans Light"/>
                <a:sym typeface="Open Sans Light"/>
              </a:rPr>
              <a:t>Onboarding</a:t>
            </a:r>
            <a:endParaRPr sz="1100">
              <a:solidFill>
                <a:schemeClr val="dk1"/>
              </a:solidFill>
              <a:latin typeface="Open Sans Light"/>
              <a:ea typeface="Open Sans Light"/>
              <a:cs typeface="Open Sans Light"/>
              <a:sym typeface="Open Sans Light"/>
            </a:endParaRPr>
          </a:p>
          <a:p>
            <a:pPr indent="0" lvl="0" marL="0" rtl="0" algn="ctr">
              <a:spcBef>
                <a:spcPts val="0"/>
              </a:spcBef>
              <a:spcAft>
                <a:spcPts val="0"/>
              </a:spcAft>
              <a:buNone/>
            </a:pPr>
            <a:r>
              <a:rPr lang="pt-BR" sz="1100">
                <a:solidFill>
                  <a:schemeClr val="dk1"/>
                </a:solidFill>
                <a:latin typeface="Open Sans Light"/>
                <a:ea typeface="Open Sans Light"/>
                <a:cs typeface="Open Sans Light"/>
                <a:sym typeface="Open Sans Light"/>
              </a:rPr>
              <a:t> Mentorias</a:t>
            </a:r>
            <a:endParaRPr sz="1100">
              <a:solidFill>
                <a:schemeClr val="dk1"/>
              </a:solidFill>
              <a:latin typeface="Open Sans Light"/>
              <a:ea typeface="Open Sans Light"/>
              <a:cs typeface="Open Sans Light"/>
              <a:sym typeface="Open Sans Light"/>
            </a:endParaRPr>
          </a:p>
        </p:txBody>
      </p:sp>
      <p:sp>
        <p:nvSpPr>
          <p:cNvPr id="247" name="Google Shape;247;p28"/>
          <p:cNvSpPr txBox="1"/>
          <p:nvPr/>
        </p:nvSpPr>
        <p:spPr>
          <a:xfrm>
            <a:off x="6944551" y="3152250"/>
            <a:ext cx="1760100" cy="1178700"/>
          </a:xfrm>
          <a:prstGeom prst="rect">
            <a:avLst/>
          </a:prstGeom>
          <a:noFill/>
          <a:ln>
            <a:noFill/>
          </a:ln>
        </p:spPr>
        <p:txBody>
          <a:bodyPr anchorCtr="0" anchor="t" bIns="45725" lIns="45725" spcFirstLastPara="1" rIns="45725" wrap="square" tIns="45725">
            <a:spAutoFit/>
          </a:bodyPr>
          <a:lstStyle/>
          <a:p>
            <a:pPr indent="0" lvl="0" marL="0" rtl="0" algn="ctr">
              <a:lnSpc>
                <a:spcPct val="108333"/>
              </a:lnSpc>
              <a:spcBef>
                <a:spcPts val="0"/>
              </a:spcBef>
              <a:spcAft>
                <a:spcPts val="0"/>
              </a:spcAft>
              <a:buNone/>
            </a:pPr>
            <a:r>
              <a:rPr b="1" i="1" lang="pt-BR" sz="1100">
                <a:solidFill>
                  <a:schemeClr val="dk1"/>
                </a:solidFill>
                <a:latin typeface="Open Sans"/>
                <a:ea typeface="Open Sans"/>
                <a:cs typeface="Open Sans"/>
                <a:sym typeface="Open Sans"/>
              </a:rPr>
              <a:t>Por exemplo:</a:t>
            </a:r>
            <a:endParaRPr b="1" i="1" sz="1100">
              <a:solidFill>
                <a:schemeClr val="dk1"/>
              </a:solidFill>
              <a:latin typeface="Open Sans"/>
              <a:ea typeface="Open Sans"/>
              <a:cs typeface="Open Sans"/>
              <a:sym typeface="Open Sans"/>
            </a:endParaRPr>
          </a:p>
          <a:p>
            <a:pPr indent="0" lvl="0" marL="0" rtl="0" algn="ctr">
              <a:lnSpc>
                <a:spcPct val="108333"/>
              </a:lnSpc>
              <a:spcBef>
                <a:spcPts val="0"/>
              </a:spcBef>
              <a:spcAft>
                <a:spcPts val="0"/>
              </a:spcAft>
              <a:buNone/>
            </a:pPr>
            <a:r>
              <a:rPr lang="pt-BR" sz="1100">
                <a:solidFill>
                  <a:schemeClr val="dk1"/>
                </a:solidFill>
                <a:latin typeface="Open Sans Light"/>
                <a:ea typeface="Open Sans Light"/>
                <a:cs typeface="Open Sans Light"/>
                <a:sym typeface="Open Sans Light"/>
              </a:rPr>
              <a:t>Tech Fellows e Líderes empreendendo juntos, investimento em ideias; networking e divulgação de vagas</a:t>
            </a:r>
            <a:endParaRPr sz="1100">
              <a:solidFill>
                <a:schemeClr val="dk1"/>
              </a:solidFill>
              <a:latin typeface="Open Sans Light"/>
              <a:ea typeface="Open Sans Light"/>
              <a:cs typeface="Open Sans Light"/>
              <a:sym typeface="Open Sans Light"/>
            </a:endParaRPr>
          </a:p>
        </p:txBody>
      </p:sp>
      <p:sp>
        <p:nvSpPr>
          <p:cNvPr id="248" name="Google Shape;248;p28"/>
          <p:cNvSpPr txBox="1"/>
          <p:nvPr/>
        </p:nvSpPr>
        <p:spPr>
          <a:xfrm>
            <a:off x="4633363" y="3076425"/>
            <a:ext cx="1900200" cy="1087800"/>
          </a:xfrm>
          <a:prstGeom prst="rect">
            <a:avLst/>
          </a:prstGeom>
          <a:noFill/>
          <a:ln>
            <a:noFill/>
          </a:ln>
        </p:spPr>
        <p:txBody>
          <a:bodyPr anchorCtr="0" anchor="t" bIns="91425" lIns="91425" spcFirstLastPara="1" rIns="91425" wrap="square" tIns="91425">
            <a:spAutoFit/>
          </a:bodyPr>
          <a:lstStyle/>
          <a:p>
            <a:pPr indent="0" lvl="0" marL="0" rtl="0" algn="ctr">
              <a:lnSpc>
                <a:spcPct val="108333"/>
              </a:lnSpc>
              <a:spcBef>
                <a:spcPts val="0"/>
              </a:spcBef>
              <a:spcAft>
                <a:spcPts val="0"/>
              </a:spcAft>
              <a:buNone/>
            </a:pPr>
            <a:r>
              <a:rPr b="1" i="1" lang="pt-BR" sz="1100">
                <a:solidFill>
                  <a:schemeClr val="dk1"/>
                </a:solidFill>
                <a:latin typeface="Open Sans"/>
                <a:ea typeface="Open Sans"/>
                <a:cs typeface="Open Sans"/>
                <a:sym typeface="Open Sans"/>
              </a:rPr>
              <a:t>Por exemplo:</a:t>
            </a:r>
            <a:endParaRPr b="1" i="1" sz="1100">
              <a:solidFill>
                <a:schemeClr val="dk1"/>
              </a:solidFill>
              <a:latin typeface="Open Sans"/>
              <a:ea typeface="Open Sans"/>
              <a:cs typeface="Open Sans"/>
              <a:sym typeface="Open Sans"/>
            </a:endParaRPr>
          </a:p>
          <a:p>
            <a:pPr indent="0" lvl="0" marL="0" rtl="0" algn="ctr">
              <a:lnSpc>
                <a:spcPct val="108333"/>
              </a:lnSpc>
              <a:spcBef>
                <a:spcPts val="0"/>
              </a:spcBef>
              <a:spcAft>
                <a:spcPts val="0"/>
              </a:spcAft>
              <a:buNone/>
            </a:pPr>
            <a:r>
              <a:rPr lang="pt-BR" sz="1100">
                <a:solidFill>
                  <a:schemeClr val="dk1"/>
                </a:solidFill>
                <a:latin typeface="Open Sans Light"/>
                <a:ea typeface="Open Sans Light"/>
                <a:cs typeface="Open Sans Light"/>
                <a:sym typeface="Open Sans Light"/>
              </a:rPr>
              <a:t>Encontro anual, FuckUp Nights, cafés da manhã, preparação de entrevista de Code</a:t>
            </a:r>
            <a:endParaRPr sz="1100">
              <a:solidFill>
                <a:schemeClr val="dk1"/>
              </a:solidFill>
              <a:latin typeface="Open Sans Light"/>
              <a:ea typeface="Open Sans Light"/>
              <a:cs typeface="Open Sans Light"/>
              <a:sym typeface="Open Sans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cxnSp>
        <p:nvCxnSpPr>
          <p:cNvPr id="253" name="Google Shape;253;p29"/>
          <p:cNvCxnSpPr/>
          <p:nvPr/>
        </p:nvCxnSpPr>
        <p:spPr>
          <a:xfrm flipH="1" rot="10800000">
            <a:off x="0" y="1265892"/>
            <a:ext cx="2479500" cy="17700"/>
          </a:xfrm>
          <a:prstGeom prst="straightConnector1">
            <a:avLst/>
          </a:prstGeom>
          <a:noFill/>
          <a:ln cap="flat" cmpd="sng" w="19050">
            <a:solidFill>
              <a:srgbClr val="5C2D91"/>
            </a:solidFill>
            <a:prstDash val="solid"/>
            <a:miter lim="800000"/>
            <a:headEnd len="sm" w="sm" type="none"/>
            <a:tailEnd len="sm" w="sm" type="none"/>
          </a:ln>
        </p:spPr>
      </p:cxnSp>
      <p:pic>
        <p:nvPicPr>
          <p:cNvPr id="254" name="Google Shape;254;p29"/>
          <p:cNvPicPr preferRelativeResize="0"/>
          <p:nvPr/>
        </p:nvPicPr>
        <p:blipFill>
          <a:blip r:embed="rId3">
            <a:alphaModFix/>
          </a:blip>
          <a:stretch>
            <a:fillRect/>
          </a:stretch>
        </p:blipFill>
        <p:spPr>
          <a:xfrm>
            <a:off x="3488750" y="4728938"/>
            <a:ext cx="1205450" cy="253400"/>
          </a:xfrm>
          <a:prstGeom prst="rect">
            <a:avLst/>
          </a:prstGeom>
          <a:noFill/>
          <a:ln>
            <a:noFill/>
          </a:ln>
        </p:spPr>
      </p:pic>
      <p:pic>
        <p:nvPicPr>
          <p:cNvPr id="255" name="Google Shape;255;p29"/>
          <p:cNvPicPr preferRelativeResize="0"/>
          <p:nvPr/>
        </p:nvPicPr>
        <p:blipFill>
          <a:blip r:embed="rId4">
            <a:alphaModFix/>
          </a:blip>
          <a:stretch>
            <a:fillRect/>
          </a:stretch>
        </p:blipFill>
        <p:spPr>
          <a:xfrm>
            <a:off x="4861975" y="4747153"/>
            <a:ext cx="529140" cy="216975"/>
          </a:xfrm>
          <a:prstGeom prst="rect">
            <a:avLst/>
          </a:prstGeom>
          <a:noFill/>
          <a:ln>
            <a:noFill/>
          </a:ln>
        </p:spPr>
      </p:pic>
      <p:sp>
        <p:nvSpPr>
          <p:cNvPr id="256" name="Google Shape;256;p29"/>
          <p:cNvSpPr txBox="1"/>
          <p:nvPr/>
        </p:nvSpPr>
        <p:spPr>
          <a:xfrm>
            <a:off x="285825" y="522200"/>
            <a:ext cx="8399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600">
                <a:solidFill>
                  <a:schemeClr val="dk1"/>
                </a:solidFill>
                <a:latin typeface="Open Sans"/>
                <a:ea typeface="Open Sans"/>
                <a:cs typeface="Open Sans"/>
                <a:sym typeface="Open Sans"/>
              </a:rPr>
              <a:t>DEPOIMENTO DE BOLSISTA</a:t>
            </a:r>
            <a:endParaRPr b="1"/>
          </a:p>
        </p:txBody>
      </p:sp>
      <p:cxnSp>
        <p:nvCxnSpPr>
          <p:cNvPr id="257" name="Google Shape;257;p29"/>
          <p:cNvCxnSpPr/>
          <p:nvPr/>
        </p:nvCxnSpPr>
        <p:spPr>
          <a:xfrm flipH="1">
            <a:off x="2479499" y="1182207"/>
            <a:ext cx="2400" cy="185100"/>
          </a:xfrm>
          <a:prstGeom prst="straightConnector1">
            <a:avLst/>
          </a:prstGeom>
          <a:noFill/>
          <a:ln cap="flat" cmpd="sng" w="19050">
            <a:solidFill>
              <a:srgbClr val="5D3293"/>
            </a:solidFill>
            <a:prstDash val="solid"/>
            <a:round/>
            <a:headEnd len="med" w="med" type="none"/>
            <a:tailEnd len="med" w="med" type="none"/>
          </a:ln>
        </p:spPr>
      </p:cxnSp>
      <p:pic>
        <p:nvPicPr>
          <p:cNvPr id="258" name="Google Shape;258;p29" title="vídeo FE Unicamp - Andre Penha.mp4">
            <a:hlinkClick r:id="rId5"/>
          </p:cNvPr>
          <p:cNvPicPr preferRelativeResize="0"/>
          <p:nvPr/>
        </p:nvPicPr>
        <p:blipFill>
          <a:blip r:embed="rId6">
            <a:alphaModFix/>
          </a:blip>
          <a:stretch>
            <a:fillRect/>
          </a:stretch>
        </p:blipFill>
        <p:spPr>
          <a:xfrm>
            <a:off x="6119465" y="589875"/>
            <a:ext cx="2098969" cy="3731501"/>
          </a:xfrm>
          <a:prstGeom prst="rect">
            <a:avLst/>
          </a:prstGeom>
          <a:noFill/>
          <a:ln>
            <a:noFill/>
          </a:ln>
        </p:spPr>
      </p:pic>
      <p:sp>
        <p:nvSpPr>
          <p:cNvPr id="259" name="Google Shape;259;p29"/>
          <p:cNvSpPr txBox="1"/>
          <p:nvPr/>
        </p:nvSpPr>
        <p:spPr>
          <a:xfrm>
            <a:off x="656350" y="2893225"/>
            <a:ext cx="5103300" cy="1169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pt-BR" sz="1600">
                <a:solidFill>
                  <a:schemeClr val="dk1"/>
                </a:solidFill>
                <a:latin typeface="Open Sans"/>
                <a:ea typeface="Open Sans"/>
                <a:cs typeface="Open Sans"/>
                <a:sym typeface="Open Sans"/>
              </a:rPr>
              <a:t>André Penha</a:t>
            </a:r>
            <a:endParaRPr sz="1600">
              <a:solidFill>
                <a:schemeClr val="dk1"/>
              </a:solidFill>
              <a:latin typeface="Open Sans"/>
              <a:ea typeface="Open Sans"/>
              <a:cs typeface="Open Sans"/>
              <a:sym typeface="Open Sans"/>
            </a:endParaRPr>
          </a:p>
          <a:p>
            <a:pPr indent="0" lvl="0" marL="0" rtl="0" algn="r">
              <a:spcBef>
                <a:spcPts val="0"/>
              </a:spcBef>
              <a:spcAft>
                <a:spcPts val="0"/>
              </a:spcAft>
              <a:buNone/>
            </a:pPr>
            <a:r>
              <a:rPr lang="pt-BR" sz="1600">
                <a:solidFill>
                  <a:schemeClr val="dk1"/>
                </a:solidFill>
                <a:latin typeface="Open Sans"/>
                <a:ea typeface="Open Sans"/>
                <a:cs typeface="Open Sans"/>
                <a:sym typeface="Open Sans"/>
              </a:rPr>
              <a:t>Líder Estudar 2010</a:t>
            </a:r>
            <a:endParaRPr sz="1600">
              <a:solidFill>
                <a:schemeClr val="dk1"/>
              </a:solidFill>
              <a:latin typeface="Open Sans"/>
              <a:ea typeface="Open Sans"/>
              <a:cs typeface="Open Sans"/>
              <a:sym typeface="Open Sans"/>
            </a:endParaRPr>
          </a:p>
          <a:p>
            <a:pPr indent="0" lvl="0" marL="0" rtl="0" algn="r">
              <a:spcBef>
                <a:spcPts val="0"/>
              </a:spcBef>
              <a:spcAft>
                <a:spcPts val="0"/>
              </a:spcAft>
              <a:buNone/>
            </a:pPr>
            <a:r>
              <a:rPr lang="pt-BR" sz="1600">
                <a:solidFill>
                  <a:schemeClr val="dk1"/>
                </a:solidFill>
                <a:latin typeface="Open Sans"/>
                <a:ea typeface="Open Sans"/>
                <a:cs typeface="Open Sans"/>
                <a:sym typeface="Open Sans"/>
              </a:rPr>
              <a:t>Ciência da computação, UNICAMP </a:t>
            </a:r>
            <a:endParaRPr sz="1600">
              <a:solidFill>
                <a:schemeClr val="dk1"/>
              </a:solidFill>
              <a:latin typeface="Open Sans"/>
              <a:ea typeface="Open Sans"/>
              <a:cs typeface="Open Sans"/>
              <a:sym typeface="Open Sans"/>
            </a:endParaRPr>
          </a:p>
          <a:p>
            <a:pPr indent="0" lvl="0" marL="0" rtl="0" algn="r">
              <a:spcBef>
                <a:spcPts val="0"/>
              </a:spcBef>
              <a:spcAft>
                <a:spcPts val="0"/>
              </a:spcAft>
              <a:buNone/>
            </a:pPr>
            <a:r>
              <a:rPr lang="pt-BR" sz="1600">
                <a:solidFill>
                  <a:schemeClr val="dk1"/>
                </a:solidFill>
                <a:latin typeface="Open Sans"/>
                <a:ea typeface="Open Sans"/>
                <a:cs typeface="Open Sans"/>
                <a:sym typeface="Open Sans"/>
              </a:rPr>
              <a:t>MBA, Stanford University</a:t>
            </a:r>
            <a:endParaRPr sz="16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C7F0"/>
        </a:solidFill>
      </p:bgPr>
    </p:bg>
    <p:spTree>
      <p:nvGrpSpPr>
        <p:cNvPr id="263" name="Shape 263"/>
        <p:cNvGrpSpPr/>
        <p:nvPr/>
      </p:nvGrpSpPr>
      <p:grpSpPr>
        <a:xfrm>
          <a:off x="0" y="0"/>
          <a:ext cx="0" cy="0"/>
          <a:chOff x="0" y="0"/>
          <a:chExt cx="0" cy="0"/>
        </a:xfrm>
      </p:grpSpPr>
      <p:sp>
        <p:nvSpPr>
          <p:cNvPr id="264" name="Google Shape;264;p30"/>
          <p:cNvSpPr/>
          <p:nvPr/>
        </p:nvSpPr>
        <p:spPr>
          <a:xfrm rot="-2687853">
            <a:off x="8168436" y="-347225"/>
            <a:ext cx="1444959" cy="1413145"/>
          </a:xfrm>
          <a:custGeom>
            <a:rect b="b" l="l" r="r" t="t"/>
            <a:pathLst>
              <a:path extrusionOk="0" h="2814773" w="2888293">
                <a:moveTo>
                  <a:pt x="0" y="0"/>
                </a:moveTo>
                <a:lnTo>
                  <a:pt x="2888293" y="0"/>
                </a:lnTo>
                <a:lnTo>
                  <a:pt x="2888293" y="2814773"/>
                </a:lnTo>
                <a:lnTo>
                  <a:pt x="0" y="2814773"/>
                </a:lnTo>
                <a:lnTo>
                  <a:pt x="0" y="0"/>
                </a:lnTo>
                <a:close/>
              </a:path>
            </a:pathLst>
          </a:custGeom>
          <a:blipFill rotWithShape="1">
            <a:blip r:embed="rId3">
              <a:alphaModFix/>
            </a:blip>
            <a:stretch>
              <a:fillRect b="0" l="0" r="0" t="0"/>
            </a:stretch>
          </a:blipFill>
          <a:ln>
            <a:noFill/>
          </a:ln>
        </p:spPr>
      </p:sp>
      <p:pic>
        <p:nvPicPr>
          <p:cNvPr id="265" name="Google Shape;265;p30"/>
          <p:cNvPicPr preferRelativeResize="0"/>
          <p:nvPr/>
        </p:nvPicPr>
        <p:blipFill>
          <a:blip r:embed="rId4">
            <a:alphaModFix/>
          </a:blip>
          <a:stretch>
            <a:fillRect/>
          </a:stretch>
        </p:blipFill>
        <p:spPr>
          <a:xfrm>
            <a:off x="1214325" y="1237213"/>
            <a:ext cx="6715325" cy="2669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C7F0"/>
        </a:solidFill>
      </p:bgPr>
    </p:bg>
    <p:spTree>
      <p:nvGrpSpPr>
        <p:cNvPr id="269" name="Shape 269"/>
        <p:cNvGrpSpPr/>
        <p:nvPr/>
      </p:nvGrpSpPr>
      <p:grpSpPr>
        <a:xfrm>
          <a:off x="0" y="0"/>
          <a:ext cx="0" cy="0"/>
          <a:chOff x="0" y="0"/>
          <a:chExt cx="0" cy="0"/>
        </a:xfrm>
      </p:grpSpPr>
      <p:sp>
        <p:nvSpPr>
          <p:cNvPr id="270" name="Google Shape;270;p31"/>
          <p:cNvSpPr txBox="1"/>
          <p:nvPr/>
        </p:nvSpPr>
        <p:spPr>
          <a:xfrm>
            <a:off x="1021050" y="400575"/>
            <a:ext cx="7101900" cy="461700"/>
          </a:xfrm>
          <a:prstGeom prst="rect">
            <a:avLst/>
          </a:prstGeom>
          <a:noFill/>
          <a:ln>
            <a:noFill/>
          </a:ln>
        </p:spPr>
        <p:txBody>
          <a:bodyPr anchorCtr="0" anchor="t" bIns="0" lIns="0" spcFirstLastPara="1" rIns="0" wrap="square" tIns="0">
            <a:spAutoFit/>
          </a:bodyPr>
          <a:lstStyle/>
          <a:p>
            <a:pPr indent="0" lvl="0" marL="0" marR="0" rtl="0" algn="l">
              <a:lnSpc>
                <a:spcPct val="109994"/>
              </a:lnSpc>
              <a:spcBef>
                <a:spcPts val="0"/>
              </a:spcBef>
              <a:spcAft>
                <a:spcPts val="0"/>
              </a:spcAft>
              <a:buNone/>
            </a:pPr>
            <a:r>
              <a:rPr lang="pt-BR" sz="3000">
                <a:solidFill>
                  <a:srgbClr val="FFFFFF"/>
                </a:solidFill>
                <a:latin typeface="Alfa Slab One"/>
                <a:ea typeface="Alfa Slab One"/>
                <a:cs typeface="Alfa Slab One"/>
                <a:sym typeface="Alfa Slab One"/>
              </a:rPr>
              <a:t>GARGALOS PARA ESTUDAR FORA</a:t>
            </a:r>
            <a:endParaRPr sz="3000">
              <a:latin typeface="Alfa Slab One"/>
              <a:ea typeface="Alfa Slab One"/>
              <a:cs typeface="Alfa Slab One"/>
              <a:sym typeface="Alfa Slab One"/>
            </a:endParaRPr>
          </a:p>
        </p:txBody>
      </p:sp>
      <p:sp>
        <p:nvSpPr>
          <p:cNvPr id="271" name="Google Shape;271;p31"/>
          <p:cNvSpPr txBox="1"/>
          <p:nvPr/>
        </p:nvSpPr>
        <p:spPr>
          <a:xfrm>
            <a:off x="450300" y="3341975"/>
            <a:ext cx="3000000" cy="1046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SzPts val="1100"/>
              <a:buNone/>
            </a:pPr>
            <a:r>
              <a:rPr lang="pt-BR" sz="1700">
                <a:solidFill>
                  <a:srgbClr val="FFFFFF"/>
                </a:solidFill>
                <a:latin typeface="Montserrat"/>
                <a:ea typeface="Montserrat"/>
                <a:cs typeface="Montserrat"/>
                <a:sym typeface="Montserrat"/>
              </a:rPr>
              <a:t>Veem a questão financeira como uma preocupação.</a:t>
            </a:r>
            <a:endParaRPr sz="1700">
              <a:solidFill>
                <a:srgbClr val="FFFFFF"/>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700">
              <a:solidFill>
                <a:srgbClr val="FFFFFF"/>
              </a:solidFill>
              <a:latin typeface="Montserrat"/>
              <a:ea typeface="Montserrat"/>
              <a:cs typeface="Montserrat"/>
              <a:sym typeface="Montserrat"/>
            </a:endParaRPr>
          </a:p>
        </p:txBody>
      </p:sp>
      <p:cxnSp>
        <p:nvCxnSpPr>
          <p:cNvPr id="272" name="Google Shape;272;p31"/>
          <p:cNvCxnSpPr/>
          <p:nvPr/>
        </p:nvCxnSpPr>
        <p:spPr>
          <a:xfrm flipH="1" rot="10800000">
            <a:off x="-90482" y="4685888"/>
            <a:ext cx="7937400" cy="7200"/>
          </a:xfrm>
          <a:prstGeom prst="straightConnector1">
            <a:avLst/>
          </a:prstGeom>
          <a:noFill/>
          <a:ln cap="flat" cmpd="sng" w="28575">
            <a:solidFill>
              <a:srgbClr val="FFFFFF"/>
            </a:solidFill>
            <a:prstDash val="solid"/>
            <a:round/>
            <a:headEnd len="sm" w="sm" type="none"/>
            <a:tailEnd len="sm" w="sm" type="none"/>
          </a:ln>
        </p:spPr>
      </p:cxnSp>
      <p:sp>
        <p:nvSpPr>
          <p:cNvPr id="273" name="Google Shape;273;p31"/>
          <p:cNvSpPr/>
          <p:nvPr/>
        </p:nvSpPr>
        <p:spPr>
          <a:xfrm>
            <a:off x="7999312" y="4507359"/>
            <a:ext cx="884606" cy="357171"/>
          </a:xfrm>
          <a:custGeom>
            <a:rect b="b" l="l" r="r" t="t"/>
            <a:pathLst>
              <a:path extrusionOk="0" h="714342" w="1769212">
                <a:moveTo>
                  <a:pt x="0" y="0"/>
                </a:moveTo>
                <a:lnTo>
                  <a:pt x="1769212" y="0"/>
                </a:lnTo>
                <a:lnTo>
                  <a:pt x="1769212" y="714341"/>
                </a:lnTo>
                <a:lnTo>
                  <a:pt x="0" y="714341"/>
                </a:lnTo>
                <a:lnTo>
                  <a:pt x="0" y="0"/>
                </a:lnTo>
                <a:close/>
              </a:path>
            </a:pathLst>
          </a:custGeom>
          <a:blipFill rotWithShape="1">
            <a:blip r:embed="rId3">
              <a:alphaModFix/>
            </a:blip>
            <a:stretch>
              <a:fillRect b="0" l="0" r="0" t="0"/>
            </a:stretch>
          </a:blipFill>
          <a:ln>
            <a:noFill/>
          </a:ln>
        </p:spPr>
      </p:sp>
      <p:sp>
        <p:nvSpPr>
          <p:cNvPr id="274" name="Google Shape;274;p31"/>
          <p:cNvSpPr/>
          <p:nvPr/>
        </p:nvSpPr>
        <p:spPr>
          <a:xfrm rot="-2687853">
            <a:off x="8168436" y="-347225"/>
            <a:ext cx="1444959" cy="1413145"/>
          </a:xfrm>
          <a:custGeom>
            <a:rect b="b" l="l" r="r" t="t"/>
            <a:pathLst>
              <a:path extrusionOk="0" h="2814773" w="2888293">
                <a:moveTo>
                  <a:pt x="0" y="0"/>
                </a:moveTo>
                <a:lnTo>
                  <a:pt x="2888293" y="0"/>
                </a:lnTo>
                <a:lnTo>
                  <a:pt x="2888293" y="2814773"/>
                </a:lnTo>
                <a:lnTo>
                  <a:pt x="0" y="2814773"/>
                </a:lnTo>
                <a:lnTo>
                  <a:pt x="0" y="0"/>
                </a:lnTo>
                <a:close/>
              </a:path>
            </a:pathLst>
          </a:custGeom>
          <a:blipFill rotWithShape="1">
            <a:blip r:embed="rId4">
              <a:alphaModFix/>
            </a:blip>
            <a:stretch>
              <a:fillRect b="0" l="0" r="0" t="0"/>
            </a:stretch>
          </a:blipFill>
          <a:ln>
            <a:noFill/>
          </a:ln>
        </p:spPr>
      </p:sp>
      <p:sp>
        <p:nvSpPr>
          <p:cNvPr id="275" name="Google Shape;275;p31"/>
          <p:cNvSpPr txBox="1"/>
          <p:nvPr/>
        </p:nvSpPr>
        <p:spPr>
          <a:xfrm>
            <a:off x="345850" y="2330975"/>
            <a:ext cx="3000000" cy="1108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6000">
                <a:solidFill>
                  <a:schemeClr val="lt1"/>
                </a:solidFill>
                <a:latin typeface="Alfa Slab One"/>
                <a:ea typeface="Alfa Slab One"/>
                <a:cs typeface="Alfa Slab One"/>
                <a:sym typeface="Alfa Slab One"/>
              </a:rPr>
              <a:t>44%</a:t>
            </a:r>
            <a:endParaRPr sz="6000">
              <a:latin typeface="Alfa Slab One"/>
              <a:ea typeface="Alfa Slab One"/>
              <a:cs typeface="Alfa Slab One"/>
              <a:sym typeface="Alfa Slab One"/>
            </a:endParaRPr>
          </a:p>
        </p:txBody>
      </p:sp>
      <p:pic>
        <p:nvPicPr>
          <p:cNvPr id="276" name="Google Shape;276;p31"/>
          <p:cNvPicPr preferRelativeResize="0"/>
          <p:nvPr/>
        </p:nvPicPr>
        <p:blipFill rotWithShape="1">
          <a:blip r:embed="rId5">
            <a:alphaModFix/>
          </a:blip>
          <a:srcRect b="4671" l="4089" r="2973" t="5666"/>
          <a:stretch/>
        </p:blipFill>
        <p:spPr>
          <a:xfrm>
            <a:off x="3733800" y="1283225"/>
            <a:ext cx="4762500" cy="283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C7F0"/>
        </a:solidFill>
      </p:bgPr>
    </p:bg>
    <p:spTree>
      <p:nvGrpSpPr>
        <p:cNvPr id="280" name="Shape 280"/>
        <p:cNvGrpSpPr/>
        <p:nvPr/>
      </p:nvGrpSpPr>
      <p:grpSpPr>
        <a:xfrm>
          <a:off x="0" y="0"/>
          <a:ext cx="0" cy="0"/>
          <a:chOff x="0" y="0"/>
          <a:chExt cx="0" cy="0"/>
        </a:xfrm>
      </p:grpSpPr>
      <p:sp>
        <p:nvSpPr>
          <p:cNvPr id="281" name="Google Shape;281;p32"/>
          <p:cNvSpPr/>
          <p:nvPr/>
        </p:nvSpPr>
        <p:spPr>
          <a:xfrm rot="-2687853">
            <a:off x="7875679" y="-201596"/>
            <a:ext cx="1764313" cy="1725468"/>
          </a:xfrm>
          <a:custGeom>
            <a:rect b="b" l="l" r="r" t="t"/>
            <a:pathLst>
              <a:path extrusionOk="0" h="3436874" w="3526643">
                <a:moveTo>
                  <a:pt x="0" y="0"/>
                </a:moveTo>
                <a:lnTo>
                  <a:pt x="3526643" y="0"/>
                </a:lnTo>
                <a:lnTo>
                  <a:pt x="3526643" y="3436874"/>
                </a:lnTo>
                <a:lnTo>
                  <a:pt x="0" y="3436874"/>
                </a:lnTo>
                <a:lnTo>
                  <a:pt x="0" y="0"/>
                </a:lnTo>
                <a:close/>
              </a:path>
            </a:pathLst>
          </a:custGeom>
          <a:blipFill rotWithShape="1">
            <a:blip r:embed="rId3">
              <a:alphaModFix/>
            </a:blip>
            <a:stretch>
              <a:fillRect b="0" l="0" r="0" t="0"/>
            </a:stretch>
          </a:blipFill>
          <a:ln>
            <a:noFill/>
          </a:ln>
        </p:spPr>
      </p:sp>
      <p:sp>
        <p:nvSpPr>
          <p:cNvPr id="282" name="Google Shape;282;p32"/>
          <p:cNvSpPr/>
          <p:nvPr/>
        </p:nvSpPr>
        <p:spPr>
          <a:xfrm>
            <a:off x="1309482" y="1850361"/>
            <a:ext cx="790755" cy="833171"/>
          </a:xfrm>
          <a:custGeom>
            <a:rect b="b" l="l" r="r" t="t"/>
            <a:pathLst>
              <a:path extrusionOk="0" h="1666342" w="1581510">
                <a:moveTo>
                  <a:pt x="0" y="0"/>
                </a:moveTo>
                <a:lnTo>
                  <a:pt x="1581510" y="0"/>
                </a:lnTo>
                <a:lnTo>
                  <a:pt x="1581510" y="1666343"/>
                </a:lnTo>
                <a:lnTo>
                  <a:pt x="0" y="1666343"/>
                </a:lnTo>
                <a:lnTo>
                  <a:pt x="0" y="0"/>
                </a:lnTo>
                <a:close/>
              </a:path>
            </a:pathLst>
          </a:custGeom>
          <a:blipFill rotWithShape="1">
            <a:blip r:embed="rId4">
              <a:alphaModFix/>
            </a:blip>
            <a:stretch>
              <a:fillRect b="0" l="0" r="0" t="0"/>
            </a:stretch>
          </a:blipFill>
          <a:ln>
            <a:noFill/>
          </a:ln>
        </p:spPr>
      </p:sp>
      <p:sp>
        <p:nvSpPr>
          <p:cNvPr id="283" name="Google Shape;283;p32"/>
          <p:cNvSpPr/>
          <p:nvPr/>
        </p:nvSpPr>
        <p:spPr>
          <a:xfrm>
            <a:off x="7053532" y="1633762"/>
            <a:ext cx="961670" cy="961670"/>
          </a:xfrm>
          <a:custGeom>
            <a:rect b="b" l="l" r="r" t="t"/>
            <a:pathLst>
              <a:path extrusionOk="0" h="1923340" w="1923340">
                <a:moveTo>
                  <a:pt x="0" y="0"/>
                </a:moveTo>
                <a:lnTo>
                  <a:pt x="1923340" y="0"/>
                </a:lnTo>
                <a:lnTo>
                  <a:pt x="1923340" y="1923340"/>
                </a:lnTo>
                <a:lnTo>
                  <a:pt x="0" y="1923340"/>
                </a:lnTo>
                <a:lnTo>
                  <a:pt x="0" y="0"/>
                </a:lnTo>
                <a:close/>
              </a:path>
            </a:pathLst>
          </a:custGeom>
          <a:blipFill rotWithShape="1">
            <a:blip r:embed="rId5">
              <a:alphaModFix/>
            </a:blip>
            <a:stretch>
              <a:fillRect b="0" l="0" r="0" t="0"/>
            </a:stretch>
          </a:blipFill>
          <a:ln>
            <a:noFill/>
          </a:ln>
        </p:spPr>
      </p:sp>
      <p:sp>
        <p:nvSpPr>
          <p:cNvPr id="284" name="Google Shape;284;p32"/>
          <p:cNvSpPr txBox="1"/>
          <p:nvPr/>
        </p:nvSpPr>
        <p:spPr>
          <a:xfrm>
            <a:off x="514350" y="963523"/>
            <a:ext cx="3166200" cy="107700"/>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t/>
            </a:r>
            <a:endParaRPr sz="700"/>
          </a:p>
        </p:txBody>
      </p:sp>
      <p:sp>
        <p:nvSpPr>
          <p:cNvPr id="285" name="Google Shape;285;p32"/>
          <p:cNvSpPr txBox="1"/>
          <p:nvPr/>
        </p:nvSpPr>
        <p:spPr>
          <a:xfrm>
            <a:off x="271325" y="322525"/>
            <a:ext cx="7886400" cy="95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pt-BR" sz="3100">
                <a:solidFill>
                  <a:srgbClr val="FFFFFF"/>
                </a:solidFill>
                <a:latin typeface="Alfa Slab One"/>
                <a:ea typeface="Alfa Slab One"/>
                <a:cs typeface="Alfa Slab One"/>
                <a:sym typeface="Alfa Slab One"/>
              </a:rPr>
              <a:t>PORQUE EXPLORAR OPORTUNIDADES NO EXTERIOR?</a:t>
            </a:r>
            <a:endParaRPr sz="100">
              <a:latin typeface="Alfa Slab One"/>
              <a:ea typeface="Alfa Slab One"/>
              <a:cs typeface="Alfa Slab One"/>
              <a:sym typeface="Alfa Slab One"/>
            </a:endParaRPr>
          </a:p>
        </p:txBody>
      </p:sp>
      <p:cxnSp>
        <p:nvCxnSpPr>
          <p:cNvPr id="286" name="Google Shape;286;p32"/>
          <p:cNvCxnSpPr/>
          <p:nvPr/>
        </p:nvCxnSpPr>
        <p:spPr>
          <a:xfrm flipH="1" rot="10800000">
            <a:off x="-118036" y="4629094"/>
            <a:ext cx="7937400" cy="7200"/>
          </a:xfrm>
          <a:prstGeom prst="straightConnector1">
            <a:avLst/>
          </a:prstGeom>
          <a:noFill/>
          <a:ln cap="flat" cmpd="sng" w="28575">
            <a:solidFill>
              <a:srgbClr val="FFFFFF"/>
            </a:solidFill>
            <a:prstDash val="solid"/>
            <a:round/>
            <a:headEnd len="sm" w="sm" type="none"/>
            <a:tailEnd len="sm" w="sm" type="none"/>
          </a:ln>
        </p:spPr>
      </p:cxnSp>
      <p:sp>
        <p:nvSpPr>
          <p:cNvPr id="287" name="Google Shape;287;p32"/>
          <p:cNvSpPr/>
          <p:nvPr/>
        </p:nvSpPr>
        <p:spPr>
          <a:xfrm>
            <a:off x="7971758" y="4450565"/>
            <a:ext cx="884606" cy="357171"/>
          </a:xfrm>
          <a:custGeom>
            <a:rect b="b" l="l" r="r" t="t"/>
            <a:pathLst>
              <a:path extrusionOk="0" h="714342" w="1769212">
                <a:moveTo>
                  <a:pt x="0" y="0"/>
                </a:moveTo>
                <a:lnTo>
                  <a:pt x="1769212" y="0"/>
                </a:lnTo>
                <a:lnTo>
                  <a:pt x="1769212" y="714342"/>
                </a:lnTo>
                <a:lnTo>
                  <a:pt x="0" y="714342"/>
                </a:lnTo>
                <a:lnTo>
                  <a:pt x="0" y="0"/>
                </a:lnTo>
                <a:close/>
              </a:path>
            </a:pathLst>
          </a:custGeom>
          <a:blipFill rotWithShape="1">
            <a:blip r:embed="rId6">
              <a:alphaModFix/>
            </a:blip>
            <a:stretch>
              <a:fillRect b="0" l="0" r="0" t="0"/>
            </a:stretch>
          </a:blipFill>
          <a:ln>
            <a:noFill/>
          </a:ln>
        </p:spPr>
      </p:sp>
      <p:sp>
        <p:nvSpPr>
          <p:cNvPr id="288" name="Google Shape;288;p32"/>
          <p:cNvSpPr txBox="1"/>
          <p:nvPr/>
        </p:nvSpPr>
        <p:spPr>
          <a:xfrm>
            <a:off x="408262" y="2777300"/>
            <a:ext cx="2593200" cy="1644000"/>
          </a:xfrm>
          <a:prstGeom prst="rect">
            <a:avLst/>
          </a:prstGeom>
          <a:noFill/>
          <a:ln>
            <a:noFill/>
          </a:ln>
        </p:spPr>
        <p:txBody>
          <a:bodyPr anchorCtr="0" anchor="t" bIns="91425" lIns="91425" spcFirstLastPara="1" rIns="91425" wrap="square" tIns="91425">
            <a:spAutoFit/>
          </a:bodyPr>
          <a:lstStyle/>
          <a:p>
            <a:pPr indent="0" lvl="0" marL="114300" marR="0" rtl="0" algn="ctr">
              <a:lnSpc>
                <a:spcPct val="115000"/>
              </a:lnSpc>
              <a:spcBef>
                <a:spcPts val="0"/>
              </a:spcBef>
              <a:spcAft>
                <a:spcPts val="0"/>
              </a:spcAft>
              <a:buClr>
                <a:schemeClr val="dk1"/>
              </a:buClr>
              <a:buSzPts val="1100"/>
              <a:buFont typeface="Arial"/>
              <a:buNone/>
            </a:pPr>
            <a:r>
              <a:rPr b="1" lang="pt-BR" sz="1200">
                <a:solidFill>
                  <a:schemeClr val="lt1"/>
                </a:solidFill>
                <a:latin typeface="Open Sans"/>
                <a:ea typeface="Open Sans"/>
                <a:cs typeface="Open Sans"/>
                <a:sym typeface="Open Sans"/>
              </a:rPr>
              <a:t>Academicamente</a:t>
            </a:r>
            <a:endParaRPr b="1" sz="1200">
              <a:solidFill>
                <a:schemeClr val="lt1"/>
              </a:solidFill>
              <a:latin typeface="Open Sans"/>
              <a:ea typeface="Open Sans"/>
              <a:cs typeface="Open Sans"/>
              <a:sym typeface="Open Sans"/>
            </a:endParaRPr>
          </a:p>
          <a:p>
            <a:pPr indent="0" lvl="0" marL="114300" marR="0" rtl="0" algn="ctr">
              <a:lnSpc>
                <a:spcPct val="115000"/>
              </a:lnSpc>
              <a:spcBef>
                <a:spcPts val="0"/>
              </a:spcBef>
              <a:spcAft>
                <a:spcPts val="0"/>
              </a:spcAft>
              <a:buClr>
                <a:schemeClr val="dk1"/>
              </a:buClr>
              <a:buSzPts val="1100"/>
              <a:buFont typeface="Arial"/>
              <a:buNone/>
            </a:pPr>
            <a:r>
              <a:t/>
            </a:r>
            <a:endParaRPr b="1" sz="1200">
              <a:solidFill>
                <a:schemeClr val="lt1"/>
              </a:solidFill>
              <a:latin typeface="Open Sans"/>
              <a:ea typeface="Open Sans"/>
              <a:cs typeface="Open Sans"/>
              <a:sym typeface="Open Sans"/>
            </a:endParaRPr>
          </a:p>
          <a:p>
            <a:pPr indent="0" lvl="0" marL="114300" marR="0" rtl="0" algn="ctr">
              <a:lnSpc>
                <a:spcPct val="115000"/>
              </a:lnSpc>
              <a:spcBef>
                <a:spcPts val="0"/>
              </a:spcBef>
              <a:spcAft>
                <a:spcPts val="0"/>
              </a:spcAft>
              <a:buClr>
                <a:schemeClr val="dk1"/>
              </a:buClr>
              <a:buSzPts val="1100"/>
              <a:buFont typeface="Arial"/>
              <a:buNone/>
            </a:pPr>
            <a:r>
              <a:rPr lang="pt-BR" sz="1200">
                <a:solidFill>
                  <a:schemeClr val="lt1"/>
                </a:solidFill>
                <a:latin typeface="Open Sans"/>
                <a:ea typeface="Open Sans"/>
                <a:cs typeface="Open Sans"/>
                <a:sym typeface="Open Sans"/>
              </a:rPr>
              <a:t>Acesso ao conhecimento de ponta, disponibilidade de cursos diferentes do Brasil, fluência no idioma estrangeiro</a:t>
            </a:r>
            <a:endParaRPr sz="1200">
              <a:solidFill>
                <a:schemeClr val="lt1"/>
              </a:solidFill>
              <a:latin typeface="Open Sans"/>
              <a:ea typeface="Open Sans"/>
              <a:cs typeface="Open Sans"/>
              <a:sym typeface="Open Sans"/>
            </a:endParaRPr>
          </a:p>
          <a:p>
            <a:pPr indent="0" lvl="0" marL="114300" marR="0" rtl="0" algn="ctr">
              <a:lnSpc>
                <a:spcPct val="115000"/>
              </a:lnSpc>
              <a:spcBef>
                <a:spcPts val="0"/>
              </a:spcBef>
              <a:spcAft>
                <a:spcPts val="0"/>
              </a:spcAft>
              <a:buClr>
                <a:srgbClr val="000000"/>
              </a:buClr>
              <a:buSzPts val="1700"/>
              <a:buFont typeface="Arial"/>
              <a:buNone/>
            </a:pPr>
            <a:r>
              <a:t/>
            </a:r>
            <a:endParaRPr sz="1200">
              <a:solidFill>
                <a:schemeClr val="lt1"/>
              </a:solidFill>
              <a:latin typeface="Open Sans"/>
              <a:ea typeface="Open Sans"/>
              <a:cs typeface="Open Sans"/>
              <a:sym typeface="Open Sans"/>
            </a:endParaRPr>
          </a:p>
        </p:txBody>
      </p:sp>
      <p:sp>
        <p:nvSpPr>
          <p:cNvPr id="289" name="Google Shape;289;p32"/>
          <p:cNvSpPr txBox="1"/>
          <p:nvPr/>
        </p:nvSpPr>
        <p:spPr>
          <a:xfrm>
            <a:off x="3371112" y="2701100"/>
            <a:ext cx="2717100" cy="1856400"/>
          </a:xfrm>
          <a:prstGeom prst="rect">
            <a:avLst/>
          </a:prstGeom>
          <a:noFill/>
          <a:ln>
            <a:noFill/>
          </a:ln>
        </p:spPr>
        <p:txBody>
          <a:bodyPr anchorCtr="0" anchor="t" bIns="91425" lIns="91425" spcFirstLastPara="1" rIns="91425" wrap="square" tIns="91425">
            <a:spAutoFit/>
          </a:bodyPr>
          <a:lstStyle/>
          <a:p>
            <a:pPr indent="0" lvl="0" marL="114300" marR="0" rtl="0" algn="ctr">
              <a:lnSpc>
                <a:spcPct val="115000"/>
              </a:lnSpc>
              <a:spcBef>
                <a:spcPts val="0"/>
              </a:spcBef>
              <a:spcAft>
                <a:spcPts val="0"/>
              </a:spcAft>
              <a:buClr>
                <a:schemeClr val="dk1"/>
              </a:buClr>
              <a:buSzPts val="1100"/>
              <a:buFont typeface="Arial"/>
              <a:buNone/>
            </a:pPr>
            <a:r>
              <a:rPr b="1" lang="pt-BR" sz="1200">
                <a:solidFill>
                  <a:schemeClr val="lt1"/>
                </a:solidFill>
                <a:latin typeface="Open Sans"/>
                <a:ea typeface="Open Sans"/>
                <a:cs typeface="Open Sans"/>
                <a:sym typeface="Open Sans"/>
              </a:rPr>
              <a:t>Pessoalmente</a:t>
            </a:r>
            <a:endParaRPr b="1" sz="1200">
              <a:solidFill>
                <a:schemeClr val="lt1"/>
              </a:solidFill>
              <a:latin typeface="Open Sans"/>
              <a:ea typeface="Open Sans"/>
              <a:cs typeface="Open Sans"/>
              <a:sym typeface="Open Sans"/>
            </a:endParaRPr>
          </a:p>
          <a:p>
            <a:pPr indent="0" lvl="0" marL="114300" marR="0" rtl="0" algn="ctr">
              <a:lnSpc>
                <a:spcPct val="115000"/>
              </a:lnSpc>
              <a:spcBef>
                <a:spcPts val="0"/>
              </a:spcBef>
              <a:spcAft>
                <a:spcPts val="0"/>
              </a:spcAft>
              <a:buClr>
                <a:schemeClr val="dk1"/>
              </a:buClr>
              <a:buSzPts val="1100"/>
              <a:buFont typeface="Arial"/>
              <a:buNone/>
            </a:pPr>
            <a:r>
              <a:t/>
            </a:r>
            <a:endParaRPr b="1" sz="1200">
              <a:solidFill>
                <a:schemeClr val="lt1"/>
              </a:solidFill>
              <a:latin typeface="Open Sans"/>
              <a:ea typeface="Open Sans"/>
              <a:cs typeface="Open Sans"/>
              <a:sym typeface="Open Sans"/>
            </a:endParaRPr>
          </a:p>
          <a:p>
            <a:pPr indent="0" lvl="0" marL="114300" marR="0" rtl="0" algn="ctr">
              <a:lnSpc>
                <a:spcPct val="115000"/>
              </a:lnSpc>
              <a:spcBef>
                <a:spcPts val="0"/>
              </a:spcBef>
              <a:spcAft>
                <a:spcPts val="0"/>
              </a:spcAft>
              <a:buClr>
                <a:schemeClr val="dk1"/>
              </a:buClr>
              <a:buSzPts val="1100"/>
              <a:buFont typeface="Arial"/>
              <a:buNone/>
            </a:pPr>
            <a:r>
              <a:rPr lang="pt-BR" sz="1200">
                <a:solidFill>
                  <a:schemeClr val="lt1"/>
                </a:solidFill>
                <a:latin typeface="Open Sans"/>
                <a:ea typeface="Open Sans"/>
                <a:cs typeface="Open Sans"/>
                <a:sym typeface="Open Sans"/>
              </a:rPr>
              <a:t>Autoconhecimento, crescimento pessoal, desenvolvimento de habilidades diferentes, vivência de outras culturas e acesso a diferentes experiências</a:t>
            </a:r>
            <a:endParaRPr sz="1200">
              <a:solidFill>
                <a:schemeClr val="lt1"/>
              </a:solidFill>
              <a:latin typeface="Open Sans"/>
              <a:ea typeface="Open Sans"/>
              <a:cs typeface="Open Sans"/>
              <a:sym typeface="Open Sans"/>
            </a:endParaRPr>
          </a:p>
          <a:p>
            <a:pPr indent="0" lvl="0" marL="114300" marR="0" rtl="0" algn="ctr">
              <a:lnSpc>
                <a:spcPct val="115000"/>
              </a:lnSpc>
              <a:spcBef>
                <a:spcPts val="0"/>
              </a:spcBef>
              <a:spcAft>
                <a:spcPts val="0"/>
              </a:spcAft>
              <a:buClr>
                <a:srgbClr val="000000"/>
              </a:buClr>
              <a:buSzPts val="1100"/>
              <a:buFont typeface="Arial"/>
              <a:buNone/>
            </a:pPr>
            <a:r>
              <a:t/>
            </a:r>
            <a:endParaRPr sz="1200">
              <a:solidFill>
                <a:schemeClr val="lt1"/>
              </a:solidFill>
              <a:latin typeface="Open Sans"/>
              <a:ea typeface="Open Sans"/>
              <a:cs typeface="Open Sans"/>
              <a:sym typeface="Open Sans"/>
            </a:endParaRPr>
          </a:p>
        </p:txBody>
      </p:sp>
      <p:sp>
        <p:nvSpPr>
          <p:cNvPr id="290" name="Google Shape;290;p32"/>
          <p:cNvSpPr txBox="1"/>
          <p:nvPr/>
        </p:nvSpPr>
        <p:spPr>
          <a:xfrm>
            <a:off x="6333036" y="2641250"/>
            <a:ext cx="2402700" cy="2068800"/>
          </a:xfrm>
          <a:prstGeom prst="rect">
            <a:avLst/>
          </a:prstGeom>
          <a:noFill/>
          <a:ln>
            <a:noFill/>
          </a:ln>
        </p:spPr>
        <p:txBody>
          <a:bodyPr anchorCtr="0" anchor="t" bIns="91425" lIns="91425" spcFirstLastPara="1" rIns="91425" wrap="square" tIns="91425">
            <a:spAutoFit/>
          </a:bodyPr>
          <a:lstStyle/>
          <a:p>
            <a:pPr indent="0" lvl="0" marL="114300" marR="0" rtl="0" algn="ctr">
              <a:lnSpc>
                <a:spcPct val="115000"/>
              </a:lnSpc>
              <a:spcBef>
                <a:spcPts val="0"/>
              </a:spcBef>
              <a:spcAft>
                <a:spcPts val="0"/>
              </a:spcAft>
              <a:buClr>
                <a:schemeClr val="dk1"/>
              </a:buClr>
              <a:buSzPts val="1100"/>
              <a:buFont typeface="Arial"/>
              <a:buNone/>
            </a:pPr>
            <a:r>
              <a:rPr b="1" lang="pt-BR" sz="1200">
                <a:solidFill>
                  <a:schemeClr val="lt1"/>
                </a:solidFill>
                <a:latin typeface="Open Sans"/>
                <a:ea typeface="Open Sans"/>
                <a:cs typeface="Open Sans"/>
                <a:sym typeface="Open Sans"/>
              </a:rPr>
              <a:t>Profissionalmente</a:t>
            </a:r>
            <a:endParaRPr b="1" sz="1200">
              <a:solidFill>
                <a:schemeClr val="lt1"/>
              </a:solidFill>
              <a:latin typeface="Open Sans"/>
              <a:ea typeface="Open Sans"/>
              <a:cs typeface="Open Sans"/>
              <a:sym typeface="Open Sans"/>
            </a:endParaRPr>
          </a:p>
          <a:p>
            <a:pPr indent="0" lvl="0" marL="114300" marR="0" rtl="0" algn="ctr">
              <a:lnSpc>
                <a:spcPct val="115000"/>
              </a:lnSpc>
              <a:spcBef>
                <a:spcPts val="0"/>
              </a:spcBef>
              <a:spcAft>
                <a:spcPts val="0"/>
              </a:spcAft>
              <a:buClr>
                <a:schemeClr val="dk1"/>
              </a:buClr>
              <a:buSzPts val="1100"/>
              <a:buFont typeface="Arial"/>
              <a:buNone/>
            </a:pPr>
            <a:r>
              <a:t/>
            </a:r>
            <a:endParaRPr b="1" sz="1200">
              <a:solidFill>
                <a:schemeClr val="lt1"/>
              </a:solidFill>
              <a:latin typeface="Open Sans"/>
              <a:ea typeface="Open Sans"/>
              <a:cs typeface="Open Sans"/>
              <a:sym typeface="Open Sans"/>
            </a:endParaRPr>
          </a:p>
          <a:p>
            <a:pPr indent="0" lvl="0" marL="114300" marR="0" rtl="0" algn="ctr">
              <a:lnSpc>
                <a:spcPct val="115000"/>
              </a:lnSpc>
              <a:spcBef>
                <a:spcPts val="0"/>
              </a:spcBef>
              <a:spcAft>
                <a:spcPts val="0"/>
              </a:spcAft>
              <a:buClr>
                <a:schemeClr val="dk1"/>
              </a:buClr>
              <a:buSzPts val="1100"/>
              <a:buFont typeface="Arial"/>
              <a:buNone/>
            </a:pPr>
            <a:r>
              <a:rPr lang="pt-BR" sz="1200">
                <a:solidFill>
                  <a:schemeClr val="lt1"/>
                </a:solidFill>
                <a:latin typeface="Open Sans"/>
                <a:ea typeface="Open Sans"/>
                <a:cs typeface="Open Sans"/>
                <a:sym typeface="Open Sans"/>
              </a:rPr>
              <a:t>Destaque no currículo, possibilidade de trabalhar no Brasil ou fora, conexões diferentes das que faria no Brasil</a:t>
            </a:r>
            <a:endParaRPr sz="1200">
              <a:solidFill>
                <a:schemeClr val="lt1"/>
              </a:solidFill>
              <a:latin typeface="Open Sans"/>
              <a:ea typeface="Open Sans"/>
              <a:cs typeface="Open Sans"/>
              <a:sym typeface="Open Sans"/>
            </a:endParaRPr>
          </a:p>
          <a:p>
            <a:pPr indent="0" lvl="0" marL="114300" marR="0" rtl="0" algn="ctr">
              <a:lnSpc>
                <a:spcPct val="115000"/>
              </a:lnSpc>
              <a:spcBef>
                <a:spcPts val="0"/>
              </a:spcBef>
              <a:spcAft>
                <a:spcPts val="0"/>
              </a:spcAft>
              <a:buClr>
                <a:schemeClr val="dk1"/>
              </a:buClr>
              <a:buSzPts val="1100"/>
              <a:buFont typeface="Arial"/>
              <a:buNone/>
            </a:pPr>
            <a:r>
              <a:t/>
            </a:r>
            <a:endParaRPr sz="1200">
              <a:solidFill>
                <a:schemeClr val="lt1"/>
              </a:solidFill>
              <a:latin typeface="Open Sans"/>
              <a:ea typeface="Open Sans"/>
              <a:cs typeface="Open Sans"/>
              <a:sym typeface="Open Sans"/>
            </a:endParaRPr>
          </a:p>
          <a:p>
            <a:pPr indent="0" lvl="0" marL="114300" marR="0" rtl="0" algn="ctr">
              <a:lnSpc>
                <a:spcPct val="115000"/>
              </a:lnSpc>
              <a:spcBef>
                <a:spcPts val="0"/>
              </a:spcBef>
              <a:spcAft>
                <a:spcPts val="0"/>
              </a:spcAft>
              <a:buClr>
                <a:srgbClr val="000000"/>
              </a:buClr>
              <a:buSzPts val="1100"/>
              <a:buFont typeface="Arial"/>
              <a:buNone/>
            </a:pPr>
            <a:r>
              <a:t/>
            </a:r>
            <a:endParaRPr sz="1200">
              <a:solidFill>
                <a:schemeClr val="lt1"/>
              </a:solidFill>
              <a:latin typeface="Open Sans"/>
              <a:ea typeface="Open Sans"/>
              <a:cs typeface="Open Sans"/>
              <a:sym typeface="Open Sans"/>
            </a:endParaRPr>
          </a:p>
        </p:txBody>
      </p:sp>
      <p:grpSp>
        <p:nvGrpSpPr>
          <p:cNvPr id="291" name="Google Shape;291;p32"/>
          <p:cNvGrpSpPr/>
          <p:nvPr/>
        </p:nvGrpSpPr>
        <p:grpSpPr>
          <a:xfrm>
            <a:off x="4398678" y="1800254"/>
            <a:ext cx="824660" cy="795163"/>
            <a:chOff x="-5663911" y="1969347"/>
            <a:chExt cx="293025" cy="291450"/>
          </a:xfrm>
        </p:grpSpPr>
        <p:sp>
          <p:nvSpPr>
            <p:cNvPr id="292" name="Google Shape;292;p32"/>
            <p:cNvSpPr/>
            <p:nvPr/>
          </p:nvSpPr>
          <p:spPr>
            <a:xfrm>
              <a:off x="-5663911" y="1969347"/>
              <a:ext cx="293025" cy="291450"/>
            </a:xfrm>
            <a:custGeom>
              <a:rect b="b" l="l" r="r" t="t"/>
              <a:pathLst>
                <a:path extrusionOk="0" h="11658" w="11721">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solidFill>
              <a:srgbClr val="1353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2"/>
            <p:cNvSpPr/>
            <p:nvPr/>
          </p:nvSpPr>
          <p:spPr>
            <a:xfrm>
              <a:off x="-5496575" y="2072625"/>
              <a:ext cx="102425" cy="102425"/>
            </a:xfrm>
            <a:custGeom>
              <a:rect b="b" l="l" r="r" t="t"/>
              <a:pathLst>
                <a:path extrusionOk="0" h="4097" w="4097">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solidFill>
              <a:srgbClr val="1353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538A"/>
        </a:solidFill>
      </p:bgPr>
    </p:bg>
    <p:spTree>
      <p:nvGrpSpPr>
        <p:cNvPr id="297" name="Shape 297"/>
        <p:cNvGrpSpPr/>
        <p:nvPr/>
      </p:nvGrpSpPr>
      <p:grpSpPr>
        <a:xfrm>
          <a:off x="0" y="0"/>
          <a:ext cx="0" cy="0"/>
          <a:chOff x="0" y="0"/>
          <a:chExt cx="0" cy="0"/>
        </a:xfrm>
      </p:grpSpPr>
      <p:grpSp>
        <p:nvGrpSpPr>
          <p:cNvPr id="298" name="Google Shape;298;p33"/>
          <p:cNvGrpSpPr/>
          <p:nvPr/>
        </p:nvGrpSpPr>
        <p:grpSpPr>
          <a:xfrm>
            <a:off x="2650048" y="489350"/>
            <a:ext cx="6605665" cy="3655632"/>
            <a:chOff x="0" y="-66667"/>
            <a:chExt cx="17615107" cy="9748351"/>
          </a:xfrm>
        </p:grpSpPr>
        <p:sp>
          <p:nvSpPr>
            <p:cNvPr id="299" name="Google Shape;299;p33"/>
            <p:cNvSpPr/>
            <p:nvPr/>
          </p:nvSpPr>
          <p:spPr>
            <a:xfrm>
              <a:off x="0" y="2218049"/>
              <a:ext cx="15392400" cy="254100"/>
            </a:xfrm>
            <a:prstGeom prst="rect">
              <a:avLst/>
            </a:prstGeom>
            <a:solidFill>
              <a:srgbClr val="46C7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0" name="Google Shape;300;p33"/>
            <p:cNvSpPr txBox="1"/>
            <p:nvPr/>
          </p:nvSpPr>
          <p:spPr>
            <a:xfrm>
              <a:off x="1977007" y="-66667"/>
              <a:ext cx="15638100" cy="19704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pt-BR" sz="2000">
                  <a:solidFill>
                    <a:srgbClr val="46C7F0"/>
                  </a:solidFill>
                  <a:latin typeface="Alfa Slab One"/>
                  <a:ea typeface="Alfa Slab One"/>
                  <a:cs typeface="Alfa Slab One"/>
                  <a:sym typeface="Alfa Slab One"/>
                </a:rPr>
                <a:t>MAS, ESSA NÃO É UMA ESCOLHA TRIVIAL…</a:t>
              </a:r>
              <a:endParaRPr sz="700"/>
            </a:p>
          </p:txBody>
        </p:sp>
        <p:sp>
          <p:nvSpPr>
            <p:cNvPr id="301" name="Google Shape;301;p33"/>
            <p:cNvSpPr txBox="1"/>
            <p:nvPr/>
          </p:nvSpPr>
          <p:spPr>
            <a:xfrm>
              <a:off x="1773802" y="3122484"/>
              <a:ext cx="13440900" cy="6559200"/>
            </a:xfrm>
            <a:prstGeom prst="rect">
              <a:avLst/>
            </a:prstGeom>
            <a:noFill/>
            <a:ln>
              <a:noFill/>
            </a:ln>
          </p:spPr>
          <p:txBody>
            <a:bodyPr anchorCtr="0" anchor="t" bIns="0" lIns="0" spcFirstLastPara="1" rIns="0" wrap="square" tIns="0">
              <a:spAutoFit/>
            </a:bodyPr>
            <a:lstStyle/>
            <a:p>
              <a:pPr indent="-336550" lvl="0" marL="457200" marR="0" rtl="0" algn="l">
                <a:lnSpc>
                  <a:spcPct val="140000"/>
                </a:lnSpc>
                <a:spcBef>
                  <a:spcPts val="0"/>
                </a:spcBef>
                <a:spcAft>
                  <a:spcPts val="0"/>
                </a:spcAft>
                <a:buClr>
                  <a:schemeClr val="lt1"/>
                </a:buClr>
                <a:buSzPts val="1700"/>
                <a:buFont typeface="Montserrat"/>
                <a:buChar char="❏"/>
              </a:pPr>
              <a:r>
                <a:rPr lang="pt-BR" sz="1700">
                  <a:solidFill>
                    <a:schemeClr val="lt1"/>
                  </a:solidFill>
                  <a:latin typeface="Montserrat"/>
                  <a:ea typeface="Montserrat"/>
                  <a:cs typeface="Montserrat"/>
                  <a:sym typeface="Montserrat"/>
                </a:rPr>
                <a:t>O ano acadêmico começa em setembro e as candidaturas podem acontecer até um ano antes da viagem!</a:t>
              </a:r>
              <a:endParaRPr sz="1700">
                <a:solidFill>
                  <a:schemeClr val="lt1"/>
                </a:solidFill>
                <a:latin typeface="Montserrat"/>
                <a:ea typeface="Montserrat"/>
                <a:cs typeface="Montserrat"/>
                <a:sym typeface="Montserrat"/>
              </a:endParaRPr>
            </a:p>
            <a:p>
              <a:pPr indent="-336550" lvl="0" marL="457200" marR="0" rtl="0" algn="l">
                <a:lnSpc>
                  <a:spcPct val="140000"/>
                </a:lnSpc>
                <a:spcBef>
                  <a:spcPts val="0"/>
                </a:spcBef>
                <a:spcAft>
                  <a:spcPts val="0"/>
                </a:spcAft>
                <a:buClr>
                  <a:schemeClr val="lt1"/>
                </a:buClr>
                <a:buSzPts val="1700"/>
                <a:buFont typeface="Montserrat"/>
                <a:buChar char="❏"/>
              </a:pPr>
              <a:r>
                <a:rPr lang="pt-BR" sz="1700">
                  <a:solidFill>
                    <a:schemeClr val="lt1"/>
                  </a:solidFill>
                  <a:latin typeface="Montserrat"/>
                  <a:ea typeface="Montserrat"/>
                  <a:cs typeface="Montserrat"/>
                  <a:sym typeface="Montserrat"/>
                </a:rPr>
                <a:t>Você vai morar no lugar em que você vai estudar.</a:t>
              </a:r>
              <a:endParaRPr sz="1700">
                <a:solidFill>
                  <a:schemeClr val="lt1"/>
                </a:solidFill>
                <a:latin typeface="Montserrat"/>
                <a:ea typeface="Montserrat"/>
                <a:cs typeface="Montserrat"/>
                <a:sym typeface="Montserrat"/>
              </a:endParaRPr>
            </a:p>
            <a:p>
              <a:pPr indent="-336550" lvl="0" marL="457200" marR="0" rtl="0" algn="l">
                <a:lnSpc>
                  <a:spcPct val="140000"/>
                </a:lnSpc>
                <a:spcBef>
                  <a:spcPts val="0"/>
                </a:spcBef>
                <a:spcAft>
                  <a:spcPts val="0"/>
                </a:spcAft>
                <a:buClr>
                  <a:schemeClr val="lt1"/>
                </a:buClr>
                <a:buSzPts val="1700"/>
                <a:buFont typeface="Montserrat"/>
                <a:buChar char="❏"/>
              </a:pPr>
              <a:r>
                <a:rPr lang="pt-BR" sz="1700">
                  <a:solidFill>
                    <a:schemeClr val="lt1"/>
                  </a:solidFill>
                  <a:latin typeface="Montserrat"/>
                  <a:ea typeface="Montserrat"/>
                  <a:cs typeface="Montserrat"/>
                  <a:sym typeface="Montserrat"/>
                </a:rPr>
                <a:t>Investimento de tempo e dinheiro (e emocional!).</a:t>
              </a:r>
              <a:endParaRPr sz="1700">
                <a:solidFill>
                  <a:schemeClr val="lt1"/>
                </a:solidFill>
                <a:latin typeface="Montserrat"/>
                <a:ea typeface="Montserrat"/>
                <a:cs typeface="Montserrat"/>
                <a:sym typeface="Montserrat"/>
              </a:endParaRPr>
            </a:p>
          </p:txBody>
        </p:sp>
      </p:grpSp>
      <p:sp>
        <p:nvSpPr>
          <p:cNvPr id="302" name="Google Shape;302;p33"/>
          <p:cNvSpPr/>
          <p:nvPr/>
        </p:nvSpPr>
        <p:spPr>
          <a:xfrm>
            <a:off x="-236114" y="-100451"/>
            <a:ext cx="3133812" cy="5344402"/>
          </a:xfrm>
          <a:custGeom>
            <a:rect b="b" l="l" r="r" t="t"/>
            <a:pathLst>
              <a:path extrusionOk="0" h="10688803" w="6267623">
                <a:moveTo>
                  <a:pt x="0" y="0"/>
                </a:moveTo>
                <a:lnTo>
                  <a:pt x="6267623" y="0"/>
                </a:lnTo>
                <a:lnTo>
                  <a:pt x="6267623" y="10688802"/>
                </a:lnTo>
                <a:lnTo>
                  <a:pt x="0" y="10688802"/>
                </a:lnTo>
                <a:lnTo>
                  <a:pt x="0" y="0"/>
                </a:lnTo>
                <a:close/>
              </a:path>
            </a:pathLst>
          </a:custGeom>
          <a:blipFill rotWithShape="1">
            <a:blip r:embed="rId3">
              <a:alphaModFix/>
            </a:blip>
            <a:stretch>
              <a:fillRect b="0" l="-77898" r="-77908" t="0"/>
            </a:stretch>
          </a:blipFill>
          <a:ln>
            <a:noFill/>
          </a:ln>
        </p:spPr>
      </p:sp>
      <p:cxnSp>
        <p:nvCxnSpPr>
          <p:cNvPr id="303" name="Google Shape;303;p33"/>
          <p:cNvCxnSpPr/>
          <p:nvPr/>
        </p:nvCxnSpPr>
        <p:spPr>
          <a:xfrm>
            <a:off x="2897697" y="4685629"/>
            <a:ext cx="4887600" cy="26400"/>
          </a:xfrm>
          <a:prstGeom prst="straightConnector1">
            <a:avLst/>
          </a:prstGeom>
          <a:noFill/>
          <a:ln cap="flat" cmpd="sng" w="28575">
            <a:solidFill>
              <a:srgbClr val="FFFFFF"/>
            </a:solidFill>
            <a:prstDash val="solid"/>
            <a:round/>
            <a:headEnd len="sm" w="sm" type="none"/>
            <a:tailEnd len="sm" w="sm" type="none"/>
          </a:ln>
        </p:spPr>
      </p:cxnSp>
      <p:sp>
        <p:nvSpPr>
          <p:cNvPr id="304" name="Google Shape;304;p33"/>
          <p:cNvSpPr/>
          <p:nvPr/>
        </p:nvSpPr>
        <p:spPr>
          <a:xfrm>
            <a:off x="7937644" y="4507044"/>
            <a:ext cx="884606" cy="357171"/>
          </a:xfrm>
          <a:custGeom>
            <a:rect b="b" l="l" r="r" t="t"/>
            <a:pathLst>
              <a:path extrusionOk="0" h="714342" w="1769212">
                <a:moveTo>
                  <a:pt x="0" y="0"/>
                </a:moveTo>
                <a:lnTo>
                  <a:pt x="1769211" y="0"/>
                </a:lnTo>
                <a:lnTo>
                  <a:pt x="1769211" y="714342"/>
                </a:lnTo>
                <a:lnTo>
                  <a:pt x="0" y="71434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E58"/>
        </a:solidFill>
      </p:bgPr>
    </p:bg>
    <p:spTree>
      <p:nvGrpSpPr>
        <p:cNvPr id="71" name="Shape 71"/>
        <p:cNvGrpSpPr/>
        <p:nvPr/>
      </p:nvGrpSpPr>
      <p:grpSpPr>
        <a:xfrm>
          <a:off x="0" y="0"/>
          <a:ext cx="0" cy="0"/>
          <a:chOff x="0" y="0"/>
          <a:chExt cx="0" cy="0"/>
        </a:xfrm>
      </p:grpSpPr>
      <p:sp>
        <p:nvSpPr>
          <p:cNvPr id="72" name="Google Shape;72;p16"/>
          <p:cNvSpPr txBox="1"/>
          <p:nvPr/>
        </p:nvSpPr>
        <p:spPr>
          <a:xfrm>
            <a:off x="1029750" y="1746600"/>
            <a:ext cx="7084500" cy="165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3600">
                <a:solidFill>
                  <a:srgbClr val="3F3F3F"/>
                </a:solidFill>
                <a:latin typeface="Open Sans"/>
                <a:ea typeface="Open Sans"/>
                <a:cs typeface="Open Sans"/>
                <a:sym typeface="Open Sans"/>
              </a:rPr>
              <a:t>VOCÊS JÁ CONHECEM A </a:t>
            </a:r>
            <a:r>
              <a:rPr lang="pt-BR" sz="3600">
                <a:solidFill>
                  <a:srgbClr val="3F3F3F"/>
                </a:solidFill>
                <a:latin typeface="Alfa Slab One"/>
                <a:ea typeface="Alfa Slab One"/>
                <a:cs typeface="Alfa Slab One"/>
                <a:sym typeface="Alfa Slab One"/>
              </a:rPr>
              <a:t>FUNDAÇÃO ESTUDAR?!</a:t>
            </a:r>
            <a:endParaRPr sz="3600">
              <a:solidFill>
                <a:srgbClr val="3F3F3F"/>
              </a:solidFill>
              <a:latin typeface="Alfa Slab One"/>
              <a:ea typeface="Alfa Slab One"/>
              <a:cs typeface="Alfa Slab One"/>
              <a:sym typeface="Alfa Slab One"/>
            </a:endParaRPr>
          </a:p>
        </p:txBody>
      </p:sp>
      <p:pic>
        <p:nvPicPr>
          <p:cNvPr id="73" name="Google Shape;73;p16"/>
          <p:cNvPicPr preferRelativeResize="0"/>
          <p:nvPr/>
        </p:nvPicPr>
        <p:blipFill>
          <a:blip r:embed="rId3">
            <a:alphaModFix/>
          </a:blip>
          <a:stretch>
            <a:fillRect/>
          </a:stretch>
        </p:blipFill>
        <p:spPr>
          <a:xfrm>
            <a:off x="4112011" y="4486222"/>
            <a:ext cx="919977" cy="382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C7F0"/>
        </a:solidFill>
      </p:bgPr>
    </p:bg>
    <p:spTree>
      <p:nvGrpSpPr>
        <p:cNvPr id="308" name="Shape 308"/>
        <p:cNvGrpSpPr/>
        <p:nvPr/>
      </p:nvGrpSpPr>
      <p:grpSpPr>
        <a:xfrm>
          <a:off x="0" y="0"/>
          <a:ext cx="0" cy="0"/>
          <a:chOff x="0" y="0"/>
          <a:chExt cx="0" cy="0"/>
        </a:xfrm>
      </p:grpSpPr>
      <p:sp>
        <p:nvSpPr>
          <p:cNvPr id="309" name="Google Shape;309;p34"/>
          <p:cNvSpPr/>
          <p:nvPr/>
        </p:nvSpPr>
        <p:spPr>
          <a:xfrm rot="-2687853">
            <a:off x="7875679" y="-201596"/>
            <a:ext cx="1764313" cy="1725468"/>
          </a:xfrm>
          <a:custGeom>
            <a:rect b="b" l="l" r="r" t="t"/>
            <a:pathLst>
              <a:path extrusionOk="0" h="3436874" w="3526643">
                <a:moveTo>
                  <a:pt x="0" y="0"/>
                </a:moveTo>
                <a:lnTo>
                  <a:pt x="3526643" y="0"/>
                </a:lnTo>
                <a:lnTo>
                  <a:pt x="3526643" y="3436874"/>
                </a:lnTo>
                <a:lnTo>
                  <a:pt x="0" y="3436874"/>
                </a:lnTo>
                <a:lnTo>
                  <a:pt x="0" y="0"/>
                </a:lnTo>
                <a:close/>
              </a:path>
            </a:pathLst>
          </a:custGeom>
          <a:blipFill rotWithShape="1">
            <a:blip r:embed="rId3">
              <a:alphaModFix/>
            </a:blip>
            <a:stretch>
              <a:fillRect b="0" l="0" r="0" t="0"/>
            </a:stretch>
          </a:blipFill>
          <a:ln>
            <a:noFill/>
          </a:ln>
        </p:spPr>
      </p:sp>
      <p:cxnSp>
        <p:nvCxnSpPr>
          <p:cNvPr id="310" name="Google Shape;310;p34"/>
          <p:cNvCxnSpPr/>
          <p:nvPr/>
        </p:nvCxnSpPr>
        <p:spPr>
          <a:xfrm flipH="1" rot="10800000">
            <a:off x="-118036" y="4629094"/>
            <a:ext cx="7937400" cy="7200"/>
          </a:xfrm>
          <a:prstGeom prst="straightConnector1">
            <a:avLst/>
          </a:prstGeom>
          <a:noFill/>
          <a:ln cap="flat" cmpd="sng" w="28575">
            <a:solidFill>
              <a:srgbClr val="FFFFFF"/>
            </a:solidFill>
            <a:prstDash val="solid"/>
            <a:round/>
            <a:headEnd len="sm" w="sm" type="none"/>
            <a:tailEnd len="sm" w="sm" type="none"/>
          </a:ln>
        </p:spPr>
      </p:cxnSp>
      <p:sp>
        <p:nvSpPr>
          <p:cNvPr id="311" name="Google Shape;311;p34"/>
          <p:cNvSpPr/>
          <p:nvPr/>
        </p:nvSpPr>
        <p:spPr>
          <a:xfrm>
            <a:off x="7971758" y="4450565"/>
            <a:ext cx="884606" cy="357171"/>
          </a:xfrm>
          <a:custGeom>
            <a:rect b="b" l="l" r="r" t="t"/>
            <a:pathLst>
              <a:path extrusionOk="0" h="714342" w="1769212">
                <a:moveTo>
                  <a:pt x="0" y="0"/>
                </a:moveTo>
                <a:lnTo>
                  <a:pt x="1769212" y="0"/>
                </a:lnTo>
                <a:lnTo>
                  <a:pt x="1769212" y="714342"/>
                </a:lnTo>
                <a:lnTo>
                  <a:pt x="0" y="714342"/>
                </a:lnTo>
                <a:lnTo>
                  <a:pt x="0" y="0"/>
                </a:lnTo>
                <a:close/>
              </a:path>
            </a:pathLst>
          </a:custGeom>
          <a:blipFill rotWithShape="1">
            <a:blip r:embed="rId4">
              <a:alphaModFix/>
            </a:blip>
            <a:stretch>
              <a:fillRect b="0" l="0" r="0" t="0"/>
            </a:stretch>
          </a:blipFill>
          <a:ln>
            <a:noFill/>
          </a:ln>
        </p:spPr>
      </p:sp>
      <p:sp>
        <p:nvSpPr>
          <p:cNvPr id="312" name="Google Shape;312;p34"/>
          <p:cNvSpPr txBox="1"/>
          <p:nvPr/>
        </p:nvSpPr>
        <p:spPr>
          <a:xfrm>
            <a:off x="815075" y="501825"/>
            <a:ext cx="7305000" cy="569400"/>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rPr lang="pt-BR" sz="3700">
                <a:solidFill>
                  <a:srgbClr val="FFFFFF"/>
                </a:solidFill>
                <a:latin typeface="Alfa Slab One"/>
                <a:ea typeface="Alfa Slab One"/>
                <a:cs typeface="Alfa Slab One"/>
                <a:sym typeface="Alfa Slab One"/>
              </a:rPr>
              <a:t>IDIOMA</a:t>
            </a:r>
            <a:endParaRPr sz="700"/>
          </a:p>
        </p:txBody>
      </p:sp>
      <p:sp>
        <p:nvSpPr>
          <p:cNvPr id="313" name="Google Shape;313;p34"/>
          <p:cNvSpPr txBox="1"/>
          <p:nvPr/>
        </p:nvSpPr>
        <p:spPr>
          <a:xfrm>
            <a:off x="5856375" y="2076063"/>
            <a:ext cx="3000000" cy="219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pt-BR">
                <a:solidFill>
                  <a:srgbClr val="13538A"/>
                </a:solidFill>
                <a:latin typeface="Alfa Slab One"/>
                <a:ea typeface="Alfa Slab One"/>
                <a:cs typeface="Alfa Slab One"/>
                <a:sym typeface="Alfa Slab One"/>
              </a:rPr>
              <a:t>PRA TE DAR UMA IDEIA! </a:t>
            </a:r>
            <a:endParaRPr>
              <a:solidFill>
                <a:srgbClr val="13538A"/>
              </a:solidFill>
              <a:latin typeface="Alfa Slab One"/>
              <a:ea typeface="Alfa Slab One"/>
              <a:cs typeface="Alfa Slab One"/>
              <a:sym typeface="Alfa Slab One"/>
            </a:endParaRPr>
          </a:p>
          <a:p>
            <a:pPr indent="0" lvl="0" marL="0" rtl="0" algn="l">
              <a:lnSpc>
                <a:spcPct val="115000"/>
              </a:lnSpc>
              <a:spcBef>
                <a:spcPts val="1200"/>
              </a:spcBef>
              <a:spcAft>
                <a:spcPts val="0"/>
              </a:spcAft>
              <a:buNone/>
            </a:pPr>
            <a:r>
              <a:rPr lang="pt-BR" sz="1100">
                <a:solidFill>
                  <a:srgbClr val="13538A"/>
                </a:solidFill>
                <a:latin typeface="Montserrat Medium"/>
                <a:ea typeface="Montserrat Medium"/>
                <a:cs typeface="Montserrat Medium"/>
                <a:sym typeface="Montserrat Medium"/>
              </a:rPr>
              <a:t>TOEFL: Em IES de língua inglesa, a partir de 100; em unis em outros idiomas, a partir de 80</a:t>
            </a:r>
            <a:endParaRPr sz="1100">
              <a:solidFill>
                <a:srgbClr val="13538A"/>
              </a:solidFill>
              <a:latin typeface="Montserrat Medium"/>
              <a:ea typeface="Montserrat Medium"/>
              <a:cs typeface="Montserrat Medium"/>
              <a:sym typeface="Montserrat Medium"/>
            </a:endParaRPr>
          </a:p>
          <a:p>
            <a:pPr indent="0" lvl="0" marL="0" rtl="0" algn="l">
              <a:lnSpc>
                <a:spcPct val="115000"/>
              </a:lnSpc>
              <a:spcBef>
                <a:spcPts val="1200"/>
              </a:spcBef>
              <a:spcAft>
                <a:spcPts val="0"/>
              </a:spcAft>
              <a:buNone/>
            </a:pPr>
            <a:r>
              <a:rPr lang="pt-BR" sz="1100">
                <a:solidFill>
                  <a:srgbClr val="13538A"/>
                </a:solidFill>
                <a:latin typeface="Montserrat Medium"/>
                <a:ea typeface="Montserrat Medium"/>
                <a:cs typeface="Montserrat Medium"/>
                <a:sym typeface="Montserrat Medium"/>
              </a:rPr>
              <a:t>DELE: B2 ou mais</a:t>
            </a:r>
            <a:endParaRPr sz="1100">
              <a:solidFill>
                <a:srgbClr val="13538A"/>
              </a:solidFill>
              <a:latin typeface="Montserrat Medium"/>
              <a:ea typeface="Montserrat Medium"/>
              <a:cs typeface="Montserrat Medium"/>
              <a:sym typeface="Montserrat Medium"/>
            </a:endParaRPr>
          </a:p>
          <a:p>
            <a:pPr indent="0" lvl="0" marL="0" rtl="0" algn="l">
              <a:lnSpc>
                <a:spcPct val="115000"/>
              </a:lnSpc>
              <a:spcBef>
                <a:spcPts val="1200"/>
              </a:spcBef>
              <a:spcAft>
                <a:spcPts val="0"/>
              </a:spcAft>
              <a:buNone/>
            </a:pPr>
            <a:r>
              <a:rPr lang="pt-BR" sz="1100">
                <a:solidFill>
                  <a:srgbClr val="13538A"/>
                </a:solidFill>
                <a:latin typeface="Montserrat Medium"/>
                <a:ea typeface="Montserrat Medium"/>
                <a:cs typeface="Montserrat Medium"/>
                <a:sym typeface="Montserrat Medium"/>
              </a:rPr>
              <a:t>DELF: B2 ou mais</a:t>
            </a:r>
            <a:endParaRPr sz="1100">
              <a:solidFill>
                <a:srgbClr val="13538A"/>
              </a:solidFill>
              <a:latin typeface="Montserrat Medium"/>
              <a:ea typeface="Montserrat Medium"/>
              <a:cs typeface="Montserrat Medium"/>
              <a:sym typeface="Montserrat Medium"/>
            </a:endParaRPr>
          </a:p>
          <a:p>
            <a:pPr indent="0" lvl="0" marL="0" rtl="0" algn="l">
              <a:lnSpc>
                <a:spcPct val="115000"/>
              </a:lnSpc>
              <a:spcBef>
                <a:spcPts val="1200"/>
              </a:spcBef>
              <a:spcAft>
                <a:spcPts val="1200"/>
              </a:spcAft>
              <a:buNone/>
            </a:pPr>
            <a:r>
              <a:rPr lang="pt-BR" sz="1100">
                <a:solidFill>
                  <a:srgbClr val="13538A"/>
                </a:solidFill>
                <a:latin typeface="Montserrat Medium"/>
                <a:ea typeface="Montserrat Medium"/>
                <a:cs typeface="Montserrat Medium"/>
                <a:sym typeface="Montserrat Medium"/>
              </a:rPr>
              <a:t>Goethe: C1</a:t>
            </a:r>
            <a:endParaRPr sz="1100">
              <a:solidFill>
                <a:srgbClr val="13538A"/>
              </a:solidFill>
              <a:latin typeface="Montserrat Medium"/>
              <a:ea typeface="Montserrat Medium"/>
              <a:cs typeface="Montserrat Medium"/>
              <a:sym typeface="Montserrat Medium"/>
            </a:endParaRPr>
          </a:p>
        </p:txBody>
      </p:sp>
      <p:sp>
        <p:nvSpPr>
          <p:cNvPr id="314" name="Google Shape;314;p34"/>
          <p:cNvSpPr txBox="1"/>
          <p:nvPr/>
        </p:nvSpPr>
        <p:spPr>
          <a:xfrm>
            <a:off x="586475" y="1267225"/>
            <a:ext cx="4759200" cy="3070800"/>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0"/>
              </a:spcBef>
              <a:spcAft>
                <a:spcPts val="0"/>
              </a:spcAft>
              <a:buClr>
                <a:schemeClr val="dk1"/>
              </a:buClr>
              <a:buSzPts val="1100"/>
              <a:buFont typeface="Arial"/>
              <a:buNone/>
            </a:pPr>
            <a:r>
              <a:rPr lang="pt-BR" sz="1500">
                <a:solidFill>
                  <a:schemeClr val="lt1"/>
                </a:solidFill>
                <a:latin typeface="Montserrat Medium"/>
                <a:ea typeface="Montserrat Medium"/>
                <a:cs typeface="Montserrat Medium"/>
                <a:sym typeface="Montserrat Medium"/>
              </a:rPr>
              <a:t>Inglês está em muitos países que não tem inglês como língua materna.</a:t>
            </a:r>
            <a:endParaRPr sz="1500">
              <a:solidFill>
                <a:schemeClr val="lt1"/>
              </a:solidFill>
              <a:latin typeface="Montserrat Medium"/>
              <a:ea typeface="Montserrat Medium"/>
              <a:cs typeface="Montserrat Medium"/>
              <a:sym typeface="Montserrat Medium"/>
            </a:endParaRPr>
          </a:p>
          <a:p>
            <a:pPr indent="0" lvl="0" marL="114300" marR="0" rtl="0" algn="ctr">
              <a:lnSpc>
                <a:spcPct val="115000"/>
              </a:lnSpc>
              <a:spcBef>
                <a:spcPts val="0"/>
              </a:spcBef>
              <a:spcAft>
                <a:spcPts val="0"/>
              </a:spcAft>
              <a:buClr>
                <a:schemeClr val="dk1"/>
              </a:buClr>
              <a:buSzPts val="1100"/>
              <a:buFont typeface="Arial"/>
              <a:buNone/>
            </a:pPr>
            <a:r>
              <a:t/>
            </a:r>
            <a:endParaRPr sz="1500">
              <a:solidFill>
                <a:schemeClr val="lt1"/>
              </a:solidFill>
              <a:latin typeface="Montserrat Medium"/>
              <a:ea typeface="Montserrat Medium"/>
              <a:cs typeface="Montserrat Medium"/>
              <a:sym typeface="Montserrat Medium"/>
            </a:endParaRPr>
          </a:p>
          <a:p>
            <a:pPr indent="0" lvl="0" marL="114300" marR="0" rtl="0" algn="l">
              <a:lnSpc>
                <a:spcPct val="115000"/>
              </a:lnSpc>
              <a:spcBef>
                <a:spcPts val="0"/>
              </a:spcBef>
              <a:spcAft>
                <a:spcPts val="0"/>
              </a:spcAft>
              <a:buClr>
                <a:schemeClr val="dk1"/>
              </a:buClr>
              <a:buSzPts val="1100"/>
              <a:buFont typeface="Arial"/>
              <a:buNone/>
            </a:pPr>
            <a:r>
              <a:rPr lang="pt-BR" sz="1500">
                <a:solidFill>
                  <a:schemeClr val="lt1"/>
                </a:solidFill>
                <a:latin typeface="Montserrat Medium"/>
                <a:ea typeface="Montserrat Medium"/>
                <a:cs typeface="Montserrat Medium"/>
                <a:sym typeface="Montserrat Medium"/>
              </a:rPr>
              <a:t> Teste de proficiência x certificados de cursos de idioma</a:t>
            </a:r>
            <a:endParaRPr sz="1500">
              <a:solidFill>
                <a:schemeClr val="lt1"/>
              </a:solidFill>
              <a:latin typeface="Montserrat Medium"/>
              <a:ea typeface="Montserrat Medium"/>
              <a:cs typeface="Montserrat Medium"/>
              <a:sym typeface="Montserrat Medium"/>
            </a:endParaRPr>
          </a:p>
          <a:p>
            <a:pPr indent="0" lvl="0" marL="114300" marR="0" rtl="0" algn="ctr">
              <a:lnSpc>
                <a:spcPct val="115000"/>
              </a:lnSpc>
              <a:spcBef>
                <a:spcPts val="0"/>
              </a:spcBef>
              <a:spcAft>
                <a:spcPts val="0"/>
              </a:spcAft>
              <a:buClr>
                <a:schemeClr val="dk1"/>
              </a:buClr>
              <a:buSzPts val="1100"/>
              <a:buFont typeface="Arial"/>
              <a:buNone/>
            </a:pPr>
            <a:r>
              <a:t/>
            </a:r>
            <a:endParaRPr sz="1500">
              <a:solidFill>
                <a:schemeClr val="lt1"/>
              </a:solidFill>
              <a:latin typeface="Montserrat Medium"/>
              <a:ea typeface="Montserrat Medium"/>
              <a:cs typeface="Montserrat Medium"/>
              <a:sym typeface="Montserrat Medium"/>
            </a:endParaRPr>
          </a:p>
          <a:p>
            <a:pPr indent="0" lvl="0" marL="114300" marR="0" rtl="0" algn="l">
              <a:lnSpc>
                <a:spcPct val="115000"/>
              </a:lnSpc>
              <a:spcBef>
                <a:spcPts val="0"/>
              </a:spcBef>
              <a:spcAft>
                <a:spcPts val="0"/>
              </a:spcAft>
              <a:buClr>
                <a:schemeClr val="dk1"/>
              </a:buClr>
              <a:buSzPts val="1100"/>
              <a:buFont typeface="Arial"/>
              <a:buNone/>
            </a:pPr>
            <a:r>
              <a:rPr lang="pt-BR" sz="1500">
                <a:solidFill>
                  <a:schemeClr val="lt1"/>
                </a:solidFill>
                <a:latin typeface="Montserrat SemiBold"/>
                <a:ea typeface="Montserrat SemiBold"/>
                <a:cs typeface="Montserrat SemiBold"/>
                <a:sym typeface="Montserrat SemiBold"/>
              </a:rPr>
              <a:t>Testes de proficiência mais comuns:</a:t>
            </a:r>
            <a:endParaRPr sz="1500">
              <a:solidFill>
                <a:schemeClr val="lt1"/>
              </a:solidFill>
              <a:latin typeface="Montserrat SemiBold"/>
              <a:ea typeface="Montserrat SemiBold"/>
              <a:cs typeface="Montserrat SemiBold"/>
              <a:sym typeface="Montserrat SemiBold"/>
            </a:endParaRPr>
          </a:p>
          <a:p>
            <a:pPr indent="-323850" lvl="0" marL="457200" marR="0" rtl="0" algn="l">
              <a:lnSpc>
                <a:spcPct val="115000"/>
              </a:lnSpc>
              <a:spcBef>
                <a:spcPts val="0"/>
              </a:spcBef>
              <a:spcAft>
                <a:spcPts val="0"/>
              </a:spcAft>
              <a:buClr>
                <a:schemeClr val="lt1"/>
              </a:buClr>
              <a:buSzPts val="1500"/>
              <a:buFont typeface="Montserrat Medium"/>
              <a:buChar char="●"/>
            </a:pPr>
            <a:r>
              <a:rPr lang="pt-BR" sz="1500">
                <a:solidFill>
                  <a:schemeClr val="lt1"/>
                </a:solidFill>
                <a:latin typeface="Montserrat Medium"/>
                <a:ea typeface="Montserrat Medium"/>
                <a:cs typeface="Montserrat Medium"/>
                <a:sym typeface="Montserrat Medium"/>
              </a:rPr>
              <a:t>Inglês: TOEFL, IELTS, DET</a:t>
            </a:r>
            <a:endParaRPr sz="1500">
              <a:solidFill>
                <a:schemeClr val="lt1"/>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chemeClr val="lt1"/>
              </a:buClr>
              <a:buSzPts val="1500"/>
              <a:buFont typeface="Montserrat Medium"/>
              <a:buChar char="●"/>
            </a:pPr>
            <a:r>
              <a:rPr lang="pt-BR" sz="1500">
                <a:solidFill>
                  <a:schemeClr val="lt1"/>
                </a:solidFill>
                <a:latin typeface="Montserrat Medium"/>
                <a:ea typeface="Montserrat Medium"/>
                <a:cs typeface="Montserrat Medium"/>
                <a:sym typeface="Montserrat Medium"/>
              </a:rPr>
              <a:t>Espanhol: DELE</a:t>
            </a:r>
            <a:endParaRPr sz="1500">
              <a:solidFill>
                <a:schemeClr val="lt1"/>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chemeClr val="lt1"/>
              </a:buClr>
              <a:buSzPts val="1500"/>
              <a:buFont typeface="Montserrat Medium"/>
              <a:buChar char="●"/>
            </a:pPr>
            <a:r>
              <a:rPr lang="pt-BR" sz="1500">
                <a:solidFill>
                  <a:schemeClr val="lt1"/>
                </a:solidFill>
                <a:latin typeface="Montserrat Medium"/>
                <a:ea typeface="Montserrat Medium"/>
                <a:cs typeface="Montserrat Medium"/>
                <a:sym typeface="Montserrat Medium"/>
              </a:rPr>
              <a:t>Francês: DELF</a:t>
            </a:r>
            <a:endParaRPr sz="1500">
              <a:solidFill>
                <a:schemeClr val="lt1"/>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chemeClr val="lt1"/>
              </a:buClr>
              <a:buSzPts val="1500"/>
              <a:buFont typeface="Montserrat Medium"/>
              <a:buChar char="●"/>
            </a:pPr>
            <a:r>
              <a:rPr lang="pt-BR" sz="1500">
                <a:solidFill>
                  <a:schemeClr val="lt1"/>
                </a:solidFill>
                <a:latin typeface="Montserrat Medium"/>
                <a:ea typeface="Montserrat Medium"/>
                <a:cs typeface="Montserrat Medium"/>
                <a:sym typeface="Montserrat Medium"/>
              </a:rPr>
              <a:t>Alemão: Goethe</a:t>
            </a:r>
            <a:endParaRPr sz="15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C7F0"/>
        </a:solidFill>
      </p:bgPr>
    </p:bg>
    <p:spTree>
      <p:nvGrpSpPr>
        <p:cNvPr id="318" name="Shape 318"/>
        <p:cNvGrpSpPr/>
        <p:nvPr/>
      </p:nvGrpSpPr>
      <p:grpSpPr>
        <a:xfrm>
          <a:off x="0" y="0"/>
          <a:ext cx="0" cy="0"/>
          <a:chOff x="0" y="0"/>
          <a:chExt cx="0" cy="0"/>
        </a:xfrm>
      </p:grpSpPr>
      <p:sp>
        <p:nvSpPr>
          <p:cNvPr id="319" name="Google Shape;319;p35"/>
          <p:cNvSpPr/>
          <p:nvPr/>
        </p:nvSpPr>
        <p:spPr>
          <a:xfrm rot="-2687853">
            <a:off x="7875679" y="-201596"/>
            <a:ext cx="1764313" cy="1725468"/>
          </a:xfrm>
          <a:custGeom>
            <a:rect b="b" l="l" r="r" t="t"/>
            <a:pathLst>
              <a:path extrusionOk="0" h="3436874" w="3526643">
                <a:moveTo>
                  <a:pt x="0" y="0"/>
                </a:moveTo>
                <a:lnTo>
                  <a:pt x="3526643" y="0"/>
                </a:lnTo>
                <a:lnTo>
                  <a:pt x="3526643" y="3436874"/>
                </a:lnTo>
                <a:lnTo>
                  <a:pt x="0" y="3436874"/>
                </a:lnTo>
                <a:lnTo>
                  <a:pt x="0" y="0"/>
                </a:lnTo>
                <a:close/>
              </a:path>
            </a:pathLst>
          </a:custGeom>
          <a:blipFill rotWithShape="1">
            <a:blip r:embed="rId3">
              <a:alphaModFix/>
            </a:blip>
            <a:stretch>
              <a:fillRect b="0" l="0" r="0" t="0"/>
            </a:stretch>
          </a:blipFill>
          <a:ln>
            <a:noFill/>
          </a:ln>
        </p:spPr>
      </p:sp>
      <p:sp>
        <p:nvSpPr>
          <p:cNvPr id="320" name="Google Shape;320;p35"/>
          <p:cNvSpPr txBox="1"/>
          <p:nvPr/>
        </p:nvSpPr>
        <p:spPr>
          <a:xfrm>
            <a:off x="514350" y="963523"/>
            <a:ext cx="3166200" cy="107700"/>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t/>
            </a:r>
            <a:endParaRPr sz="700"/>
          </a:p>
        </p:txBody>
      </p:sp>
      <p:sp>
        <p:nvSpPr>
          <p:cNvPr id="321" name="Google Shape;321;p35"/>
          <p:cNvSpPr txBox="1"/>
          <p:nvPr/>
        </p:nvSpPr>
        <p:spPr>
          <a:xfrm>
            <a:off x="828125" y="1648200"/>
            <a:ext cx="73050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pt-BR" sz="6000">
                <a:solidFill>
                  <a:srgbClr val="FFFFFF"/>
                </a:solidFill>
                <a:latin typeface="Alfa Slab One"/>
                <a:ea typeface="Alfa Slab One"/>
                <a:cs typeface="Alfa Slab One"/>
                <a:sym typeface="Alfa Slab One"/>
              </a:rPr>
              <a:t>MOBILIDADE ACADÊMICA</a:t>
            </a:r>
            <a:endParaRPr sz="6000"/>
          </a:p>
        </p:txBody>
      </p:sp>
      <p:cxnSp>
        <p:nvCxnSpPr>
          <p:cNvPr id="322" name="Google Shape;322;p35"/>
          <p:cNvCxnSpPr/>
          <p:nvPr/>
        </p:nvCxnSpPr>
        <p:spPr>
          <a:xfrm flipH="1" rot="10800000">
            <a:off x="-118036" y="4629094"/>
            <a:ext cx="7937400" cy="7200"/>
          </a:xfrm>
          <a:prstGeom prst="straightConnector1">
            <a:avLst/>
          </a:prstGeom>
          <a:noFill/>
          <a:ln cap="flat" cmpd="sng" w="28575">
            <a:solidFill>
              <a:srgbClr val="FFFFFF"/>
            </a:solidFill>
            <a:prstDash val="solid"/>
            <a:round/>
            <a:headEnd len="sm" w="sm" type="none"/>
            <a:tailEnd len="sm" w="sm" type="none"/>
          </a:ln>
        </p:spPr>
      </p:cxnSp>
      <p:sp>
        <p:nvSpPr>
          <p:cNvPr id="323" name="Google Shape;323;p35"/>
          <p:cNvSpPr/>
          <p:nvPr/>
        </p:nvSpPr>
        <p:spPr>
          <a:xfrm>
            <a:off x="7971758" y="4450565"/>
            <a:ext cx="884606" cy="357171"/>
          </a:xfrm>
          <a:custGeom>
            <a:rect b="b" l="l" r="r" t="t"/>
            <a:pathLst>
              <a:path extrusionOk="0" h="714342" w="1769212">
                <a:moveTo>
                  <a:pt x="0" y="0"/>
                </a:moveTo>
                <a:lnTo>
                  <a:pt x="1769212" y="0"/>
                </a:lnTo>
                <a:lnTo>
                  <a:pt x="1769212" y="714342"/>
                </a:lnTo>
                <a:lnTo>
                  <a:pt x="0" y="71434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C7F0"/>
        </a:solidFill>
      </p:bgPr>
    </p:bg>
    <p:spTree>
      <p:nvGrpSpPr>
        <p:cNvPr id="327" name="Shape 327"/>
        <p:cNvGrpSpPr/>
        <p:nvPr/>
      </p:nvGrpSpPr>
      <p:grpSpPr>
        <a:xfrm>
          <a:off x="0" y="0"/>
          <a:ext cx="0" cy="0"/>
          <a:chOff x="0" y="0"/>
          <a:chExt cx="0" cy="0"/>
        </a:xfrm>
      </p:grpSpPr>
      <p:sp>
        <p:nvSpPr>
          <p:cNvPr id="328" name="Google Shape;328;p36"/>
          <p:cNvSpPr/>
          <p:nvPr/>
        </p:nvSpPr>
        <p:spPr>
          <a:xfrm rot="-2687853">
            <a:off x="7875679" y="-201596"/>
            <a:ext cx="1764313" cy="1725468"/>
          </a:xfrm>
          <a:custGeom>
            <a:rect b="b" l="l" r="r" t="t"/>
            <a:pathLst>
              <a:path extrusionOk="0" h="3436874" w="3526643">
                <a:moveTo>
                  <a:pt x="0" y="0"/>
                </a:moveTo>
                <a:lnTo>
                  <a:pt x="3526643" y="0"/>
                </a:lnTo>
                <a:lnTo>
                  <a:pt x="3526643" y="3436874"/>
                </a:lnTo>
                <a:lnTo>
                  <a:pt x="0" y="3436874"/>
                </a:lnTo>
                <a:lnTo>
                  <a:pt x="0" y="0"/>
                </a:lnTo>
                <a:close/>
              </a:path>
            </a:pathLst>
          </a:custGeom>
          <a:blipFill rotWithShape="1">
            <a:blip r:embed="rId3">
              <a:alphaModFix/>
            </a:blip>
            <a:stretch>
              <a:fillRect b="0" l="0" r="0" t="0"/>
            </a:stretch>
          </a:blipFill>
          <a:ln>
            <a:noFill/>
          </a:ln>
        </p:spPr>
      </p:sp>
      <p:sp>
        <p:nvSpPr>
          <p:cNvPr id="329" name="Google Shape;329;p36"/>
          <p:cNvSpPr txBox="1"/>
          <p:nvPr/>
        </p:nvSpPr>
        <p:spPr>
          <a:xfrm>
            <a:off x="703250" y="2177600"/>
            <a:ext cx="3127800" cy="569400"/>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rPr b="1" lang="pt-BR" sz="3700">
                <a:solidFill>
                  <a:srgbClr val="FFFFFF"/>
                </a:solidFill>
                <a:latin typeface="Montserrat"/>
                <a:ea typeface="Montserrat"/>
                <a:cs typeface="Montserrat"/>
                <a:sym typeface="Montserrat"/>
              </a:rPr>
              <a:t>Intercâmbio</a:t>
            </a:r>
            <a:endParaRPr sz="700"/>
          </a:p>
        </p:txBody>
      </p:sp>
      <p:cxnSp>
        <p:nvCxnSpPr>
          <p:cNvPr id="330" name="Google Shape;330;p36"/>
          <p:cNvCxnSpPr/>
          <p:nvPr/>
        </p:nvCxnSpPr>
        <p:spPr>
          <a:xfrm flipH="1" rot="10800000">
            <a:off x="-118036" y="4629094"/>
            <a:ext cx="7937400" cy="7200"/>
          </a:xfrm>
          <a:prstGeom prst="straightConnector1">
            <a:avLst/>
          </a:prstGeom>
          <a:noFill/>
          <a:ln cap="flat" cmpd="sng" w="28575">
            <a:solidFill>
              <a:srgbClr val="FFFFFF"/>
            </a:solidFill>
            <a:prstDash val="solid"/>
            <a:round/>
            <a:headEnd len="sm" w="sm" type="none"/>
            <a:tailEnd len="sm" w="sm" type="none"/>
          </a:ln>
        </p:spPr>
      </p:cxnSp>
      <p:sp>
        <p:nvSpPr>
          <p:cNvPr id="331" name="Google Shape;331;p36"/>
          <p:cNvSpPr/>
          <p:nvPr/>
        </p:nvSpPr>
        <p:spPr>
          <a:xfrm>
            <a:off x="7971758" y="4450565"/>
            <a:ext cx="884606" cy="357171"/>
          </a:xfrm>
          <a:custGeom>
            <a:rect b="b" l="l" r="r" t="t"/>
            <a:pathLst>
              <a:path extrusionOk="0" h="714342" w="1769212">
                <a:moveTo>
                  <a:pt x="0" y="0"/>
                </a:moveTo>
                <a:lnTo>
                  <a:pt x="1769212" y="0"/>
                </a:lnTo>
                <a:lnTo>
                  <a:pt x="1769212" y="714342"/>
                </a:lnTo>
                <a:lnTo>
                  <a:pt x="0" y="714342"/>
                </a:lnTo>
                <a:lnTo>
                  <a:pt x="0" y="0"/>
                </a:lnTo>
                <a:close/>
              </a:path>
            </a:pathLst>
          </a:custGeom>
          <a:blipFill rotWithShape="1">
            <a:blip r:embed="rId4">
              <a:alphaModFix/>
            </a:blip>
            <a:stretch>
              <a:fillRect b="0" l="0" r="0" t="0"/>
            </a:stretch>
          </a:blipFill>
          <a:ln>
            <a:noFill/>
          </a:ln>
        </p:spPr>
      </p:sp>
      <p:sp>
        <p:nvSpPr>
          <p:cNvPr id="332" name="Google Shape;332;p36"/>
          <p:cNvSpPr txBox="1"/>
          <p:nvPr/>
        </p:nvSpPr>
        <p:spPr>
          <a:xfrm>
            <a:off x="4738450" y="1905650"/>
            <a:ext cx="3702300" cy="1139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pt-BR" sz="3700">
                <a:solidFill>
                  <a:srgbClr val="FFFFFF"/>
                </a:solidFill>
                <a:latin typeface="Montserrat"/>
                <a:ea typeface="Montserrat"/>
                <a:cs typeface="Montserrat"/>
                <a:sym typeface="Montserrat"/>
              </a:rPr>
              <a:t>Mobilidade acadêmica</a:t>
            </a:r>
            <a:endParaRPr sz="700"/>
          </a:p>
        </p:txBody>
      </p:sp>
      <p:pic>
        <p:nvPicPr>
          <p:cNvPr id="333" name="Google Shape;333;p36"/>
          <p:cNvPicPr preferRelativeResize="0"/>
          <p:nvPr/>
        </p:nvPicPr>
        <p:blipFill>
          <a:blip r:embed="rId5">
            <a:alphaModFix/>
          </a:blip>
          <a:stretch>
            <a:fillRect/>
          </a:stretch>
        </p:blipFill>
        <p:spPr>
          <a:xfrm>
            <a:off x="3636625" y="1892750"/>
            <a:ext cx="1635069" cy="1139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C6ED"/>
        </a:solidFill>
      </p:bgPr>
    </p:bg>
    <p:spTree>
      <p:nvGrpSpPr>
        <p:cNvPr id="337" name="Shape 337"/>
        <p:cNvGrpSpPr/>
        <p:nvPr/>
      </p:nvGrpSpPr>
      <p:grpSpPr>
        <a:xfrm>
          <a:off x="0" y="0"/>
          <a:ext cx="0" cy="0"/>
          <a:chOff x="0" y="0"/>
          <a:chExt cx="0" cy="0"/>
        </a:xfrm>
      </p:grpSpPr>
      <p:grpSp>
        <p:nvGrpSpPr>
          <p:cNvPr id="338" name="Google Shape;338;p37"/>
          <p:cNvGrpSpPr/>
          <p:nvPr/>
        </p:nvGrpSpPr>
        <p:grpSpPr>
          <a:xfrm>
            <a:off x="2650048" y="489350"/>
            <a:ext cx="6070390" cy="3201469"/>
            <a:chOff x="0" y="-66667"/>
            <a:chExt cx="16187707" cy="8537251"/>
          </a:xfrm>
        </p:grpSpPr>
        <p:sp>
          <p:nvSpPr>
            <p:cNvPr id="339" name="Google Shape;339;p37"/>
            <p:cNvSpPr/>
            <p:nvPr/>
          </p:nvSpPr>
          <p:spPr>
            <a:xfrm>
              <a:off x="0" y="1104049"/>
              <a:ext cx="15392400" cy="254100"/>
            </a:xfrm>
            <a:prstGeom prst="rect">
              <a:avLst/>
            </a:prstGeom>
            <a:solidFill>
              <a:srgbClr val="13538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solidFill>
                  <a:srgbClr val="13538A"/>
                </a:solidFill>
              </a:endParaRPr>
            </a:p>
          </p:txBody>
        </p:sp>
        <p:sp>
          <p:nvSpPr>
            <p:cNvPr id="340" name="Google Shape;340;p37"/>
            <p:cNvSpPr txBox="1"/>
            <p:nvPr/>
          </p:nvSpPr>
          <p:spPr>
            <a:xfrm>
              <a:off x="1977007" y="-66667"/>
              <a:ext cx="14210700" cy="8208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pt-BR" sz="2000">
                  <a:solidFill>
                    <a:srgbClr val="13538A"/>
                  </a:solidFill>
                  <a:latin typeface="Alfa Slab One"/>
                  <a:ea typeface="Alfa Slab One"/>
                  <a:cs typeface="Alfa Slab One"/>
                  <a:sym typeface="Alfa Slab One"/>
                </a:rPr>
                <a:t>TIPOS DE MOBILIDADE ACADÊMICA</a:t>
              </a:r>
              <a:endParaRPr sz="700">
                <a:solidFill>
                  <a:srgbClr val="13538A"/>
                </a:solidFill>
              </a:endParaRPr>
            </a:p>
          </p:txBody>
        </p:sp>
        <p:sp>
          <p:nvSpPr>
            <p:cNvPr id="341" name="Google Shape;341;p37"/>
            <p:cNvSpPr txBox="1"/>
            <p:nvPr/>
          </p:nvSpPr>
          <p:spPr>
            <a:xfrm>
              <a:off x="1977002" y="1903284"/>
              <a:ext cx="13440900" cy="6567300"/>
            </a:xfrm>
            <a:prstGeom prst="rect">
              <a:avLst/>
            </a:prstGeom>
            <a:noFill/>
            <a:ln>
              <a:noFill/>
            </a:ln>
          </p:spPr>
          <p:txBody>
            <a:bodyPr anchorCtr="0" anchor="t" bIns="0" lIns="0" spcFirstLastPara="1" rIns="0" wrap="square" tIns="0">
              <a:spAutoFit/>
            </a:bodyPr>
            <a:lstStyle/>
            <a:p>
              <a:pPr indent="-355600" lvl="0" marL="457200" marR="0" rtl="0" algn="l">
                <a:lnSpc>
                  <a:spcPct val="140000"/>
                </a:lnSpc>
                <a:spcBef>
                  <a:spcPts val="0"/>
                </a:spcBef>
                <a:spcAft>
                  <a:spcPts val="0"/>
                </a:spcAft>
                <a:buClr>
                  <a:schemeClr val="lt1"/>
                </a:buClr>
                <a:buSzPts val="2000"/>
                <a:buFont typeface="Alfa Slab One"/>
                <a:buChar char="❏"/>
              </a:pPr>
              <a:r>
                <a:rPr lang="pt-BR" sz="2000">
                  <a:solidFill>
                    <a:schemeClr val="lt1"/>
                  </a:solidFill>
                  <a:latin typeface="Alfa Slab One"/>
                  <a:ea typeface="Alfa Slab One"/>
                  <a:cs typeface="Alfa Slab One"/>
                  <a:sym typeface="Alfa Slab One"/>
                </a:rPr>
                <a:t> Mobilidade acadêmica “tradicional”</a:t>
              </a:r>
              <a:endParaRPr sz="2000">
                <a:solidFill>
                  <a:schemeClr val="lt1"/>
                </a:solidFill>
                <a:latin typeface="Alfa Slab One"/>
                <a:ea typeface="Alfa Slab One"/>
                <a:cs typeface="Alfa Slab One"/>
                <a:sym typeface="Alfa Slab One"/>
              </a:endParaRPr>
            </a:p>
            <a:p>
              <a:pPr indent="0" lvl="0" marL="457200" marR="0" rtl="0" algn="l">
                <a:lnSpc>
                  <a:spcPct val="140000"/>
                </a:lnSpc>
                <a:spcBef>
                  <a:spcPts val="0"/>
                </a:spcBef>
                <a:spcAft>
                  <a:spcPts val="0"/>
                </a:spcAft>
                <a:buNone/>
              </a:pPr>
              <a:r>
                <a:t/>
              </a:r>
              <a:endParaRPr sz="2000">
                <a:solidFill>
                  <a:schemeClr val="lt1"/>
                </a:solidFill>
                <a:latin typeface="Alfa Slab One"/>
                <a:ea typeface="Alfa Slab One"/>
                <a:cs typeface="Alfa Slab One"/>
                <a:sym typeface="Alfa Slab One"/>
              </a:endParaRPr>
            </a:p>
            <a:p>
              <a:pPr indent="-355600" lvl="0" marL="457200" marR="0" rtl="0" algn="l">
                <a:lnSpc>
                  <a:spcPct val="140000"/>
                </a:lnSpc>
                <a:spcBef>
                  <a:spcPts val="0"/>
                </a:spcBef>
                <a:spcAft>
                  <a:spcPts val="0"/>
                </a:spcAft>
                <a:buClr>
                  <a:schemeClr val="lt1"/>
                </a:buClr>
                <a:buSzPts val="2000"/>
                <a:buFont typeface="Alfa Slab One"/>
                <a:buChar char="❏"/>
              </a:pPr>
              <a:r>
                <a:rPr lang="pt-BR" sz="2000">
                  <a:solidFill>
                    <a:schemeClr val="lt1"/>
                  </a:solidFill>
                  <a:latin typeface="Alfa Slab One"/>
                  <a:ea typeface="Alfa Slab One"/>
                  <a:cs typeface="Alfa Slab One"/>
                  <a:sym typeface="Alfa Slab One"/>
                </a:rPr>
                <a:t>Duplo diploma</a:t>
              </a:r>
              <a:endParaRPr sz="2000">
                <a:solidFill>
                  <a:schemeClr val="lt1"/>
                </a:solidFill>
                <a:latin typeface="Alfa Slab One"/>
                <a:ea typeface="Alfa Slab One"/>
                <a:cs typeface="Alfa Slab One"/>
                <a:sym typeface="Alfa Slab One"/>
              </a:endParaRPr>
            </a:p>
            <a:p>
              <a:pPr indent="0" lvl="0" marL="457200" marR="0" rtl="0" algn="l">
                <a:lnSpc>
                  <a:spcPct val="140000"/>
                </a:lnSpc>
                <a:spcBef>
                  <a:spcPts val="0"/>
                </a:spcBef>
                <a:spcAft>
                  <a:spcPts val="0"/>
                </a:spcAft>
                <a:buNone/>
              </a:pPr>
              <a:r>
                <a:t/>
              </a:r>
              <a:endParaRPr sz="2000">
                <a:solidFill>
                  <a:schemeClr val="lt1"/>
                </a:solidFill>
                <a:latin typeface="Alfa Slab One"/>
                <a:ea typeface="Alfa Slab One"/>
                <a:cs typeface="Alfa Slab One"/>
                <a:sym typeface="Alfa Slab One"/>
              </a:endParaRPr>
            </a:p>
            <a:p>
              <a:pPr indent="-355600" lvl="0" marL="457200" marR="0" rtl="0" algn="l">
                <a:lnSpc>
                  <a:spcPct val="140000"/>
                </a:lnSpc>
                <a:spcBef>
                  <a:spcPts val="0"/>
                </a:spcBef>
                <a:spcAft>
                  <a:spcPts val="0"/>
                </a:spcAft>
                <a:buClr>
                  <a:schemeClr val="lt1"/>
                </a:buClr>
                <a:buSzPts val="2000"/>
                <a:buFont typeface="Alfa Slab One"/>
                <a:buChar char="❏"/>
              </a:pPr>
              <a:r>
                <a:rPr lang="pt-BR" sz="2000">
                  <a:solidFill>
                    <a:schemeClr val="lt1"/>
                  </a:solidFill>
                  <a:latin typeface="Alfa Slab One"/>
                  <a:ea typeface="Alfa Slab One"/>
                  <a:cs typeface="Alfa Slab One"/>
                  <a:sym typeface="Alfa Slab One"/>
                </a:rPr>
                <a:t>Free mover</a:t>
              </a:r>
              <a:endParaRPr sz="2000">
                <a:solidFill>
                  <a:schemeClr val="lt1"/>
                </a:solidFill>
                <a:latin typeface="Alfa Slab One"/>
                <a:ea typeface="Alfa Slab One"/>
                <a:cs typeface="Alfa Slab One"/>
                <a:sym typeface="Alfa Slab One"/>
              </a:endParaRPr>
            </a:p>
          </p:txBody>
        </p:sp>
      </p:grpSp>
      <p:sp>
        <p:nvSpPr>
          <p:cNvPr id="342" name="Google Shape;342;p37"/>
          <p:cNvSpPr/>
          <p:nvPr/>
        </p:nvSpPr>
        <p:spPr>
          <a:xfrm>
            <a:off x="-236114" y="-100451"/>
            <a:ext cx="3133812" cy="5344402"/>
          </a:xfrm>
          <a:custGeom>
            <a:rect b="b" l="l" r="r" t="t"/>
            <a:pathLst>
              <a:path extrusionOk="0" h="10688803" w="6267623">
                <a:moveTo>
                  <a:pt x="0" y="0"/>
                </a:moveTo>
                <a:lnTo>
                  <a:pt x="6267623" y="0"/>
                </a:lnTo>
                <a:lnTo>
                  <a:pt x="6267623" y="10688802"/>
                </a:lnTo>
                <a:lnTo>
                  <a:pt x="0" y="10688802"/>
                </a:lnTo>
                <a:lnTo>
                  <a:pt x="0" y="0"/>
                </a:lnTo>
                <a:close/>
              </a:path>
            </a:pathLst>
          </a:custGeom>
          <a:blipFill rotWithShape="1">
            <a:blip r:embed="rId3">
              <a:alphaModFix/>
            </a:blip>
            <a:stretch>
              <a:fillRect b="0" l="-77898" r="-77908" t="0"/>
            </a:stretch>
          </a:blipFill>
          <a:ln>
            <a:noFill/>
          </a:ln>
        </p:spPr>
      </p:sp>
      <p:cxnSp>
        <p:nvCxnSpPr>
          <p:cNvPr id="343" name="Google Shape;343;p37"/>
          <p:cNvCxnSpPr/>
          <p:nvPr/>
        </p:nvCxnSpPr>
        <p:spPr>
          <a:xfrm>
            <a:off x="2897697" y="4685629"/>
            <a:ext cx="4887600" cy="26400"/>
          </a:xfrm>
          <a:prstGeom prst="straightConnector1">
            <a:avLst/>
          </a:prstGeom>
          <a:noFill/>
          <a:ln cap="flat" cmpd="sng" w="28575">
            <a:solidFill>
              <a:srgbClr val="FFFFFF"/>
            </a:solidFill>
            <a:prstDash val="solid"/>
            <a:round/>
            <a:headEnd len="sm" w="sm" type="none"/>
            <a:tailEnd len="sm" w="sm" type="none"/>
          </a:ln>
        </p:spPr>
      </p:cxnSp>
      <p:sp>
        <p:nvSpPr>
          <p:cNvPr id="344" name="Google Shape;344;p37"/>
          <p:cNvSpPr/>
          <p:nvPr/>
        </p:nvSpPr>
        <p:spPr>
          <a:xfrm>
            <a:off x="7937644" y="4507044"/>
            <a:ext cx="884606" cy="357171"/>
          </a:xfrm>
          <a:custGeom>
            <a:rect b="b" l="l" r="r" t="t"/>
            <a:pathLst>
              <a:path extrusionOk="0" h="714342" w="1769212">
                <a:moveTo>
                  <a:pt x="0" y="0"/>
                </a:moveTo>
                <a:lnTo>
                  <a:pt x="1769211" y="0"/>
                </a:lnTo>
                <a:lnTo>
                  <a:pt x="1769211" y="714342"/>
                </a:lnTo>
                <a:lnTo>
                  <a:pt x="0" y="71434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C7F0"/>
        </a:solidFill>
      </p:bgPr>
    </p:bg>
    <p:spTree>
      <p:nvGrpSpPr>
        <p:cNvPr id="348" name="Shape 348"/>
        <p:cNvGrpSpPr/>
        <p:nvPr/>
      </p:nvGrpSpPr>
      <p:grpSpPr>
        <a:xfrm>
          <a:off x="0" y="0"/>
          <a:ext cx="0" cy="0"/>
          <a:chOff x="0" y="0"/>
          <a:chExt cx="0" cy="0"/>
        </a:xfrm>
      </p:grpSpPr>
      <p:sp>
        <p:nvSpPr>
          <p:cNvPr id="349" name="Google Shape;349;p38"/>
          <p:cNvSpPr/>
          <p:nvPr/>
        </p:nvSpPr>
        <p:spPr>
          <a:xfrm rot="-2687853">
            <a:off x="7875679" y="-201596"/>
            <a:ext cx="1764313" cy="1725468"/>
          </a:xfrm>
          <a:custGeom>
            <a:rect b="b" l="l" r="r" t="t"/>
            <a:pathLst>
              <a:path extrusionOk="0" h="3436874" w="3526643">
                <a:moveTo>
                  <a:pt x="0" y="0"/>
                </a:moveTo>
                <a:lnTo>
                  <a:pt x="3526643" y="0"/>
                </a:lnTo>
                <a:lnTo>
                  <a:pt x="3526643" y="3436874"/>
                </a:lnTo>
                <a:lnTo>
                  <a:pt x="0" y="3436874"/>
                </a:lnTo>
                <a:lnTo>
                  <a:pt x="0" y="0"/>
                </a:lnTo>
                <a:close/>
              </a:path>
            </a:pathLst>
          </a:custGeom>
          <a:blipFill rotWithShape="1">
            <a:blip r:embed="rId3">
              <a:alphaModFix/>
            </a:blip>
            <a:stretch>
              <a:fillRect b="0" l="0" r="0" t="0"/>
            </a:stretch>
          </a:blipFill>
          <a:ln>
            <a:noFill/>
          </a:ln>
        </p:spPr>
      </p:sp>
      <p:sp>
        <p:nvSpPr>
          <p:cNvPr id="350" name="Google Shape;350;p38"/>
          <p:cNvSpPr txBox="1"/>
          <p:nvPr/>
        </p:nvSpPr>
        <p:spPr>
          <a:xfrm>
            <a:off x="514350" y="585350"/>
            <a:ext cx="5764800" cy="569400"/>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rPr lang="pt-BR" sz="3700">
                <a:solidFill>
                  <a:srgbClr val="FFFFFF"/>
                </a:solidFill>
                <a:latin typeface="Alfa Slab One"/>
                <a:ea typeface="Alfa Slab One"/>
                <a:cs typeface="Alfa Slab One"/>
                <a:sym typeface="Alfa Slab One"/>
              </a:rPr>
              <a:t>A CANDIDATURA</a:t>
            </a:r>
            <a:endParaRPr sz="700"/>
          </a:p>
        </p:txBody>
      </p:sp>
      <p:sp>
        <p:nvSpPr>
          <p:cNvPr id="351" name="Google Shape;351;p38"/>
          <p:cNvSpPr txBox="1"/>
          <p:nvPr/>
        </p:nvSpPr>
        <p:spPr>
          <a:xfrm>
            <a:off x="1096052" y="1786863"/>
            <a:ext cx="6951900" cy="2031600"/>
          </a:xfrm>
          <a:prstGeom prst="rect">
            <a:avLst/>
          </a:prstGeom>
          <a:noFill/>
          <a:ln>
            <a:noFill/>
          </a:ln>
        </p:spPr>
        <p:txBody>
          <a:bodyPr anchorCtr="0" anchor="t" bIns="0" lIns="0" spcFirstLastPara="1" rIns="0" wrap="square" tIns="0">
            <a:spAutoFit/>
          </a:bodyPr>
          <a:lstStyle/>
          <a:p>
            <a:pPr indent="0" lvl="0" marL="0" rtl="0" algn="ctr">
              <a:lnSpc>
                <a:spcPct val="139980"/>
              </a:lnSpc>
              <a:spcBef>
                <a:spcPts val="0"/>
              </a:spcBef>
              <a:spcAft>
                <a:spcPts val="0"/>
              </a:spcAft>
              <a:buClr>
                <a:srgbClr val="000000"/>
              </a:buClr>
              <a:buFont typeface="Arial"/>
              <a:buNone/>
            </a:pPr>
            <a:r>
              <a:rPr lang="pt-BR" sz="2000">
                <a:solidFill>
                  <a:srgbClr val="FFFFFF"/>
                </a:solidFill>
                <a:latin typeface="Montserrat"/>
                <a:ea typeface="Montserrat"/>
                <a:cs typeface="Montserrat"/>
                <a:sym typeface="Montserrat"/>
              </a:rPr>
              <a:t>Varia de universidade para universidade. </a:t>
            </a:r>
            <a:endParaRPr sz="2000">
              <a:solidFill>
                <a:srgbClr val="FFFFFF"/>
              </a:solidFill>
              <a:latin typeface="Montserrat"/>
              <a:ea typeface="Montserrat"/>
              <a:cs typeface="Montserrat"/>
              <a:sym typeface="Montserrat"/>
            </a:endParaRPr>
          </a:p>
          <a:p>
            <a:pPr indent="0" lvl="0" marL="0" rtl="0" algn="ctr">
              <a:lnSpc>
                <a:spcPct val="139980"/>
              </a:lnSpc>
              <a:spcBef>
                <a:spcPts val="0"/>
              </a:spcBef>
              <a:spcAft>
                <a:spcPts val="0"/>
              </a:spcAft>
              <a:buClr>
                <a:srgbClr val="000000"/>
              </a:buClr>
              <a:buFont typeface="Arial"/>
              <a:buNone/>
            </a:pPr>
            <a:r>
              <a:t/>
            </a:r>
            <a:endParaRPr sz="2000">
              <a:solidFill>
                <a:srgbClr val="FFFFFF"/>
              </a:solidFill>
              <a:latin typeface="Montserrat"/>
              <a:ea typeface="Montserrat"/>
              <a:cs typeface="Montserrat"/>
              <a:sym typeface="Montserrat"/>
            </a:endParaRPr>
          </a:p>
          <a:p>
            <a:pPr indent="0" lvl="0" marL="0" rtl="0" algn="ctr">
              <a:lnSpc>
                <a:spcPct val="139980"/>
              </a:lnSpc>
              <a:spcBef>
                <a:spcPts val="0"/>
              </a:spcBef>
              <a:spcAft>
                <a:spcPts val="0"/>
              </a:spcAft>
              <a:buNone/>
            </a:pPr>
            <a:r>
              <a:rPr lang="pt-BR" sz="2000">
                <a:solidFill>
                  <a:srgbClr val="FFFFFF"/>
                </a:solidFill>
                <a:latin typeface="Montserrat"/>
                <a:ea typeface="Montserrat"/>
                <a:cs typeface="Montserrat"/>
                <a:sym typeface="Montserrat"/>
              </a:rPr>
              <a:t>Para mais informações, entrar em contato com a DERI diretoria de Relações Intern</a:t>
            </a:r>
            <a:r>
              <a:rPr lang="pt-BR" sz="2000">
                <a:solidFill>
                  <a:srgbClr val="FFFFFF"/>
                </a:solidFill>
                <a:latin typeface="Montserrat"/>
                <a:ea typeface="Montserrat"/>
                <a:cs typeface="Montserrat"/>
                <a:sym typeface="Montserrat"/>
              </a:rPr>
              <a:t>acionais d</a:t>
            </a:r>
            <a:r>
              <a:rPr lang="pt-BR" sz="2000">
                <a:solidFill>
                  <a:srgbClr val="FFFFFF"/>
                </a:solidFill>
                <a:latin typeface="Montserrat"/>
                <a:ea typeface="Montserrat"/>
                <a:cs typeface="Montserrat"/>
                <a:sym typeface="Montserrat"/>
              </a:rPr>
              <a:t>a UNICAMP!</a:t>
            </a:r>
            <a:endParaRPr sz="2000">
              <a:solidFill>
                <a:srgbClr val="FFFFFF"/>
              </a:solidFill>
              <a:latin typeface="Montserrat"/>
              <a:ea typeface="Montserrat"/>
              <a:cs typeface="Montserrat"/>
              <a:sym typeface="Montserrat"/>
            </a:endParaRPr>
          </a:p>
          <a:p>
            <a:pPr indent="0" lvl="0" marL="0" marR="0" rtl="0" algn="ctr">
              <a:lnSpc>
                <a:spcPct val="139980"/>
              </a:lnSpc>
              <a:spcBef>
                <a:spcPts val="0"/>
              </a:spcBef>
              <a:spcAft>
                <a:spcPts val="0"/>
              </a:spcAft>
              <a:buClr>
                <a:schemeClr val="dk1"/>
              </a:buClr>
              <a:buSzPts val="1100"/>
              <a:buFont typeface="Arial"/>
              <a:buNone/>
            </a:pPr>
            <a:r>
              <a:t/>
            </a:r>
            <a:endParaRPr sz="2000">
              <a:solidFill>
                <a:srgbClr val="FFFFFF"/>
              </a:solidFill>
              <a:latin typeface="Montserrat"/>
              <a:ea typeface="Montserrat"/>
              <a:cs typeface="Montserrat"/>
              <a:sym typeface="Montserrat"/>
            </a:endParaRPr>
          </a:p>
        </p:txBody>
      </p:sp>
      <p:cxnSp>
        <p:nvCxnSpPr>
          <p:cNvPr id="352" name="Google Shape;352;p38"/>
          <p:cNvCxnSpPr/>
          <p:nvPr/>
        </p:nvCxnSpPr>
        <p:spPr>
          <a:xfrm flipH="1" rot="10800000">
            <a:off x="-118036" y="4629094"/>
            <a:ext cx="7937400" cy="7200"/>
          </a:xfrm>
          <a:prstGeom prst="straightConnector1">
            <a:avLst/>
          </a:prstGeom>
          <a:noFill/>
          <a:ln cap="flat" cmpd="sng" w="28575">
            <a:solidFill>
              <a:srgbClr val="FFFFFF"/>
            </a:solidFill>
            <a:prstDash val="solid"/>
            <a:round/>
            <a:headEnd len="sm" w="sm" type="none"/>
            <a:tailEnd len="sm" w="sm" type="none"/>
          </a:ln>
        </p:spPr>
      </p:cxnSp>
      <p:sp>
        <p:nvSpPr>
          <p:cNvPr id="353" name="Google Shape;353;p38"/>
          <p:cNvSpPr/>
          <p:nvPr/>
        </p:nvSpPr>
        <p:spPr>
          <a:xfrm>
            <a:off x="7971758" y="4450565"/>
            <a:ext cx="884606" cy="357171"/>
          </a:xfrm>
          <a:custGeom>
            <a:rect b="b" l="l" r="r" t="t"/>
            <a:pathLst>
              <a:path extrusionOk="0" h="714342" w="1769212">
                <a:moveTo>
                  <a:pt x="0" y="0"/>
                </a:moveTo>
                <a:lnTo>
                  <a:pt x="1769212" y="0"/>
                </a:lnTo>
                <a:lnTo>
                  <a:pt x="1769212" y="714342"/>
                </a:lnTo>
                <a:lnTo>
                  <a:pt x="0" y="71434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538A"/>
        </a:solidFill>
      </p:bgPr>
    </p:bg>
    <p:spTree>
      <p:nvGrpSpPr>
        <p:cNvPr id="357" name="Shape 357"/>
        <p:cNvGrpSpPr/>
        <p:nvPr/>
      </p:nvGrpSpPr>
      <p:grpSpPr>
        <a:xfrm>
          <a:off x="0" y="0"/>
          <a:ext cx="0" cy="0"/>
          <a:chOff x="0" y="0"/>
          <a:chExt cx="0" cy="0"/>
        </a:xfrm>
      </p:grpSpPr>
      <p:sp>
        <p:nvSpPr>
          <p:cNvPr id="358" name="Google Shape;358;p39"/>
          <p:cNvSpPr/>
          <p:nvPr/>
        </p:nvSpPr>
        <p:spPr>
          <a:xfrm>
            <a:off x="7937644" y="4507044"/>
            <a:ext cx="884606" cy="357171"/>
          </a:xfrm>
          <a:custGeom>
            <a:rect b="b" l="l" r="r" t="t"/>
            <a:pathLst>
              <a:path extrusionOk="0" h="714342" w="1769212">
                <a:moveTo>
                  <a:pt x="0" y="0"/>
                </a:moveTo>
                <a:lnTo>
                  <a:pt x="1769211" y="0"/>
                </a:lnTo>
                <a:lnTo>
                  <a:pt x="1769211" y="714342"/>
                </a:lnTo>
                <a:lnTo>
                  <a:pt x="0" y="714342"/>
                </a:lnTo>
                <a:lnTo>
                  <a:pt x="0" y="0"/>
                </a:lnTo>
                <a:close/>
              </a:path>
            </a:pathLst>
          </a:custGeom>
          <a:blipFill rotWithShape="1">
            <a:blip r:embed="rId3">
              <a:alphaModFix/>
            </a:blip>
            <a:stretch>
              <a:fillRect b="0" l="0" r="0" t="0"/>
            </a:stretch>
          </a:blipFill>
          <a:ln>
            <a:noFill/>
          </a:ln>
        </p:spPr>
      </p:sp>
      <p:sp>
        <p:nvSpPr>
          <p:cNvPr id="359" name="Google Shape;359;p39"/>
          <p:cNvSpPr txBox="1"/>
          <p:nvPr/>
        </p:nvSpPr>
        <p:spPr>
          <a:xfrm>
            <a:off x="669600" y="1486650"/>
            <a:ext cx="7804800" cy="2170200"/>
          </a:xfrm>
          <a:prstGeom prst="rect">
            <a:avLst/>
          </a:prstGeom>
          <a:noFill/>
          <a:ln>
            <a:noFill/>
          </a:ln>
        </p:spPr>
        <p:txBody>
          <a:bodyPr anchorCtr="0" anchor="t" bIns="91425" lIns="91425" spcFirstLastPara="1" rIns="91425" wrap="square" tIns="91425">
            <a:spAutoFit/>
          </a:bodyPr>
          <a:lstStyle/>
          <a:p>
            <a:pPr indent="0" lvl="0" marL="114300" marR="0" rtl="0" algn="ctr">
              <a:lnSpc>
                <a:spcPct val="115000"/>
              </a:lnSpc>
              <a:spcBef>
                <a:spcPts val="0"/>
              </a:spcBef>
              <a:spcAft>
                <a:spcPts val="0"/>
              </a:spcAft>
              <a:buClr>
                <a:schemeClr val="dk1"/>
              </a:buClr>
              <a:buSzPts val="1100"/>
              <a:buFont typeface="Arial"/>
              <a:buNone/>
            </a:pPr>
            <a:r>
              <a:rPr lang="pt-BR" sz="6000">
                <a:solidFill>
                  <a:schemeClr val="lt1"/>
                </a:solidFill>
                <a:latin typeface="Alfa Slab One"/>
                <a:ea typeface="Alfa Slab One"/>
                <a:cs typeface="Alfa Slab One"/>
                <a:sym typeface="Alfa Slab One"/>
              </a:rPr>
              <a:t>PÓS GRADUAÇÃO NO EXTERIOR</a:t>
            </a:r>
            <a:endParaRPr sz="6000">
              <a:solidFill>
                <a:schemeClr val="lt1"/>
              </a:solidFill>
              <a:latin typeface="Alfa Slab One"/>
              <a:ea typeface="Alfa Slab One"/>
              <a:cs typeface="Alfa Slab One"/>
              <a:sym typeface="Alfa Slab On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538A"/>
        </a:solidFill>
      </p:bgPr>
    </p:bg>
    <p:spTree>
      <p:nvGrpSpPr>
        <p:cNvPr id="363" name="Shape 363"/>
        <p:cNvGrpSpPr/>
        <p:nvPr/>
      </p:nvGrpSpPr>
      <p:grpSpPr>
        <a:xfrm>
          <a:off x="0" y="0"/>
          <a:ext cx="0" cy="0"/>
          <a:chOff x="0" y="0"/>
          <a:chExt cx="0" cy="0"/>
        </a:xfrm>
      </p:grpSpPr>
      <p:grpSp>
        <p:nvGrpSpPr>
          <p:cNvPr id="364" name="Google Shape;364;p40"/>
          <p:cNvGrpSpPr/>
          <p:nvPr/>
        </p:nvGrpSpPr>
        <p:grpSpPr>
          <a:xfrm>
            <a:off x="678844" y="489347"/>
            <a:ext cx="7748100" cy="3014016"/>
            <a:chOff x="-5256542" y="-66675"/>
            <a:chExt cx="20661600" cy="8037375"/>
          </a:xfrm>
        </p:grpSpPr>
        <p:sp>
          <p:nvSpPr>
            <p:cNvPr id="365" name="Google Shape;365;p40"/>
            <p:cNvSpPr/>
            <p:nvPr/>
          </p:nvSpPr>
          <p:spPr>
            <a:xfrm>
              <a:off x="-5256524" y="1104067"/>
              <a:ext cx="20649000" cy="254100"/>
            </a:xfrm>
            <a:prstGeom prst="rect">
              <a:avLst/>
            </a:prstGeom>
            <a:solidFill>
              <a:srgbClr val="46C7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6" name="Google Shape;366;p40"/>
            <p:cNvSpPr txBox="1"/>
            <p:nvPr/>
          </p:nvSpPr>
          <p:spPr>
            <a:xfrm>
              <a:off x="-1639731" y="-66675"/>
              <a:ext cx="13415400" cy="8208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lang="pt-BR" sz="2000">
                  <a:solidFill>
                    <a:srgbClr val="46C7F0"/>
                  </a:solidFill>
                  <a:latin typeface="Alfa Slab One"/>
                  <a:ea typeface="Alfa Slab One"/>
                  <a:cs typeface="Alfa Slab One"/>
                  <a:sym typeface="Alfa Slab One"/>
                </a:rPr>
                <a:t>TIPOS DE PÓS GRADUAÇÃO</a:t>
              </a:r>
              <a:endParaRPr sz="700"/>
            </a:p>
          </p:txBody>
        </p:sp>
        <p:sp>
          <p:nvSpPr>
            <p:cNvPr id="367" name="Google Shape;367;p40"/>
            <p:cNvSpPr txBox="1"/>
            <p:nvPr/>
          </p:nvSpPr>
          <p:spPr>
            <a:xfrm>
              <a:off x="-5256542" y="3365400"/>
              <a:ext cx="20661600" cy="4605300"/>
            </a:xfrm>
            <a:prstGeom prst="rect">
              <a:avLst/>
            </a:prstGeom>
            <a:noFill/>
            <a:ln>
              <a:noFill/>
            </a:ln>
          </p:spPr>
          <p:txBody>
            <a:bodyPr anchorCtr="0" anchor="t" bIns="0" lIns="0" spcFirstLastPara="1" rIns="0" wrap="square" tIns="0">
              <a:spAutoFit/>
            </a:bodyPr>
            <a:lstStyle/>
            <a:p>
              <a:pPr indent="-336550" lvl="0" marL="457200" marR="0" rtl="0" algn="l">
                <a:lnSpc>
                  <a:spcPct val="140000"/>
                </a:lnSpc>
                <a:spcBef>
                  <a:spcPts val="0"/>
                </a:spcBef>
                <a:spcAft>
                  <a:spcPts val="0"/>
                </a:spcAft>
                <a:buClr>
                  <a:schemeClr val="lt1"/>
                </a:buClr>
                <a:buSzPts val="1700"/>
                <a:buFont typeface="Montserrat Medium"/>
                <a:buChar char="❏"/>
              </a:pPr>
              <a:r>
                <a:rPr lang="pt-BR" sz="1700">
                  <a:solidFill>
                    <a:schemeClr val="lt1"/>
                  </a:solidFill>
                  <a:latin typeface="Montserrat Medium"/>
                  <a:ea typeface="Montserrat Medium"/>
                  <a:cs typeface="Montserrat Medium"/>
                  <a:sym typeface="Montserrat Medium"/>
                </a:rPr>
                <a:t>Mestrados acadêmicos (MSc)</a:t>
              </a:r>
              <a:endParaRPr sz="1700">
                <a:solidFill>
                  <a:schemeClr val="lt1"/>
                </a:solidFill>
                <a:latin typeface="Montserrat Medium"/>
                <a:ea typeface="Montserrat Medium"/>
                <a:cs typeface="Montserrat Medium"/>
                <a:sym typeface="Montserrat Medium"/>
              </a:endParaRPr>
            </a:p>
            <a:p>
              <a:pPr indent="-336550" lvl="0" marL="457200" marR="0" rtl="0" algn="l">
                <a:lnSpc>
                  <a:spcPct val="140000"/>
                </a:lnSpc>
                <a:spcBef>
                  <a:spcPts val="0"/>
                </a:spcBef>
                <a:spcAft>
                  <a:spcPts val="0"/>
                </a:spcAft>
                <a:buClr>
                  <a:schemeClr val="lt1"/>
                </a:buClr>
                <a:buSzPts val="1700"/>
                <a:buFont typeface="Montserrat Medium"/>
                <a:buChar char="❏"/>
              </a:pPr>
              <a:r>
                <a:rPr lang="pt-BR" sz="1700">
                  <a:solidFill>
                    <a:schemeClr val="lt1"/>
                  </a:solidFill>
                  <a:latin typeface="Montserrat Medium"/>
                  <a:ea typeface="Montserrat Medium"/>
                  <a:cs typeface="Montserrat Medium"/>
                  <a:sym typeface="Montserrat Medium"/>
                </a:rPr>
                <a:t>Mestrados profissionais (MEng, MA, MBA, MEd, etc)</a:t>
              </a:r>
              <a:endParaRPr sz="1700">
                <a:solidFill>
                  <a:schemeClr val="lt1"/>
                </a:solidFill>
                <a:latin typeface="Montserrat Medium"/>
                <a:ea typeface="Montserrat Medium"/>
                <a:cs typeface="Montserrat Medium"/>
                <a:sym typeface="Montserrat Medium"/>
              </a:endParaRPr>
            </a:p>
            <a:p>
              <a:pPr indent="-336550" lvl="0" marL="457200" marR="0" rtl="0" algn="l">
                <a:lnSpc>
                  <a:spcPct val="140000"/>
                </a:lnSpc>
                <a:spcBef>
                  <a:spcPts val="0"/>
                </a:spcBef>
                <a:spcAft>
                  <a:spcPts val="0"/>
                </a:spcAft>
                <a:buClr>
                  <a:schemeClr val="lt1"/>
                </a:buClr>
                <a:buSzPts val="1700"/>
                <a:buFont typeface="Montserrat Medium"/>
                <a:buChar char="❏"/>
              </a:pPr>
              <a:r>
                <a:rPr lang="pt-BR" sz="1700">
                  <a:solidFill>
                    <a:schemeClr val="lt1"/>
                  </a:solidFill>
                  <a:latin typeface="Montserrat Medium"/>
                  <a:ea typeface="Montserrat Medium"/>
                  <a:cs typeface="Montserrat Medium"/>
                  <a:sym typeface="Montserrat Medium"/>
                </a:rPr>
                <a:t>Doutorados (PhD)</a:t>
              </a:r>
              <a:endParaRPr sz="1700">
                <a:solidFill>
                  <a:schemeClr val="lt1"/>
                </a:solidFill>
                <a:latin typeface="Montserrat Medium"/>
                <a:ea typeface="Montserrat Medium"/>
                <a:cs typeface="Montserrat Medium"/>
                <a:sym typeface="Montserrat Medium"/>
              </a:endParaRPr>
            </a:p>
            <a:p>
              <a:pPr indent="0" lvl="0" marL="457200" marR="0" rtl="0" algn="l">
                <a:lnSpc>
                  <a:spcPct val="140000"/>
                </a:lnSpc>
                <a:spcBef>
                  <a:spcPts val="0"/>
                </a:spcBef>
                <a:spcAft>
                  <a:spcPts val="0"/>
                </a:spcAft>
                <a:buNone/>
              </a:pPr>
              <a:r>
                <a:t/>
              </a:r>
              <a:endParaRPr sz="1700">
                <a:solidFill>
                  <a:schemeClr val="lt1"/>
                </a:solidFill>
                <a:latin typeface="Montserrat Medium"/>
                <a:ea typeface="Montserrat Medium"/>
                <a:cs typeface="Montserrat Medium"/>
                <a:sym typeface="Montserrat Medium"/>
              </a:endParaRPr>
            </a:p>
            <a:p>
              <a:pPr indent="-336550" lvl="0" marL="457200" rtl="0" algn="l">
                <a:lnSpc>
                  <a:spcPct val="140000"/>
                </a:lnSpc>
                <a:spcBef>
                  <a:spcPts val="0"/>
                </a:spcBef>
                <a:spcAft>
                  <a:spcPts val="0"/>
                </a:spcAft>
                <a:buClr>
                  <a:schemeClr val="lt1"/>
                </a:buClr>
                <a:buSzPts val="1700"/>
                <a:buFont typeface="Montserrat Medium"/>
                <a:buChar char="❏"/>
              </a:pPr>
              <a:r>
                <a:rPr lang="pt-BR" sz="1700">
                  <a:solidFill>
                    <a:schemeClr val="lt1"/>
                  </a:solidFill>
                  <a:latin typeface="Montserrat Medium"/>
                  <a:ea typeface="Montserrat Medium"/>
                  <a:cs typeface="Montserrat Medium"/>
                  <a:sym typeface="Montserrat Medium"/>
                </a:rPr>
                <a:t>Certificates</a:t>
              </a:r>
              <a:endParaRPr sz="1700">
                <a:solidFill>
                  <a:schemeClr val="lt1"/>
                </a:solidFill>
                <a:latin typeface="Montserrat Medium"/>
                <a:ea typeface="Montserrat Medium"/>
                <a:cs typeface="Montserrat Medium"/>
                <a:sym typeface="Montserrat Medium"/>
              </a:endParaRPr>
            </a:p>
          </p:txBody>
        </p:sp>
      </p:grpSp>
      <p:cxnSp>
        <p:nvCxnSpPr>
          <p:cNvPr id="368" name="Google Shape;368;p40"/>
          <p:cNvCxnSpPr/>
          <p:nvPr/>
        </p:nvCxnSpPr>
        <p:spPr>
          <a:xfrm>
            <a:off x="652725" y="4712025"/>
            <a:ext cx="7132500" cy="0"/>
          </a:xfrm>
          <a:prstGeom prst="straightConnector1">
            <a:avLst/>
          </a:prstGeom>
          <a:noFill/>
          <a:ln cap="flat" cmpd="sng" w="28575">
            <a:solidFill>
              <a:srgbClr val="FFFFFF"/>
            </a:solidFill>
            <a:prstDash val="solid"/>
            <a:round/>
            <a:headEnd len="sm" w="sm" type="none"/>
            <a:tailEnd len="sm" w="sm" type="none"/>
          </a:ln>
        </p:spPr>
      </p:cxnSp>
      <p:sp>
        <p:nvSpPr>
          <p:cNvPr id="369" name="Google Shape;369;p40"/>
          <p:cNvSpPr/>
          <p:nvPr/>
        </p:nvSpPr>
        <p:spPr>
          <a:xfrm>
            <a:off x="7937644" y="4507044"/>
            <a:ext cx="884606" cy="357171"/>
          </a:xfrm>
          <a:custGeom>
            <a:rect b="b" l="l" r="r" t="t"/>
            <a:pathLst>
              <a:path extrusionOk="0" h="714342" w="1769212">
                <a:moveTo>
                  <a:pt x="0" y="0"/>
                </a:moveTo>
                <a:lnTo>
                  <a:pt x="1769211" y="0"/>
                </a:lnTo>
                <a:lnTo>
                  <a:pt x="1769211" y="714342"/>
                </a:lnTo>
                <a:lnTo>
                  <a:pt x="0" y="714342"/>
                </a:lnTo>
                <a:lnTo>
                  <a:pt x="0" y="0"/>
                </a:lnTo>
                <a:close/>
              </a:path>
            </a:pathLst>
          </a:custGeom>
          <a:blipFill rotWithShape="1">
            <a:blip r:embed="rId3">
              <a:alphaModFix/>
            </a:blip>
            <a:stretch>
              <a:fillRect b="0" l="0" r="0" t="0"/>
            </a:stretch>
          </a:blipFill>
          <a:ln>
            <a:noFill/>
          </a:ln>
        </p:spPr>
      </p:sp>
      <p:cxnSp>
        <p:nvCxnSpPr>
          <p:cNvPr id="370" name="Google Shape;370;p40"/>
          <p:cNvCxnSpPr/>
          <p:nvPr/>
        </p:nvCxnSpPr>
        <p:spPr>
          <a:xfrm>
            <a:off x="718000" y="1514325"/>
            <a:ext cx="6161700" cy="0"/>
          </a:xfrm>
          <a:prstGeom prst="straightConnector1">
            <a:avLst/>
          </a:prstGeom>
          <a:noFill/>
          <a:ln cap="flat" cmpd="sng" w="9525">
            <a:solidFill>
              <a:srgbClr val="EFEFEF"/>
            </a:solidFill>
            <a:prstDash val="dot"/>
            <a:round/>
            <a:headEnd len="med" w="med" type="none"/>
            <a:tailEnd len="med" w="med" type="none"/>
          </a:ln>
        </p:spPr>
      </p:cxnSp>
      <p:cxnSp>
        <p:nvCxnSpPr>
          <p:cNvPr id="371" name="Google Shape;371;p40"/>
          <p:cNvCxnSpPr/>
          <p:nvPr/>
        </p:nvCxnSpPr>
        <p:spPr>
          <a:xfrm>
            <a:off x="652725" y="3011350"/>
            <a:ext cx="6161700" cy="0"/>
          </a:xfrm>
          <a:prstGeom prst="straightConnector1">
            <a:avLst/>
          </a:prstGeom>
          <a:noFill/>
          <a:ln cap="flat" cmpd="sng" w="9525">
            <a:solidFill>
              <a:srgbClr val="EFEFEF"/>
            </a:solidFill>
            <a:prstDash val="dot"/>
            <a:round/>
            <a:headEnd len="med" w="med" type="none"/>
            <a:tailEnd len="med" w="med" type="none"/>
          </a:ln>
        </p:spPr>
      </p:cxnSp>
      <p:cxnSp>
        <p:nvCxnSpPr>
          <p:cNvPr id="372" name="Google Shape;372;p40"/>
          <p:cNvCxnSpPr/>
          <p:nvPr/>
        </p:nvCxnSpPr>
        <p:spPr>
          <a:xfrm>
            <a:off x="2528325" y="3359575"/>
            <a:ext cx="4299300" cy="0"/>
          </a:xfrm>
          <a:prstGeom prst="straightConnector1">
            <a:avLst/>
          </a:prstGeom>
          <a:noFill/>
          <a:ln cap="flat" cmpd="sng" w="9525">
            <a:solidFill>
              <a:srgbClr val="EFEFEF"/>
            </a:solidFill>
            <a:prstDash val="dot"/>
            <a:round/>
            <a:headEnd len="med" w="med" type="none"/>
            <a:tailEnd len="med" w="med" type="none"/>
          </a:ln>
        </p:spPr>
      </p:cxnSp>
      <p:sp>
        <p:nvSpPr>
          <p:cNvPr id="373" name="Google Shape;373;p40"/>
          <p:cNvSpPr txBox="1"/>
          <p:nvPr/>
        </p:nvSpPr>
        <p:spPr>
          <a:xfrm>
            <a:off x="7271400" y="3136375"/>
            <a:ext cx="1449000" cy="4464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pt-BR" sz="1700">
                <a:solidFill>
                  <a:schemeClr val="lt1"/>
                </a:solidFill>
                <a:latin typeface="Montserrat Medium"/>
                <a:ea typeface="Montserrat Medium"/>
                <a:cs typeface="Montserrat Medium"/>
                <a:sym typeface="Montserrat Medium"/>
              </a:rPr>
              <a:t>Lato Sensu</a:t>
            </a:r>
            <a:endParaRPr/>
          </a:p>
        </p:txBody>
      </p:sp>
      <p:sp>
        <p:nvSpPr>
          <p:cNvPr id="374" name="Google Shape;374;p40"/>
          <p:cNvSpPr/>
          <p:nvPr/>
        </p:nvSpPr>
        <p:spPr>
          <a:xfrm>
            <a:off x="6971150" y="1514325"/>
            <a:ext cx="143700" cy="1497000"/>
          </a:xfrm>
          <a:prstGeom prst="rightBrace">
            <a:avLst>
              <a:gd fmla="val 50000" name="adj1"/>
              <a:gd fmla="val 50000" name="adj2"/>
            </a:avLst>
          </a:prstGeom>
          <a:noFill/>
          <a:ln cap="flat" cmpd="sng" w="2857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0"/>
          <p:cNvSpPr txBox="1"/>
          <p:nvPr/>
        </p:nvSpPr>
        <p:spPr>
          <a:xfrm>
            <a:off x="7271400" y="2039625"/>
            <a:ext cx="1749300" cy="4464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pt-BR" sz="1700">
                <a:solidFill>
                  <a:schemeClr val="lt1"/>
                </a:solidFill>
                <a:latin typeface="Montserrat Medium"/>
                <a:ea typeface="Montserrat Medium"/>
                <a:cs typeface="Montserrat Medium"/>
                <a:sym typeface="Montserrat Medium"/>
              </a:rPr>
              <a:t>Stricto</a:t>
            </a:r>
            <a:r>
              <a:rPr lang="pt-BR" sz="1700">
                <a:solidFill>
                  <a:schemeClr val="lt1"/>
                </a:solidFill>
                <a:latin typeface="Montserrat Medium"/>
                <a:ea typeface="Montserrat Medium"/>
                <a:cs typeface="Montserrat Medium"/>
                <a:sym typeface="Montserrat Medium"/>
              </a:rPr>
              <a:t> Sensu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538A"/>
        </a:solidFill>
      </p:bgPr>
    </p:bg>
    <p:spTree>
      <p:nvGrpSpPr>
        <p:cNvPr id="379" name="Shape 379"/>
        <p:cNvGrpSpPr/>
        <p:nvPr/>
      </p:nvGrpSpPr>
      <p:grpSpPr>
        <a:xfrm>
          <a:off x="0" y="0"/>
          <a:ext cx="0" cy="0"/>
          <a:chOff x="0" y="0"/>
          <a:chExt cx="0" cy="0"/>
        </a:xfrm>
      </p:grpSpPr>
      <p:sp>
        <p:nvSpPr>
          <p:cNvPr id="380" name="Google Shape;380;p41"/>
          <p:cNvSpPr txBox="1"/>
          <p:nvPr/>
        </p:nvSpPr>
        <p:spPr>
          <a:xfrm>
            <a:off x="1235527" y="1550400"/>
            <a:ext cx="1997700" cy="931500"/>
          </a:xfrm>
          <a:prstGeom prst="rect">
            <a:avLst/>
          </a:prstGeom>
          <a:noFill/>
          <a:ln>
            <a:noFill/>
          </a:ln>
        </p:spPr>
        <p:txBody>
          <a:bodyPr anchorCtr="0" anchor="t" bIns="0" lIns="0" spcFirstLastPara="1" rIns="0" wrap="square" tIns="0">
            <a:spAutoFit/>
          </a:bodyPr>
          <a:lstStyle/>
          <a:p>
            <a:pPr indent="0" lvl="0" marL="0" marR="0" rtl="0" algn="ctr">
              <a:lnSpc>
                <a:spcPct val="150022"/>
              </a:lnSpc>
              <a:spcBef>
                <a:spcPts val="0"/>
              </a:spcBef>
              <a:spcAft>
                <a:spcPts val="0"/>
              </a:spcAft>
              <a:buSzPts val="1100"/>
              <a:buNone/>
            </a:pPr>
            <a:r>
              <a:rPr b="1" lang="pt-BR" sz="1100">
                <a:solidFill>
                  <a:srgbClr val="FFFFFF"/>
                </a:solidFill>
                <a:latin typeface="Montserrat"/>
                <a:ea typeface="Montserrat"/>
                <a:cs typeface="Montserrat"/>
                <a:sym typeface="Montserrat"/>
              </a:rPr>
              <a:t>Redação de apresentação</a:t>
            </a:r>
            <a:endParaRPr b="1" sz="1100">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SzPts val="1100"/>
              <a:buNone/>
            </a:pPr>
            <a:r>
              <a:rPr i="1" lang="pt-BR" sz="1100">
                <a:solidFill>
                  <a:srgbClr val="FFFFFF"/>
                </a:solidFill>
                <a:latin typeface="Montserrat"/>
                <a:ea typeface="Montserrat"/>
                <a:cs typeface="Montserrat"/>
                <a:sym typeface="Montserrat"/>
              </a:rPr>
              <a:t> (Personal Statement, Statement of Purpose, entre outros)</a:t>
            </a:r>
            <a:endParaRPr sz="1100">
              <a:solidFill>
                <a:srgbClr val="FFFFFF"/>
              </a:solidFill>
              <a:latin typeface="Montserrat"/>
              <a:ea typeface="Montserrat"/>
              <a:cs typeface="Montserrat"/>
              <a:sym typeface="Montserrat"/>
            </a:endParaRPr>
          </a:p>
        </p:txBody>
      </p:sp>
      <p:sp>
        <p:nvSpPr>
          <p:cNvPr id="381" name="Google Shape;381;p41"/>
          <p:cNvSpPr txBox="1"/>
          <p:nvPr/>
        </p:nvSpPr>
        <p:spPr>
          <a:xfrm>
            <a:off x="208148" y="3211400"/>
            <a:ext cx="1548600" cy="931500"/>
          </a:xfrm>
          <a:prstGeom prst="rect">
            <a:avLst/>
          </a:prstGeom>
          <a:noFill/>
          <a:ln>
            <a:noFill/>
          </a:ln>
        </p:spPr>
        <p:txBody>
          <a:bodyPr anchorCtr="0" anchor="t" bIns="0" lIns="0" spcFirstLastPara="1" rIns="0" wrap="square" tIns="0">
            <a:spAutoFit/>
          </a:bodyPr>
          <a:lstStyle/>
          <a:p>
            <a:pPr indent="0" lvl="0" marL="0" marR="0" rtl="0" algn="ctr">
              <a:lnSpc>
                <a:spcPct val="150022"/>
              </a:lnSpc>
              <a:spcBef>
                <a:spcPts val="0"/>
              </a:spcBef>
              <a:spcAft>
                <a:spcPts val="0"/>
              </a:spcAft>
              <a:buNone/>
            </a:pPr>
            <a:r>
              <a:rPr b="1" lang="pt-BR" sz="1100">
                <a:solidFill>
                  <a:srgbClr val="FFFFFF"/>
                </a:solidFill>
                <a:latin typeface="Montserrat"/>
                <a:ea typeface="Montserrat"/>
                <a:cs typeface="Montserrat"/>
                <a:sym typeface="Montserrat"/>
              </a:rPr>
              <a:t>Currículo</a:t>
            </a:r>
            <a:endParaRPr b="1" sz="1100">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Clr>
                <a:schemeClr val="dk1"/>
              </a:buClr>
              <a:buSzPts val="1100"/>
              <a:buFont typeface="Arial"/>
              <a:buNone/>
            </a:pPr>
            <a:r>
              <a:rPr b="1" lang="pt-BR" sz="1100">
                <a:solidFill>
                  <a:srgbClr val="FFFFFF"/>
                </a:solidFill>
                <a:latin typeface="Montserrat"/>
                <a:ea typeface="Montserrat"/>
                <a:cs typeface="Montserrat"/>
                <a:sym typeface="Montserrat"/>
              </a:rPr>
              <a:t>Histórico e diploma</a:t>
            </a:r>
            <a:endParaRPr b="1" sz="1100">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Clr>
                <a:schemeClr val="dk1"/>
              </a:buClr>
              <a:buSzPts val="1100"/>
              <a:buFont typeface="Arial"/>
              <a:buNone/>
            </a:pPr>
            <a:r>
              <a:t/>
            </a:r>
            <a:endParaRPr sz="1100">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None/>
            </a:pPr>
            <a:r>
              <a:t/>
            </a:r>
            <a:endParaRPr sz="1100">
              <a:solidFill>
                <a:srgbClr val="FFFFFF"/>
              </a:solidFill>
              <a:latin typeface="Montserrat"/>
              <a:ea typeface="Montserrat"/>
              <a:cs typeface="Montserrat"/>
              <a:sym typeface="Montserrat"/>
            </a:endParaRPr>
          </a:p>
        </p:txBody>
      </p:sp>
      <p:sp>
        <p:nvSpPr>
          <p:cNvPr id="382" name="Google Shape;382;p41"/>
          <p:cNvSpPr txBox="1"/>
          <p:nvPr/>
        </p:nvSpPr>
        <p:spPr>
          <a:xfrm>
            <a:off x="2591825" y="3201550"/>
            <a:ext cx="1548600" cy="931500"/>
          </a:xfrm>
          <a:prstGeom prst="rect">
            <a:avLst/>
          </a:prstGeom>
          <a:noFill/>
          <a:ln>
            <a:noFill/>
          </a:ln>
        </p:spPr>
        <p:txBody>
          <a:bodyPr anchorCtr="0" anchor="t" bIns="0" lIns="0" spcFirstLastPara="1" rIns="0" wrap="square" tIns="0">
            <a:spAutoFit/>
          </a:bodyPr>
          <a:lstStyle/>
          <a:p>
            <a:pPr indent="0" lvl="0" marL="0" marR="0" rtl="0" algn="ctr">
              <a:lnSpc>
                <a:spcPct val="150022"/>
              </a:lnSpc>
              <a:spcBef>
                <a:spcPts val="0"/>
              </a:spcBef>
              <a:spcAft>
                <a:spcPts val="0"/>
              </a:spcAft>
              <a:buNone/>
            </a:pPr>
            <a:r>
              <a:rPr b="1" lang="pt-BR" sz="1100">
                <a:solidFill>
                  <a:srgbClr val="FFFFFF"/>
                </a:solidFill>
                <a:latin typeface="Montserrat"/>
                <a:ea typeface="Montserrat"/>
                <a:cs typeface="Montserrat"/>
                <a:sym typeface="Montserrat"/>
              </a:rPr>
              <a:t>Redações complementares</a:t>
            </a:r>
            <a:r>
              <a:rPr lang="pt-BR" sz="1100">
                <a:solidFill>
                  <a:srgbClr val="FFFFFF"/>
                </a:solidFill>
                <a:latin typeface="Montserrat"/>
                <a:ea typeface="Montserrat"/>
                <a:cs typeface="Montserrat"/>
                <a:sym typeface="Montserrat"/>
              </a:rPr>
              <a:t> (supplemental essays)</a:t>
            </a:r>
            <a:endParaRPr sz="700"/>
          </a:p>
        </p:txBody>
      </p:sp>
      <p:cxnSp>
        <p:nvCxnSpPr>
          <p:cNvPr id="383" name="Google Shape;383;p41"/>
          <p:cNvCxnSpPr/>
          <p:nvPr/>
        </p:nvCxnSpPr>
        <p:spPr>
          <a:xfrm>
            <a:off x="1176336" y="2815749"/>
            <a:ext cx="765300" cy="0"/>
          </a:xfrm>
          <a:prstGeom prst="straightConnector1">
            <a:avLst/>
          </a:prstGeom>
          <a:noFill/>
          <a:ln cap="flat" cmpd="sng" w="76200">
            <a:solidFill>
              <a:srgbClr val="33719F"/>
            </a:solidFill>
            <a:prstDash val="solid"/>
            <a:round/>
            <a:headEnd len="sm" w="sm" type="none"/>
            <a:tailEnd len="sm" w="sm" type="none"/>
          </a:ln>
        </p:spPr>
      </p:cxnSp>
      <p:sp>
        <p:nvSpPr>
          <p:cNvPr id="384" name="Google Shape;384;p41"/>
          <p:cNvSpPr txBox="1"/>
          <p:nvPr/>
        </p:nvSpPr>
        <p:spPr>
          <a:xfrm>
            <a:off x="3902842" y="2021523"/>
            <a:ext cx="1338300" cy="931500"/>
          </a:xfrm>
          <a:prstGeom prst="rect">
            <a:avLst/>
          </a:prstGeom>
          <a:noFill/>
          <a:ln>
            <a:noFill/>
          </a:ln>
        </p:spPr>
        <p:txBody>
          <a:bodyPr anchorCtr="0" anchor="t" bIns="0" lIns="0" spcFirstLastPara="1" rIns="0" wrap="square" tIns="0">
            <a:spAutoFit/>
          </a:bodyPr>
          <a:lstStyle/>
          <a:p>
            <a:pPr indent="0" lvl="0" marL="0" marR="0" rtl="0" algn="ctr">
              <a:lnSpc>
                <a:spcPct val="150022"/>
              </a:lnSpc>
              <a:spcBef>
                <a:spcPts val="0"/>
              </a:spcBef>
              <a:spcAft>
                <a:spcPts val="0"/>
              </a:spcAft>
              <a:buClr>
                <a:schemeClr val="dk1"/>
              </a:buClr>
              <a:buSzPts val="1100"/>
              <a:buFont typeface="Arial"/>
              <a:buNone/>
            </a:pPr>
            <a:r>
              <a:rPr b="1" lang="pt-BR" sz="1100">
                <a:solidFill>
                  <a:schemeClr val="lt1"/>
                </a:solidFill>
                <a:latin typeface="Montserrat"/>
                <a:ea typeface="Montserrat"/>
                <a:cs typeface="Montserrat"/>
                <a:sym typeface="Montserrat"/>
              </a:rPr>
              <a:t>Teste de proficiência</a:t>
            </a:r>
            <a:endParaRPr b="1" sz="1100">
              <a:solidFill>
                <a:schemeClr val="lt1"/>
              </a:solidFill>
              <a:latin typeface="Montserrat"/>
              <a:ea typeface="Montserrat"/>
              <a:cs typeface="Montserrat"/>
              <a:sym typeface="Montserrat"/>
            </a:endParaRPr>
          </a:p>
          <a:p>
            <a:pPr indent="0" lvl="0" marL="0" marR="0" rtl="0" algn="ctr">
              <a:lnSpc>
                <a:spcPct val="150022"/>
              </a:lnSpc>
              <a:spcBef>
                <a:spcPts val="0"/>
              </a:spcBef>
              <a:spcAft>
                <a:spcPts val="0"/>
              </a:spcAft>
              <a:buClr>
                <a:schemeClr val="dk1"/>
              </a:buClr>
              <a:buSzPts val="1100"/>
              <a:buFont typeface="Arial"/>
              <a:buNone/>
            </a:pPr>
            <a:r>
              <a:t/>
            </a:r>
            <a:endParaRPr b="1" sz="1100">
              <a:solidFill>
                <a:schemeClr val="lt1"/>
              </a:solidFill>
              <a:latin typeface="Montserrat"/>
              <a:ea typeface="Montserrat"/>
              <a:cs typeface="Montserrat"/>
              <a:sym typeface="Montserrat"/>
            </a:endParaRPr>
          </a:p>
          <a:p>
            <a:pPr indent="0" lvl="0" marL="0" marR="0" rtl="0" algn="ctr">
              <a:lnSpc>
                <a:spcPct val="150022"/>
              </a:lnSpc>
              <a:spcBef>
                <a:spcPts val="0"/>
              </a:spcBef>
              <a:spcAft>
                <a:spcPts val="0"/>
              </a:spcAft>
              <a:buNone/>
            </a:pPr>
            <a:r>
              <a:t/>
            </a:r>
            <a:endParaRPr b="1" sz="1100">
              <a:solidFill>
                <a:schemeClr val="lt1"/>
              </a:solidFill>
              <a:latin typeface="Montserrat"/>
              <a:ea typeface="Montserrat"/>
              <a:cs typeface="Montserrat"/>
              <a:sym typeface="Montserrat"/>
            </a:endParaRPr>
          </a:p>
        </p:txBody>
      </p:sp>
      <p:sp>
        <p:nvSpPr>
          <p:cNvPr id="385" name="Google Shape;385;p41"/>
          <p:cNvSpPr txBox="1"/>
          <p:nvPr/>
        </p:nvSpPr>
        <p:spPr>
          <a:xfrm>
            <a:off x="4891475" y="3278675"/>
            <a:ext cx="1770900" cy="423300"/>
          </a:xfrm>
          <a:prstGeom prst="rect">
            <a:avLst/>
          </a:prstGeom>
          <a:noFill/>
          <a:ln>
            <a:noFill/>
          </a:ln>
        </p:spPr>
        <p:txBody>
          <a:bodyPr anchorCtr="0" anchor="t" bIns="0" lIns="0" spcFirstLastPara="1" rIns="0" wrap="square" tIns="0">
            <a:spAutoFit/>
          </a:bodyPr>
          <a:lstStyle/>
          <a:p>
            <a:pPr indent="0" lvl="0" marL="0" marR="0" rtl="0" algn="ctr">
              <a:lnSpc>
                <a:spcPct val="150022"/>
              </a:lnSpc>
              <a:spcBef>
                <a:spcPts val="0"/>
              </a:spcBef>
              <a:spcAft>
                <a:spcPts val="0"/>
              </a:spcAft>
              <a:buNone/>
            </a:pPr>
            <a:r>
              <a:rPr b="1" lang="pt-BR" sz="1100">
                <a:solidFill>
                  <a:srgbClr val="FFFFFF"/>
                </a:solidFill>
                <a:latin typeface="Montserrat"/>
                <a:ea typeface="Montserrat"/>
                <a:cs typeface="Montserrat"/>
                <a:sym typeface="Montserrat"/>
              </a:rPr>
              <a:t>Prova de conhecimento lógico</a:t>
            </a:r>
            <a:r>
              <a:rPr lang="pt-BR" sz="1100">
                <a:solidFill>
                  <a:srgbClr val="FFFFFF"/>
                </a:solidFill>
                <a:latin typeface="Montserrat"/>
                <a:ea typeface="Montserrat"/>
                <a:cs typeface="Montserrat"/>
                <a:sym typeface="Montserrat"/>
              </a:rPr>
              <a:t> (GRE/GMAT)</a:t>
            </a:r>
            <a:endParaRPr sz="700"/>
          </a:p>
        </p:txBody>
      </p:sp>
      <p:sp>
        <p:nvSpPr>
          <p:cNvPr id="386" name="Google Shape;386;p41"/>
          <p:cNvSpPr txBox="1"/>
          <p:nvPr/>
        </p:nvSpPr>
        <p:spPr>
          <a:xfrm>
            <a:off x="6314572" y="2028031"/>
            <a:ext cx="1338300" cy="931500"/>
          </a:xfrm>
          <a:prstGeom prst="rect">
            <a:avLst/>
          </a:prstGeom>
          <a:noFill/>
          <a:ln>
            <a:noFill/>
          </a:ln>
        </p:spPr>
        <p:txBody>
          <a:bodyPr anchorCtr="0" anchor="t" bIns="0" lIns="0" spcFirstLastPara="1" rIns="0" wrap="square" tIns="0">
            <a:spAutoFit/>
          </a:bodyPr>
          <a:lstStyle/>
          <a:p>
            <a:pPr indent="0" lvl="0" marL="0" marR="0" rtl="0" algn="ctr">
              <a:lnSpc>
                <a:spcPct val="150022"/>
              </a:lnSpc>
              <a:spcBef>
                <a:spcPts val="0"/>
              </a:spcBef>
              <a:spcAft>
                <a:spcPts val="0"/>
              </a:spcAft>
              <a:buClr>
                <a:schemeClr val="dk1"/>
              </a:buClr>
              <a:buSzPts val="1100"/>
              <a:buFont typeface="Arial"/>
              <a:buNone/>
            </a:pPr>
            <a:r>
              <a:rPr b="1" lang="pt-BR" sz="1100">
                <a:solidFill>
                  <a:srgbClr val="FFFFFF"/>
                </a:solidFill>
                <a:latin typeface="Montserrat"/>
                <a:ea typeface="Montserrat"/>
                <a:cs typeface="Montserrat"/>
                <a:sym typeface="Montserrat"/>
              </a:rPr>
              <a:t>Cartas de recomendação</a:t>
            </a:r>
            <a:endParaRPr b="1" sz="1100">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Clr>
                <a:schemeClr val="dk1"/>
              </a:buClr>
              <a:buSzPts val="1100"/>
              <a:buFont typeface="Arial"/>
              <a:buNone/>
            </a:pPr>
            <a:r>
              <a:t/>
            </a:r>
            <a:endParaRPr b="1" sz="1100">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None/>
            </a:pPr>
            <a:r>
              <a:t/>
            </a:r>
            <a:endParaRPr b="1" sz="1100">
              <a:solidFill>
                <a:srgbClr val="FFFFFF"/>
              </a:solidFill>
              <a:latin typeface="Montserrat"/>
              <a:ea typeface="Montserrat"/>
              <a:cs typeface="Montserrat"/>
              <a:sym typeface="Montserrat"/>
            </a:endParaRPr>
          </a:p>
        </p:txBody>
      </p:sp>
      <p:sp>
        <p:nvSpPr>
          <p:cNvPr id="387" name="Google Shape;387;p41"/>
          <p:cNvSpPr txBox="1"/>
          <p:nvPr/>
        </p:nvSpPr>
        <p:spPr>
          <a:xfrm>
            <a:off x="7520437" y="3278664"/>
            <a:ext cx="1338300" cy="931500"/>
          </a:xfrm>
          <a:prstGeom prst="rect">
            <a:avLst/>
          </a:prstGeom>
          <a:noFill/>
          <a:ln>
            <a:noFill/>
          </a:ln>
        </p:spPr>
        <p:txBody>
          <a:bodyPr anchorCtr="0" anchor="t" bIns="0" lIns="0" spcFirstLastPara="1" rIns="0" wrap="square" tIns="0">
            <a:spAutoFit/>
          </a:bodyPr>
          <a:lstStyle/>
          <a:p>
            <a:pPr indent="0" lvl="0" marL="0" marR="0" rtl="0" algn="ctr">
              <a:lnSpc>
                <a:spcPct val="150022"/>
              </a:lnSpc>
              <a:spcBef>
                <a:spcPts val="0"/>
              </a:spcBef>
              <a:spcAft>
                <a:spcPts val="0"/>
              </a:spcAft>
              <a:buSzPts val="1100"/>
              <a:buNone/>
            </a:pPr>
            <a:r>
              <a:rPr b="1" lang="pt-BR" sz="1100">
                <a:solidFill>
                  <a:srgbClr val="FFFFFF"/>
                </a:solidFill>
                <a:latin typeface="Montserrat"/>
                <a:ea typeface="Montserrat"/>
                <a:cs typeface="Montserrat"/>
                <a:sym typeface="Montserrat"/>
              </a:rPr>
              <a:t>Entrevista </a:t>
            </a:r>
            <a:endParaRPr b="1" sz="1100">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Clr>
                <a:schemeClr val="dk1"/>
              </a:buClr>
              <a:buSzPts val="1100"/>
              <a:buFont typeface="Arial"/>
              <a:buNone/>
            </a:pPr>
            <a:r>
              <a:rPr lang="pt-BR" sz="1100">
                <a:solidFill>
                  <a:srgbClr val="FFFFFF"/>
                </a:solidFill>
                <a:latin typeface="Montserrat"/>
                <a:ea typeface="Montserrat"/>
                <a:cs typeface="Montserrat"/>
                <a:sym typeface="Montserrat"/>
              </a:rPr>
              <a:t>(em alguns casos)</a:t>
            </a:r>
            <a:endParaRPr sz="1100">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Clr>
                <a:schemeClr val="dk1"/>
              </a:buClr>
              <a:buSzPts val="1100"/>
              <a:buFont typeface="Arial"/>
              <a:buNone/>
            </a:pPr>
            <a:r>
              <a:t/>
            </a:r>
            <a:endParaRPr sz="1100">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None/>
            </a:pPr>
            <a:r>
              <a:t/>
            </a:r>
            <a:endParaRPr sz="1100">
              <a:solidFill>
                <a:srgbClr val="FFFFFF"/>
              </a:solidFill>
              <a:latin typeface="Montserrat"/>
              <a:ea typeface="Montserrat"/>
              <a:cs typeface="Montserrat"/>
              <a:sym typeface="Montserrat"/>
            </a:endParaRPr>
          </a:p>
        </p:txBody>
      </p:sp>
      <p:sp>
        <p:nvSpPr>
          <p:cNvPr id="388" name="Google Shape;388;p41"/>
          <p:cNvSpPr txBox="1"/>
          <p:nvPr/>
        </p:nvSpPr>
        <p:spPr>
          <a:xfrm>
            <a:off x="1510413" y="663892"/>
            <a:ext cx="6123300" cy="492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pt-BR" sz="3200">
                <a:solidFill>
                  <a:srgbClr val="46C7F0"/>
                </a:solidFill>
                <a:latin typeface="Alfa Slab One"/>
                <a:ea typeface="Alfa Slab One"/>
                <a:cs typeface="Alfa Slab One"/>
                <a:sym typeface="Alfa Slab One"/>
              </a:rPr>
              <a:t>A CANDIDATURA</a:t>
            </a:r>
            <a:endParaRPr sz="2100">
              <a:latin typeface="Alfa Slab One"/>
              <a:ea typeface="Alfa Slab One"/>
              <a:cs typeface="Alfa Slab One"/>
              <a:sym typeface="Alfa Slab One"/>
            </a:endParaRPr>
          </a:p>
        </p:txBody>
      </p:sp>
      <p:grpSp>
        <p:nvGrpSpPr>
          <p:cNvPr id="389" name="Google Shape;389;p41"/>
          <p:cNvGrpSpPr/>
          <p:nvPr/>
        </p:nvGrpSpPr>
        <p:grpSpPr>
          <a:xfrm>
            <a:off x="737262" y="2585407"/>
            <a:ext cx="438086" cy="450364"/>
            <a:chOff x="1813" y="-19050"/>
            <a:chExt cx="809173" cy="831850"/>
          </a:xfrm>
        </p:grpSpPr>
        <p:sp>
          <p:nvSpPr>
            <p:cNvPr id="390" name="Google Shape;390;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1B8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1" name="Google Shape;391;p41"/>
            <p:cNvSpPr txBox="1"/>
            <p:nvPr/>
          </p:nvSpPr>
          <p:spPr>
            <a:xfrm>
              <a:off x="76200" y="-19050"/>
              <a:ext cx="660300" cy="755700"/>
            </a:xfrm>
            <a:prstGeom prst="rect">
              <a:avLst/>
            </a:prstGeom>
            <a:noFill/>
            <a:ln>
              <a:noFill/>
            </a:ln>
          </p:spPr>
          <p:txBody>
            <a:bodyPr anchorCtr="0" anchor="ctr" bIns="25400" lIns="25400" spcFirstLastPara="1" rIns="25400" wrap="square" tIns="25400">
              <a:noAutofit/>
            </a:bodyPr>
            <a:lstStyle/>
            <a:p>
              <a:pPr indent="0" lvl="0" marL="0" marR="0" rtl="0" algn="ctr">
                <a:lnSpc>
                  <a:spcPct val="150000"/>
                </a:lnSpc>
                <a:spcBef>
                  <a:spcPts val="0"/>
                </a:spcBef>
                <a:spcAft>
                  <a:spcPts val="0"/>
                </a:spcAft>
                <a:buNone/>
              </a:pPr>
              <a:r>
                <a:rPr b="0" i="0" lang="pt-BR" sz="1600" u="none" cap="none" strike="noStrike">
                  <a:solidFill>
                    <a:srgbClr val="FFFFFF"/>
                  </a:solidFill>
                  <a:latin typeface="Arial"/>
                  <a:ea typeface="Arial"/>
                  <a:cs typeface="Arial"/>
                  <a:sym typeface="Arial"/>
                </a:rPr>
                <a:t>1</a:t>
              </a:r>
              <a:endParaRPr sz="700"/>
            </a:p>
          </p:txBody>
        </p:sp>
      </p:grpSp>
      <p:grpSp>
        <p:nvGrpSpPr>
          <p:cNvPr id="392" name="Google Shape;392;p41"/>
          <p:cNvGrpSpPr/>
          <p:nvPr/>
        </p:nvGrpSpPr>
        <p:grpSpPr>
          <a:xfrm>
            <a:off x="1942418" y="2585407"/>
            <a:ext cx="438086" cy="450364"/>
            <a:chOff x="1813" y="-19050"/>
            <a:chExt cx="809173" cy="831850"/>
          </a:xfrm>
        </p:grpSpPr>
        <p:sp>
          <p:nvSpPr>
            <p:cNvPr id="393" name="Google Shape;393;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1B8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4" name="Google Shape;394;p41"/>
            <p:cNvSpPr txBox="1"/>
            <p:nvPr/>
          </p:nvSpPr>
          <p:spPr>
            <a:xfrm>
              <a:off x="76200" y="-19050"/>
              <a:ext cx="660300" cy="755700"/>
            </a:xfrm>
            <a:prstGeom prst="rect">
              <a:avLst/>
            </a:prstGeom>
            <a:noFill/>
            <a:ln>
              <a:noFill/>
            </a:ln>
          </p:spPr>
          <p:txBody>
            <a:bodyPr anchorCtr="0" anchor="ctr" bIns="25400" lIns="25400" spcFirstLastPara="1" rIns="25400" wrap="square" tIns="25400">
              <a:noAutofit/>
            </a:bodyPr>
            <a:lstStyle/>
            <a:p>
              <a:pPr indent="0" lvl="0" marL="0" marR="0" rtl="0" algn="ctr">
                <a:lnSpc>
                  <a:spcPct val="150000"/>
                </a:lnSpc>
                <a:spcBef>
                  <a:spcPts val="0"/>
                </a:spcBef>
                <a:spcAft>
                  <a:spcPts val="0"/>
                </a:spcAft>
                <a:buNone/>
              </a:pPr>
              <a:r>
                <a:rPr b="0" i="0" lang="pt-BR" sz="1600" u="none" cap="none" strike="noStrike">
                  <a:solidFill>
                    <a:srgbClr val="FFFFFF"/>
                  </a:solidFill>
                  <a:latin typeface="Arial"/>
                  <a:ea typeface="Arial"/>
                  <a:cs typeface="Arial"/>
                  <a:sym typeface="Arial"/>
                </a:rPr>
                <a:t>2</a:t>
              </a:r>
              <a:endParaRPr sz="700"/>
            </a:p>
          </p:txBody>
        </p:sp>
      </p:grpSp>
      <p:grpSp>
        <p:nvGrpSpPr>
          <p:cNvPr id="395" name="Google Shape;395;p41"/>
          <p:cNvGrpSpPr/>
          <p:nvPr/>
        </p:nvGrpSpPr>
        <p:grpSpPr>
          <a:xfrm>
            <a:off x="3147573" y="2585407"/>
            <a:ext cx="438086" cy="450364"/>
            <a:chOff x="1813" y="-19050"/>
            <a:chExt cx="809173" cy="831850"/>
          </a:xfrm>
        </p:grpSpPr>
        <p:sp>
          <p:nvSpPr>
            <p:cNvPr id="396" name="Google Shape;396;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1B8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7" name="Google Shape;397;p41"/>
            <p:cNvSpPr txBox="1"/>
            <p:nvPr/>
          </p:nvSpPr>
          <p:spPr>
            <a:xfrm>
              <a:off x="76200" y="-19050"/>
              <a:ext cx="660300" cy="755700"/>
            </a:xfrm>
            <a:prstGeom prst="rect">
              <a:avLst/>
            </a:prstGeom>
            <a:noFill/>
            <a:ln>
              <a:noFill/>
            </a:ln>
          </p:spPr>
          <p:txBody>
            <a:bodyPr anchorCtr="0" anchor="ctr" bIns="25400" lIns="25400" spcFirstLastPara="1" rIns="25400" wrap="square" tIns="25400">
              <a:noAutofit/>
            </a:bodyPr>
            <a:lstStyle/>
            <a:p>
              <a:pPr indent="0" lvl="0" marL="0" marR="0" rtl="0" algn="ctr">
                <a:lnSpc>
                  <a:spcPct val="150000"/>
                </a:lnSpc>
                <a:spcBef>
                  <a:spcPts val="0"/>
                </a:spcBef>
                <a:spcAft>
                  <a:spcPts val="0"/>
                </a:spcAft>
                <a:buNone/>
              </a:pPr>
              <a:r>
                <a:rPr b="0" i="0" lang="pt-BR" sz="1600" u="none" cap="none" strike="noStrike">
                  <a:solidFill>
                    <a:srgbClr val="FFFFFF"/>
                  </a:solidFill>
                  <a:latin typeface="Arial"/>
                  <a:ea typeface="Arial"/>
                  <a:cs typeface="Arial"/>
                  <a:sym typeface="Arial"/>
                </a:rPr>
                <a:t>3</a:t>
              </a:r>
              <a:endParaRPr sz="700"/>
            </a:p>
          </p:txBody>
        </p:sp>
      </p:grpSp>
      <p:grpSp>
        <p:nvGrpSpPr>
          <p:cNvPr id="398" name="Google Shape;398;p41"/>
          <p:cNvGrpSpPr/>
          <p:nvPr/>
        </p:nvGrpSpPr>
        <p:grpSpPr>
          <a:xfrm>
            <a:off x="4352728" y="2585407"/>
            <a:ext cx="438086" cy="450364"/>
            <a:chOff x="1813" y="-19050"/>
            <a:chExt cx="809173" cy="831850"/>
          </a:xfrm>
        </p:grpSpPr>
        <p:sp>
          <p:nvSpPr>
            <p:cNvPr id="399" name="Google Shape;399;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1B8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0" name="Google Shape;400;p41"/>
            <p:cNvSpPr txBox="1"/>
            <p:nvPr/>
          </p:nvSpPr>
          <p:spPr>
            <a:xfrm>
              <a:off x="76200" y="-19050"/>
              <a:ext cx="660300" cy="755700"/>
            </a:xfrm>
            <a:prstGeom prst="rect">
              <a:avLst/>
            </a:prstGeom>
            <a:noFill/>
            <a:ln>
              <a:noFill/>
            </a:ln>
          </p:spPr>
          <p:txBody>
            <a:bodyPr anchorCtr="0" anchor="ctr" bIns="25400" lIns="25400" spcFirstLastPara="1" rIns="25400" wrap="square" tIns="25400">
              <a:noAutofit/>
            </a:bodyPr>
            <a:lstStyle/>
            <a:p>
              <a:pPr indent="0" lvl="0" marL="0" marR="0" rtl="0" algn="ctr">
                <a:lnSpc>
                  <a:spcPct val="150000"/>
                </a:lnSpc>
                <a:spcBef>
                  <a:spcPts val="0"/>
                </a:spcBef>
                <a:spcAft>
                  <a:spcPts val="0"/>
                </a:spcAft>
                <a:buNone/>
              </a:pPr>
              <a:r>
                <a:rPr b="0" i="0" lang="pt-BR" sz="1600" u="none" cap="none" strike="noStrike">
                  <a:solidFill>
                    <a:srgbClr val="FFFFFF"/>
                  </a:solidFill>
                  <a:latin typeface="Arial"/>
                  <a:ea typeface="Arial"/>
                  <a:cs typeface="Arial"/>
                  <a:sym typeface="Arial"/>
                </a:rPr>
                <a:t>4</a:t>
              </a:r>
              <a:endParaRPr sz="700"/>
            </a:p>
          </p:txBody>
        </p:sp>
      </p:grpSp>
      <p:grpSp>
        <p:nvGrpSpPr>
          <p:cNvPr id="401" name="Google Shape;401;p41"/>
          <p:cNvGrpSpPr/>
          <p:nvPr/>
        </p:nvGrpSpPr>
        <p:grpSpPr>
          <a:xfrm>
            <a:off x="5557884" y="2585407"/>
            <a:ext cx="438086" cy="450364"/>
            <a:chOff x="1813" y="-19050"/>
            <a:chExt cx="809173" cy="831850"/>
          </a:xfrm>
        </p:grpSpPr>
        <p:sp>
          <p:nvSpPr>
            <p:cNvPr id="402" name="Google Shape;402;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1B8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3" name="Google Shape;403;p41"/>
            <p:cNvSpPr txBox="1"/>
            <p:nvPr/>
          </p:nvSpPr>
          <p:spPr>
            <a:xfrm>
              <a:off x="76200" y="-19050"/>
              <a:ext cx="660300" cy="755700"/>
            </a:xfrm>
            <a:prstGeom prst="rect">
              <a:avLst/>
            </a:prstGeom>
            <a:noFill/>
            <a:ln>
              <a:noFill/>
            </a:ln>
          </p:spPr>
          <p:txBody>
            <a:bodyPr anchorCtr="0" anchor="ctr" bIns="25400" lIns="25400" spcFirstLastPara="1" rIns="25400" wrap="square" tIns="25400">
              <a:noAutofit/>
            </a:bodyPr>
            <a:lstStyle/>
            <a:p>
              <a:pPr indent="0" lvl="0" marL="0" marR="0" rtl="0" algn="ctr">
                <a:lnSpc>
                  <a:spcPct val="150000"/>
                </a:lnSpc>
                <a:spcBef>
                  <a:spcPts val="0"/>
                </a:spcBef>
                <a:spcAft>
                  <a:spcPts val="0"/>
                </a:spcAft>
                <a:buNone/>
              </a:pPr>
              <a:r>
                <a:rPr b="0" i="0" lang="pt-BR" sz="1600" u="none" cap="none" strike="noStrike">
                  <a:solidFill>
                    <a:srgbClr val="FFFFFF"/>
                  </a:solidFill>
                  <a:latin typeface="Arial"/>
                  <a:ea typeface="Arial"/>
                  <a:cs typeface="Arial"/>
                  <a:sym typeface="Arial"/>
                </a:rPr>
                <a:t>5</a:t>
              </a:r>
              <a:endParaRPr sz="700"/>
            </a:p>
          </p:txBody>
        </p:sp>
      </p:grpSp>
      <p:grpSp>
        <p:nvGrpSpPr>
          <p:cNvPr id="404" name="Google Shape;404;p41"/>
          <p:cNvGrpSpPr/>
          <p:nvPr/>
        </p:nvGrpSpPr>
        <p:grpSpPr>
          <a:xfrm>
            <a:off x="6763039" y="2585407"/>
            <a:ext cx="438086" cy="450364"/>
            <a:chOff x="1813" y="-19050"/>
            <a:chExt cx="809173" cy="831850"/>
          </a:xfrm>
        </p:grpSpPr>
        <p:sp>
          <p:nvSpPr>
            <p:cNvPr id="405" name="Google Shape;405;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1B8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6" name="Google Shape;406;p41"/>
            <p:cNvSpPr txBox="1"/>
            <p:nvPr/>
          </p:nvSpPr>
          <p:spPr>
            <a:xfrm>
              <a:off x="76200" y="-19050"/>
              <a:ext cx="660300" cy="755700"/>
            </a:xfrm>
            <a:prstGeom prst="rect">
              <a:avLst/>
            </a:prstGeom>
            <a:noFill/>
            <a:ln>
              <a:noFill/>
            </a:ln>
          </p:spPr>
          <p:txBody>
            <a:bodyPr anchorCtr="0" anchor="ctr" bIns="25400" lIns="25400" spcFirstLastPara="1" rIns="25400" wrap="square" tIns="25400">
              <a:noAutofit/>
            </a:bodyPr>
            <a:lstStyle/>
            <a:p>
              <a:pPr indent="0" lvl="0" marL="0" marR="0" rtl="0" algn="ctr">
                <a:lnSpc>
                  <a:spcPct val="150000"/>
                </a:lnSpc>
                <a:spcBef>
                  <a:spcPts val="0"/>
                </a:spcBef>
                <a:spcAft>
                  <a:spcPts val="0"/>
                </a:spcAft>
                <a:buNone/>
              </a:pPr>
              <a:r>
                <a:rPr b="0" i="0" lang="pt-BR" sz="1600" u="none" cap="none" strike="noStrike">
                  <a:solidFill>
                    <a:srgbClr val="FFFFFF"/>
                  </a:solidFill>
                  <a:latin typeface="Arial"/>
                  <a:ea typeface="Arial"/>
                  <a:cs typeface="Arial"/>
                  <a:sym typeface="Arial"/>
                </a:rPr>
                <a:t>6</a:t>
              </a:r>
              <a:endParaRPr sz="700"/>
            </a:p>
          </p:txBody>
        </p:sp>
      </p:grpSp>
      <p:grpSp>
        <p:nvGrpSpPr>
          <p:cNvPr id="407" name="Google Shape;407;p41"/>
          <p:cNvGrpSpPr/>
          <p:nvPr/>
        </p:nvGrpSpPr>
        <p:grpSpPr>
          <a:xfrm>
            <a:off x="7968195" y="2585407"/>
            <a:ext cx="438086" cy="450364"/>
            <a:chOff x="1813" y="-19050"/>
            <a:chExt cx="809173" cy="831850"/>
          </a:xfrm>
        </p:grpSpPr>
        <p:sp>
          <p:nvSpPr>
            <p:cNvPr id="408" name="Google Shape;408;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1B8D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9" name="Google Shape;409;p41"/>
            <p:cNvSpPr txBox="1"/>
            <p:nvPr/>
          </p:nvSpPr>
          <p:spPr>
            <a:xfrm>
              <a:off x="76200" y="-19050"/>
              <a:ext cx="660300" cy="755700"/>
            </a:xfrm>
            <a:prstGeom prst="rect">
              <a:avLst/>
            </a:prstGeom>
            <a:noFill/>
            <a:ln>
              <a:noFill/>
            </a:ln>
          </p:spPr>
          <p:txBody>
            <a:bodyPr anchorCtr="0" anchor="ctr" bIns="25400" lIns="25400" spcFirstLastPara="1" rIns="25400" wrap="square" tIns="25400">
              <a:noAutofit/>
            </a:bodyPr>
            <a:lstStyle/>
            <a:p>
              <a:pPr indent="0" lvl="0" marL="0" marR="0" rtl="0" algn="ctr">
                <a:lnSpc>
                  <a:spcPct val="150000"/>
                </a:lnSpc>
                <a:spcBef>
                  <a:spcPts val="0"/>
                </a:spcBef>
                <a:spcAft>
                  <a:spcPts val="0"/>
                </a:spcAft>
                <a:buNone/>
              </a:pPr>
              <a:r>
                <a:rPr b="0" i="0" lang="pt-BR" sz="1600" u="none" cap="none" strike="noStrike">
                  <a:solidFill>
                    <a:srgbClr val="FFFFFF"/>
                  </a:solidFill>
                  <a:latin typeface="Arial"/>
                  <a:ea typeface="Arial"/>
                  <a:cs typeface="Arial"/>
                  <a:sym typeface="Arial"/>
                </a:rPr>
                <a:t>7</a:t>
              </a:r>
              <a:endParaRPr sz="700"/>
            </a:p>
          </p:txBody>
        </p:sp>
      </p:grpSp>
      <p:cxnSp>
        <p:nvCxnSpPr>
          <p:cNvPr id="410" name="Google Shape;410;p41"/>
          <p:cNvCxnSpPr/>
          <p:nvPr/>
        </p:nvCxnSpPr>
        <p:spPr>
          <a:xfrm>
            <a:off x="2381491" y="2815749"/>
            <a:ext cx="765300" cy="0"/>
          </a:xfrm>
          <a:prstGeom prst="straightConnector1">
            <a:avLst/>
          </a:prstGeom>
          <a:noFill/>
          <a:ln cap="flat" cmpd="sng" w="76200">
            <a:solidFill>
              <a:srgbClr val="33719F"/>
            </a:solidFill>
            <a:prstDash val="solid"/>
            <a:round/>
            <a:headEnd len="sm" w="sm" type="none"/>
            <a:tailEnd len="sm" w="sm" type="none"/>
          </a:ln>
        </p:spPr>
      </p:cxnSp>
      <p:cxnSp>
        <p:nvCxnSpPr>
          <p:cNvPr id="411" name="Google Shape;411;p41"/>
          <p:cNvCxnSpPr/>
          <p:nvPr/>
        </p:nvCxnSpPr>
        <p:spPr>
          <a:xfrm>
            <a:off x="3586646" y="2815749"/>
            <a:ext cx="765300" cy="0"/>
          </a:xfrm>
          <a:prstGeom prst="straightConnector1">
            <a:avLst/>
          </a:prstGeom>
          <a:noFill/>
          <a:ln cap="flat" cmpd="sng" w="76200">
            <a:solidFill>
              <a:srgbClr val="33719F"/>
            </a:solidFill>
            <a:prstDash val="solid"/>
            <a:round/>
            <a:headEnd len="sm" w="sm" type="none"/>
            <a:tailEnd len="sm" w="sm" type="none"/>
          </a:ln>
        </p:spPr>
      </p:cxnSp>
      <p:cxnSp>
        <p:nvCxnSpPr>
          <p:cNvPr id="412" name="Google Shape;412;p41"/>
          <p:cNvCxnSpPr/>
          <p:nvPr/>
        </p:nvCxnSpPr>
        <p:spPr>
          <a:xfrm>
            <a:off x="4791802" y="2815749"/>
            <a:ext cx="765300" cy="0"/>
          </a:xfrm>
          <a:prstGeom prst="straightConnector1">
            <a:avLst/>
          </a:prstGeom>
          <a:noFill/>
          <a:ln cap="flat" cmpd="sng" w="76200">
            <a:solidFill>
              <a:srgbClr val="33719F"/>
            </a:solidFill>
            <a:prstDash val="solid"/>
            <a:round/>
            <a:headEnd len="sm" w="sm" type="none"/>
            <a:tailEnd len="sm" w="sm" type="none"/>
          </a:ln>
        </p:spPr>
      </p:cxnSp>
      <p:cxnSp>
        <p:nvCxnSpPr>
          <p:cNvPr id="413" name="Google Shape;413;p41"/>
          <p:cNvCxnSpPr/>
          <p:nvPr/>
        </p:nvCxnSpPr>
        <p:spPr>
          <a:xfrm>
            <a:off x="5996957" y="2815749"/>
            <a:ext cx="765300" cy="0"/>
          </a:xfrm>
          <a:prstGeom prst="straightConnector1">
            <a:avLst/>
          </a:prstGeom>
          <a:noFill/>
          <a:ln cap="flat" cmpd="sng" w="76200">
            <a:solidFill>
              <a:srgbClr val="33719F"/>
            </a:solidFill>
            <a:prstDash val="solid"/>
            <a:round/>
            <a:headEnd len="sm" w="sm" type="none"/>
            <a:tailEnd len="sm" w="sm" type="none"/>
          </a:ln>
        </p:spPr>
      </p:cxnSp>
      <p:cxnSp>
        <p:nvCxnSpPr>
          <p:cNvPr id="414" name="Google Shape;414;p41"/>
          <p:cNvCxnSpPr/>
          <p:nvPr/>
        </p:nvCxnSpPr>
        <p:spPr>
          <a:xfrm>
            <a:off x="7202113" y="2815749"/>
            <a:ext cx="765300" cy="0"/>
          </a:xfrm>
          <a:prstGeom prst="straightConnector1">
            <a:avLst/>
          </a:prstGeom>
          <a:noFill/>
          <a:ln cap="flat" cmpd="sng" w="76200">
            <a:solidFill>
              <a:srgbClr val="33719F"/>
            </a:solidFill>
            <a:prstDash val="solid"/>
            <a:round/>
            <a:headEnd len="sm" w="sm" type="none"/>
            <a:tailEnd len="sm" w="sm" type="none"/>
          </a:ln>
        </p:spPr>
      </p:cxnSp>
      <p:cxnSp>
        <p:nvCxnSpPr>
          <p:cNvPr id="415" name="Google Shape;415;p41"/>
          <p:cNvCxnSpPr/>
          <p:nvPr/>
        </p:nvCxnSpPr>
        <p:spPr>
          <a:xfrm flipH="1" rot="10800000">
            <a:off x="-90482" y="4685888"/>
            <a:ext cx="7937400" cy="7200"/>
          </a:xfrm>
          <a:prstGeom prst="straightConnector1">
            <a:avLst/>
          </a:prstGeom>
          <a:noFill/>
          <a:ln cap="flat" cmpd="sng" w="28575">
            <a:solidFill>
              <a:srgbClr val="FFFFFF"/>
            </a:solidFill>
            <a:prstDash val="solid"/>
            <a:round/>
            <a:headEnd len="sm" w="sm" type="none"/>
            <a:tailEnd len="sm" w="sm" type="none"/>
          </a:ln>
        </p:spPr>
      </p:cxnSp>
      <p:sp>
        <p:nvSpPr>
          <p:cNvPr id="416" name="Google Shape;416;p41"/>
          <p:cNvSpPr/>
          <p:nvPr/>
        </p:nvSpPr>
        <p:spPr>
          <a:xfrm>
            <a:off x="7999312" y="4507359"/>
            <a:ext cx="884606" cy="357171"/>
          </a:xfrm>
          <a:custGeom>
            <a:rect b="b" l="l" r="r" t="t"/>
            <a:pathLst>
              <a:path extrusionOk="0" h="714342" w="1769212">
                <a:moveTo>
                  <a:pt x="0" y="0"/>
                </a:moveTo>
                <a:lnTo>
                  <a:pt x="1769212" y="0"/>
                </a:lnTo>
                <a:lnTo>
                  <a:pt x="1769212" y="714341"/>
                </a:lnTo>
                <a:lnTo>
                  <a:pt x="0" y="714341"/>
                </a:lnTo>
                <a:lnTo>
                  <a:pt x="0" y="0"/>
                </a:lnTo>
                <a:close/>
              </a:path>
            </a:pathLst>
          </a:custGeom>
          <a:blipFill rotWithShape="1">
            <a:blip r:embed="rId3">
              <a:alphaModFix/>
            </a:blip>
            <a:stretch>
              <a:fillRect b="0" l="0" r="0" t="0"/>
            </a:stretch>
          </a:blipFill>
          <a:ln>
            <a:noFill/>
          </a:ln>
        </p:spPr>
      </p:sp>
      <p:sp>
        <p:nvSpPr>
          <p:cNvPr id="417" name="Google Shape;417;p41"/>
          <p:cNvSpPr/>
          <p:nvPr/>
        </p:nvSpPr>
        <p:spPr>
          <a:xfrm rot="-2687853">
            <a:off x="7875679" y="-201596"/>
            <a:ext cx="1764313" cy="1725468"/>
          </a:xfrm>
          <a:custGeom>
            <a:rect b="b" l="l" r="r" t="t"/>
            <a:pathLst>
              <a:path extrusionOk="0" h="3436874" w="3526643">
                <a:moveTo>
                  <a:pt x="0" y="0"/>
                </a:moveTo>
                <a:lnTo>
                  <a:pt x="3526643" y="0"/>
                </a:lnTo>
                <a:lnTo>
                  <a:pt x="3526643" y="3436874"/>
                </a:lnTo>
                <a:lnTo>
                  <a:pt x="0" y="3436874"/>
                </a:lnTo>
                <a:lnTo>
                  <a:pt x="0" y="0"/>
                </a:lnTo>
                <a:close/>
              </a:path>
            </a:pathLst>
          </a:custGeom>
          <a:blipFill rotWithShape="1">
            <a:blip r:embed="rId4">
              <a:alphaModFix/>
            </a:blip>
            <a:stretch>
              <a:fillRect b="0" l="0" r="0" t="0"/>
            </a:stretch>
          </a:blipFill>
          <a:ln>
            <a:noFill/>
          </a:ln>
        </p:spPr>
      </p:sp>
      <p:sp>
        <p:nvSpPr>
          <p:cNvPr id="418" name="Google Shape;418;p41"/>
          <p:cNvSpPr txBox="1"/>
          <p:nvPr/>
        </p:nvSpPr>
        <p:spPr>
          <a:xfrm>
            <a:off x="-2079925" y="374675"/>
            <a:ext cx="3000000" cy="70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t/>
            </a:r>
            <a:endParaRPr sz="1100">
              <a:solidFill>
                <a:srgbClr val="04345C"/>
              </a:solidFill>
            </a:endParaRPr>
          </a:p>
          <a:p>
            <a:pPr indent="0" lvl="0" marL="0" rtl="0" algn="l">
              <a:spcBef>
                <a:spcPts val="1200"/>
              </a:spcBef>
              <a:spcAft>
                <a:spcPts val="0"/>
              </a:spcAft>
              <a:buNone/>
            </a:pPr>
            <a:r>
              <a:t/>
            </a:r>
            <a:endParaRPr sz="11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42"/>
          <p:cNvSpPr txBox="1"/>
          <p:nvPr/>
        </p:nvSpPr>
        <p:spPr>
          <a:xfrm>
            <a:off x="5283226" y="1035140"/>
            <a:ext cx="3238800" cy="962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pt-BR" sz="2900">
                <a:solidFill>
                  <a:srgbClr val="5299EB"/>
                </a:solidFill>
                <a:latin typeface="Alfa Slab One"/>
                <a:ea typeface="Alfa Slab One"/>
                <a:cs typeface="Alfa Slab One"/>
                <a:sym typeface="Alfa Slab One"/>
              </a:rPr>
              <a:t>PREP PÓS</a:t>
            </a:r>
            <a:endParaRPr sz="2900">
              <a:solidFill>
                <a:srgbClr val="5299EB"/>
              </a:solidFill>
              <a:latin typeface="Alfa Slab One"/>
              <a:ea typeface="Alfa Slab One"/>
              <a:cs typeface="Alfa Slab One"/>
              <a:sym typeface="Alfa Slab One"/>
            </a:endParaRPr>
          </a:p>
          <a:p>
            <a:pPr indent="0" lvl="0" marL="0" marR="0" rtl="0" algn="l">
              <a:spcBef>
                <a:spcPts val="0"/>
              </a:spcBef>
              <a:spcAft>
                <a:spcPts val="0"/>
              </a:spcAft>
              <a:buNone/>
            </a:pPr>
            <a:r>
              <a:rPr lang="pt-BR" sz="2900">
                <a:solidFill>
                  <a:srgbClr val="5299EB"/>
                </a:solidFill>
                <a:latin typeface="Alfa Slab One"/>
                <a:ea typeface="Alfa Slab One"/>
                <a:cs typeface="Alfa Slab One"/>
                <a:sym typeface="Alfa Slab One"/>
              </a:rPr>
              <a:t>GRADUAÇÃO</a:t>
            </a:r>
            <a:endParaRPr sz="2900">
              <a:solidFill>
                <a:srgbClr val="5299EB"/>
              </a:solidFill>
              <a:latin typeface="Alfa Slab One"/>
              <a:ea typeface="Alfa Slab One"/>
              <a:cs typeface="Alfa Slab One"/>
              <a:sym typeface="Alfa Slab One"/>
            </a:endParaRPr>
          </a:p>
        </p:txBody>
      </p:sp>
      <p:cxnSp>
        <p:nvCxnSpPr>
          <p:cNvPr id="424" name="Google Shape;424;p42"/>
          <p:cNvCxnSpPr/>
          <p:nvPr/>
        </p:nvCxnSpPr>
        <p:spPr>
          <a:xfrm>
            <a:off x="4878525" y="151488"/>
            <a:ext cx="0" cy="2729400"/>
          </a:xfrm>
          <a:prstGeom prst="straightConnector1">
            <a:avLst/>
          </a:prstGeom>
          <a:noFill/>
          <a:ln cap="flat" cmpd="sng" w="19050">
            <a:solidFill>
              <a:srgbClr val="5299EB"/>
            </a:solidFill>
            <a:prstDash val="solid"/>
            <a:miter lim="800000"/>
            <a:headEnd len="sm" w="sm" type="none"/>
            <a:tailEnd len="sm" w="sm" type="none"/>
          </a:ln>
        </p:spPr>
      </p:cxnSp>
      <p:cxnSp>
        <p:nvCxnSpPr>
          <p:cNvPr id="425" name="Google Shape;425;p42"/>
          <p:cNvCxnSpPr/>
          <p:nvPr/>
        </p:nvCxnSpPr>
        <p:spPr>
          <a:xfrm>
            <a:off x="4790299" y="2880920"/>
            <a:ext cx="187800" cy="0"/>
          </a:xfrm>
          <a:prstGeom prst="straightConnector1">
            <a:avLst/>
          </a:prstGeom>
          <a:noFill/>
          <a:ln cap="flat" cmpd="sng" w="19050">
            <a:solidFill>
              <a:srgbClr val="5299EB"/>
            </a:solidFill>
            <a:prstDash val="solid"/>
            <a:round/>
            <a:headEnd len="med" w="med" type="none"/>
            <a:tailEnd len="med" w="med" type="none"/>
          </a:ln>
        </p:spPr>
      </p:cxnSp>
      <p:sp>
        <p:nvSpPr>
          <p:cNvPr id="426" name="Google Shape;426;p42"/>
          <p:cNvSpPr txBox="1"/>
          <p:nvPr/>
        </p:nvSpPr>
        <p:spPr>
          <a:xfrm>
            <a:off x="5253200" y="481050"/>
            <a:ext cx="3129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900">
                <a:solidFill>
                  <a:srgbClr val="282828"/>
                </a:solidFill>
                <a:latin typeface="Open Sans"/>
                <a:ea typeface="Open Sans"/>
                <a:cs typeface="Open Sans"/>
                <a:sym typeface="Open Sans"/>
              </a:rPr>
              <a:t>Por mais alcance, criamos cursos gratuitos de orientação de estudos no exterior:</a:t>
            </a:r>
            <a:endParaRPr sz="900">
              <a:solidFill>
                <a:srgbClr val="282828"/>
              </a:solidFill>
              <a:latin typeface="Open Sans"/>
              <a:ea typeface="Open Sans"/>
              <a:cs typeface="Open Sans"/>
              <a:sym typeface="Open Sans"/>
            </a:endParaRPr>
          </a:p>
        </p:txBody>
      </p:sp>
      <p:pic>
        <p:nvPicPr>
          <p:cNvPr id="427" name="Google Shape;427;p42"/>
          <p:cNvPicPr preferRelativeResize="0"/>
          <p:nvPr/>
        </p:nvPicPr>
        <p:blipFill rotWithShape="1">
          <a:blip r:embed="rId3">
            <a:alphaModFix/>
          </a:blip>
          <a:srcRect b="0" l="20748" r="20754" t="0"/>
          <a:stretch/>
        </p:blipFill>
        <p:spPr>
          <a:xfrm>
            <a:off x="-361275" y="-277825"/>
            <a:ext cx="5352900" cy="6099000"/>
          </a:xfrm>
          <a:prstGeom prst="parallelogram">
            <a:avLst>
              <a:gd fmla="val 25000" name="adj"/>
            </a:avLst>
          </a:prstGeom>
          <a:noFill/>
          <a:ln>
            <a:noFill/>
          </a:ln>
        </p:spPr>
      </p:pic>
      <p:sp>
        <p:nvSpPr>
          <p:cNvPr id="428" name="Google Shape;428;p42"/>
          <p:cNvSpPr txBox="1"/>
          <p:nvPr/>
        </p:nvSpPr>
        <p:spPr>
          <a:xfrm>
            <a:off x="5253200" y="1962775"/>
            <a:ext cx="31296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pt-BR">
                <a:solidFill>
                  <a:srgbClr val="282828"/>
                </a:solidFill>
                <a:latin typeface="Open Sans"/>
                <a:ea typeface="Open Sans"/>
                <a:cs typeface="Open Sans"/>
                <a:sym typeface="Open Sans"/>
              </a:rPr>
              <a:t>Preparatório </a:t>
            </a:r>
            <a:r>
              <a:rPr b="1" i="1" lang="pt-BR">
                <a:solidFill>
                  <a:srgbClr val="282828"/>
                </a:solidFill>
                <a:latin typeface="Open Sans"/>
                <a:ea typeface="Open Sans"/>
                <a:cs typeface="Open Sans"/>
                <a:sym typeface="Open Sans"/>
              </a:rPr>
              <a:t>online e gratuito</a:t>
            </a:r>
            <a:r>
              <a:rPr i="1" lang="pt-BR">
                <a:solidFill>
                  <a:srgbClr val="282828"/>
                </a:solidFill>
                <a:latin typeface="Open Sans"/>
                <a:ea typeface="Open Sans"/>
                <a:cs typeface="Open Sans"/>
                <a:sym typeface="Open Sans"/>
              </a:rPr>
              <a:t> com o objetivo de inspirar pessoas brasileiras de diversas origens a se candidatarem para a pós-graduação no exterior.</a:t>
            </a:r>
            <a:endParaRPr i="1">
              <a:solidFill>
                <a:srgbClr val="282828"/>
              </a:solidFill>
              <a:latin typeface="Open Sans"/>
              <a:ea typeface="Open Sans"/>
              <a:cs typeface="Open Sans"/>
              <a:sym typeface="Open Sans"/>
            </a:endParaRPr>
          </a:p>
        </p:txBody>
      </p:sp>
      <p:sp>
        <p:nvSpPr>
          <p:cNvPr id="429" name="Google Shape;429;p42"/>
          <p:cNvSpPr/>
          <p:nvPr/>
        </p:nvSpPr>
        <p:spPr>
          <a:xfrm>
            <a:off x="5253200" y="3411750"/>
            <a:ext cx="506100" cy="506100"/>
          </a:xfrm>
          <a:prstGeom prst="ellipse">
            <a:avLst/>
          </a:prstGeom>
          <a:noFill/>
          <a:ln cap="flat" cmpd="sng" w="9525">
            <a:solidFill>
              <a:srgbClr val="5299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2"/>
          <p:cNvSpPr txBox="1"/>
          <p:nvPr/>
        </p:nvSpPr>
        <p:spPr>
          <a:xfrm>
            <a:off x="5825175" y="3354175"/>
            <a:ext cx="23514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pt-BR" sz="1800">
                <a:solidFill>
                  <a:srgbClr val="5299EB"/>
                </a:solidFill>
                <a:latin typeface="Open Sans ExtraBold"/>
                <a:ea typeface="Open Sans ExtraBold"/>
                <a:cs typeface="Open Sans ExtraBold"/>
                <a:sym typeface="Open Sans ExtraBold"/>
              </a:rPr>
              <a:t>+12 MIL INSCRITOS</a:t>
            </a:r>
            <a:endParaRPr sz="1800">
              <a:solidFill>
                <a:srgbClr val="5299EB"/>
              </a:solidFill>
              <a:latin typeface="Open Sans ExtraBold"/>
              <a:ea typeface="Open Sans ExtraBold"/>
              <a:cs typeface="Open Sans ExtraBold"/>
              <a:sym typeface="Open Sans ExtraBold"/>
            </a:endParaRPr>
          </a:p>
        </p:txBody>
      </p:sp>
      <p:sp>
        <p:nvSpPr>
          <p:cNvPr id="431" name="Google Shape;431;p42"/>
          <p:cNvSpPr txBox="1"/>
          <p:nvPr/>
        </p:nvSpPr>
        <p:spPr>
          <a:xfrm>
            <a:off x="5787615" y="3596998"/>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pt-BR" sz="1100">
                <a:solidFill>
                  <a:srgbClr val="282828"/>
                </a:solidFill>
                <a:latin typeface="Open Sans"/>
                <a:ea typeface="Open Sans"/>
                <a:cs typeface="Open Sans"/>
                <a:sym typeface="Open Sans"/>
              </a:rPr>
              <a:t>no PREP Pós Graduação</a:t>
            </a:r>
            <a:endParaRPr i="1" sz="1100">
              <a:solidFill>
                <a:srgbClr val="282828"/>
              </a:solidFill>
              <a:latin typeface="Open Sans"/>
              <a:ea typeface="Open Sans"/>
              <a:cs typeface="Open Sans"/>
              <a:sym typeface="Open Sans"/>
            </a:endParaRPr>
          </a:p>
        </p:txBody>
      </p:sp>
      <p:pic>
        <p:nvPicPr>
          <p:cNvPr id="432" name="Google Shape;432;p42"/>
          <p:cNvPicPr preferRelativeResize="0"/>
          <p:nvPr/>
        </p:nvPicPr>
        <p:blipFill>
          <a:blip r:embed="rId4">
            <a:alphaModFix/>
          </a:blip>
          <a:stretch>
            <a:fillRect/>
          </a:stretch>
        </p:blipFill>
        <p:spPr>
          <a:xfrm>
            <a:off x="5343359" y="3503748"/>
            <a:ext cx="325629" cy="325645"/>
          </a:xfrm>
          <a:prstGeom prst="rect">
            <a:avLst/>
          </a:prstGeom>
          <a:noFill/>
          <a:ln>
            <a:noFill/>
          </a:ln>
        </p:spPr>
      </p:pic>
      <p:sp>
        <p:nvSpPr>
          <p:cNvPr id="433" name="Google Shape;433;p42"/>
          <p:cNvSpPr txBox="1"/>
          <p:nvPr/>
        </p:nvSpPr>
        <p:spPr>
          <a:xfrm>
            <a:off x="420850" y="4089300"/>
            <a:ext cx="1775100" cy="8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900">
                <a:solidFill>
                  <a:schemeClr val="lt1"/>
                </a:solidFill>
                <a:highlight>
                  <a:srgbClr val="5299EB"/>
                </a:highlight>
                <a:latin typeface="Open Sans"/>
                <a:ea typeface="Open Sans"/>
                <a:cs typeface="Open Sans"/>
                <a:sym typeface="Open Sans"/>
              </a:rPr>
              <a:t>Giovani Rocha Batista Santos </a:t>
            </a:r>
            <a:r>
              <a:rPr lang="pt-BR" sz="900">
                <a:solidFill>
                  <a:schemeClr val="lt1"/>
                </a:solidFill>
                <a:highlight>
                  <a:srgbClr val="5299EB"/>
                </a:highlight>
                <a:latin typeface="Open Sans Light"/>
                <a:ea typeface="Open Sans Light"/>
                <a:cs typeface="Open Sans Light"/>
                <a:sym typeface="Open Sans Light"/>
              </a:rPr>
              <a:t>- Líder Estudar 2018 </a:t>
            </a:r>
            <a:endParaRPr sz="900">
              <a:solidFill>
                <a:schemeClr val="lt1"/>
              </a:solidFill>
              <a:highlight>
                <a:srgbClr val="5299EB"/>
              </a:highlight>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pt-BR" sz="900">
                <a:solidFill>
                  <a:schemeClr val="lt1"/>
                </a:solidFill>
                <a:highlight>
                  <a:srgbClr val="5299EB"/>
                </a:highlight>
                <a:latin typeface="Open Sans Light"/>
                <a:ea typeface="Open Sans Light"/>
                <a:cs typeface="Open Sans Light"/>
                <a:sym typeface="Open Sans Light"/>
              </a:rPr>
              <a:t>- Facilitador do curso Prep Pós-graduação</a:t>
            </a:r>
            <a:endParaRPr sz="900">
              <a:solidFill>
                <a:schemeClr val="lt1"/>
              </a:solidFill>
              <a:highlight>
                <a:srgbClr val="5299EB"/>
              </a:highlight>
              <a:latin typeface="Open Sans Light"/>
              <a:ea typeface="Open Sans Light"/>
              <a:cs typeface="Open Sans Light"/>
              <a:sym typeface="Open Sans Light"/>
            </a:endParaRPr>
          </a:p>
        </p:txBody>
      </p:sp>
      <p:pic>
        <p:nvPicPr>
          <p:cNvPr id="434" name="Google Shape;434;p42"/>
          <p:cNvPicPr preferRelativeResize="0"/>
          <p:nvPr/>
        </p:nvPicPr>
        <p:blipFill>
          <a:blip r:embed="rId5">
            <a:alphaModFix/>
          </a:blip>
          <a:stretch>
            <a:fillRect/>
          </a:stretch>
        </p:blipFill>
        <p:spPr>
          <a:xfrm>
            <a:off x="6901050" y="4274050"/>
            <a:ext cx="929888" cy="619925"/>
          </a:xfrm>
          <a:prstGeom prst="rect">
            <a:avLst/>
          </a:prstGeom>
          <a:noFill/>
          <a:ln>
            <a:noFill/>
          </a:ln>
        </p:spPr>
      </p:pic>
      <p:pic>
        <p:nvPicPr>
          <p:cNvPr id="435" name="Google Shape;435;p42"/>
          <p:cNvPicPr preferRelativeResize="0"/>
          <p:nvPr/>
        </p:nvPicPr>
        <p:blipFill>
          <a:blip r:embed="rId6">
            <a:alphaModFix/>
          </a:blip>
          <a:stretch>
            <a:fillRect/>
          </a:stretch>
        </p:blipFill>
        <p:spPr>
          <a:xfrm>
            <a:off x="6231349" y="4283649"/>
            <a:ext cx="619925" cy="619925"/>
          </a:xfrm>
          <a:prstGeom prst="rect">
            <a:avLst/>
          </a:prstGeom>
          <a:noFill/>
          <a:ln>
            <a:noFill/>
          </a:ln>
        </p:spPr>
      </p:pic>
      <p:pic>
        <p:nvPicPr>
          <p:cNvPr id="436" name="Google Shape;436;p42"/>
          <p:cNvPicPr preferRelativeResize="0"/>
          <p:nvPr/>
        </p:nvPicPr>
        <p:blipFill>
          <a:blip r:embed="rId7">
            <a:alphaModFix/>
          </a:blip>
          <a:stretch>
            <a:fillRect/>
          </a:stretch>
        </p:blipFill>
        <p:spPr>
          <a:xfrm>
            <a:off x="7880695" y="4278955"/>
            <a:ext cx="1084652" cy="610119"/>
          </a:xfrm>
          <a:prstGeom prst="rect">
            <a:avLst/>
          </a:prstGeom>
          <a:noFill/>
          <a:ln>
            <a:noFill/>
          </a:ln>
        </p:spPr>
      </p:pic>
      <p:sp>
        <p:nvSpPr>
          <p:cNvPr id="437" name="Google Shape;437;p42"/>
          <p:cNvSpPr txBox="1"/>
          <p:nvPr/>
        </p:nvSpPr>
        <p:spPr>
          <a:xfrm>
            <a:off x="4155050" y="4194675"/>
            <a:ext cx="20763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300">
                <a:latin typeface="Open Sans Light"/>
                <a:ea typeface="Open Sans Light"/>
                <a:cs typeface="Open Sans Light"/>
                <a:sym typeface="Open Sans Light"/>
              </a:rPr>
              <a:t>+12 horas de conteúdo</a:t>
            </a:r>
            <a:endParaRPr sz="1300">
              <a:latin typeface="Open Sans Light"/>
              <a:ea typeface="Open Sans Light"/>
              <a:cs typeface="Open Sans Light"/>
              <a:sym typeface="Open Sans Light"/>
            </a:endParaRPr>
          </a:p>
          <a:p>
            <a:pPr indent="0" lvl="0" marL="0" rtl="0" algn="l">
              <a:spcBef>
                <a:spcPts val="0"/>
              </a:spcBef>
              <a:spcAft>
                <a:spcPts val="0"/>
              </a:spcAft>
              <a:buNone/>
            </a:pPr>
            <a:r>
              <a:rPr lang="pt-BR" sz="1300">
                <a:latin typeface="Open Sans Light"/>
                <a:ea typeface="Open Sans Light"/>
                <a:cs typeface="Open Sans Light"/>
                <a:sym typeface="Open Sans Light"/>
              </a:rPr>
              <a:t>Mentorias coletivas</a:t>
            </a:r>
            <a:endParaRPr sz="1300">
              <a:latin typeface="Open Sans Light"/>
              <a:ea typeface="Open Sans Light"/>
              <a:cs typeface="Open Sans Light"/>
              <a:sym typeface="Open Sans Light"/>
            </a:endParaRPr>
          </a:p>
          <a:p>
            <a:pPr indent="0" lvl="0" marL="0" rtl="0" algn="l">
              <a:spcBef>
                <a:spcPts val="0"/>
              </a:spcBef>
              <a:spcAft>
                <a:spcPts val="0"/>
              </a:spcAft>
              <a:buNone/>
            </a:pPr>
            <a:r>
              <a:rPr lang="pt-BR" sz="1300">
                <a:latin typeface="Open Sans Light"/>
                <a:ea typeface="Open Sans Light"/>
                <a:cs typeface="Open Sans Light"/>
                <a:sym typeface="Open Sans Light"/>
              </a:rPr>
              <a:t>Conhecimento de ponta</a:t>
            </a:r>
            <a:endParaRPr sz="1300">
              <a:latin typeface="Open Sans Light"/>
              <a:ea typeface="Open Sans Light"/>
              <a:cs typeface="Open Sans Light"/>
              <a:sym typeface="Open Sans Light"/>
            </a:endParaRPr>
          </a:p>
        </p:txBody>
      </p:sp>
      <p:pic>
        <p:nvPicPr>
          <p:cNvPr id="438" name="Google Shape;438;p42"/>
          <p:cNvPicPr preferRelativeResize="0"/>
          <p:nvPr/>
        </p:nvPicPr>
        <p:blipFill>
          <a:blip r:embed="rId8">
            <a:alphaModFix/>
          </a:blip>
          <a:stretch>
            <a:fillRect/>
          </a:stretch>
        </p:blipFill>
        <p:spPr>
          <a:xfrm>
            <a:off x="3965950" y="3071672"/>
            <a:ext cx="1084650" cy="1084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pic>
        <p:nvPicPr>
          <p:cNvPr id="443" name="Google Shape;443;p43"/>
          <p:cNvPicPr preferRelativeResize="0"/>
          <p:nvPr/>
        </p:nvPicPr>
        <p:blipFill>
          <a:blip r:embed="rId3">
            <a:alphaModFix/>
          </a:blip>
          <a:stretch>
            <a:fillRect/>
          </a:stretch>
        </p:blipFill>
        <p:spPr>
          <a:xfrm>
            <a:off x="-1035583" y="0"/>
            <a:ext cx="3428167" cy="5143501"/>
          </a:xfrm>
          <a:prstGeom prst="rect">
            <a:avLst/>
          </a:prstGeom>
          <a:noFill/>
          <a:ln>
            <a:noFill/>
          </a:ln>
        </p:spPr>
      </p:pic>
      <p:pic>
        <p:nvPicPr>
          <p:cNvPr id="444" name="Google Shape;444;p43"/>
          <p:cNvPicPr preferRelativeResize="0"/>
          <p:nvPr/>
        </p:nvPicPr>
        <p:blipFill rotWithShape="1">
          <a:blip r:embed="rId4">
            <a:alphaModFix/>
          </a:blip>
          <a:srcRect b="0" l="0" r="71070" t="0"/>
          <a:stretch/>
        </p:blipFill>
        <p:spPr>
          <a:xfrm>
            <a:off x="250993" y="4671425"/>
            <a:ext cx="197043" cy="283026"/>
          </a:xfrm>
          <a:prstGeom prst="rect">
            <a:avLst/>
          </a:prstGeom>
          <a:noFill/>
          <a:ln>
            <a:noFill/>
          </a:ln>
        </p:spPr>
      </p:pic>
      <p:sp>
        <p:nvSpPr>
          <p:cNvPr id="445" name="Google Shape;445;p43"/>
          <p:cNvSpPr txBox="1"/>
          <p:nvPr/>
        </p:nvSpPr>
        <p:spPr>
          <a:xfrm>
            <a:off x="2799750" y="338875"/>
            <a:ext cx="4948800" cy="6033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pt-BR" sz="3400">
                <a:solidFill>
                  <a:srgbClr val="56C6EA"/>
                </a:solidFill>
                <a:latin typeface="Alfa Slab One"/>
                <a:ea typeface="Alfa Slab One"/>
                <a:cs typeface="Alfa Slab One"/>
                <a:sym typeface="Alfa Slab One"/>
              </a:rPr>
              <a:t>Prep Pós-Graduação</a:t>
            </a:r>
            <a:endParaRPr sz="3400">
              <a:solidFill>
                <a:srgbClr val="56C6EA"/>
              </a:solidFill>
              <a:latin typeface="Alfa Slab One"/>
              <a:ea typeface="Alfa Slab One"/>
              <a:cs typeface="Alfa Slab One"/>
              <a:sym typeface="Alfa Slab One"/>
            </a:endParaRPr>
          </a:p>
        </p:txBody>
      </p:sp>
      <p:sp>
        <p:nvSpPr>
          <p:cNvPr id="446" name="Google Shape;446;p43"/>
          <p:cNvSpPr/>
          <p:nvPr/>
        </p:nvSpPr>
        <p:spPr>
          <a:xfrm>
            <a:off x="10012800" y="3409550"/>
            <a:ext cx="1570500" cy="1051800"/>
          </a:xfrm>
          <a:prstGeom prst="rect">
            <a:avLst/>
          </a:prstGeom>
          <a:noFill/>
          <a:ln cap="flat" cmpd="sng" w="38100">
            <a:solidFill>
              <a:srgbClr val="56C6EA"/>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3"/>
          <p:cNvSpPr/>
          <p:nvPr/>
        </p:nvSpPr>
        <p:spPr>
          <a:xfrm>
            <a:off x="9515825" y="636463"/>
            <a:ext cx="1570500" cy="1051800"/>
          </a:xfrm>
          <a:prstGeom prst="rect">
            <a:avLst/>
          </a:prstGeom>
          <a:noFill/>
          <a:ln cap="flat" cmpd="sng" w="38100">
            <a:solidFill>
              <a:srgbClr val="56C6EA"/>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56C6EA"/>
              </a:highlight>
            </a:endParaRPr>
          </a:p>
        </p:txBody>
      </p:sp>
      <p:sp>
        <p:nvSpPr>
          <p:cNvPr id="448" name="Google Shape;448;p43"/>
          <p:cNvSpPr/>
          <p:nvPr/>
        </p:nvSpPr>
        <p:spPr>
          <a:xfrm>
            <a:off x="9863425" y="2113588"/>
            <a:ext cx="1570500" cy="1051800"/>
          </a:xfrm>
          <a:prstGeom prst="rect">
            <a:avLst/>
          </a:prstGeom>
          <a:noFill/>
          <a:ln cap="flat" cmpd="sng" w="38100">
            <a:solidFill>
              <a:srgbClr val="56C6EA"/>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49" name="Google Shape;449;p43"/>
          <p:cNvGraphicFramePr/>
          <p:nvPr/>
        </p:nvGraphicFramePr>
        <p:xfrm>
          <a:off x="2700550" y="1220775"/>
          <a:ext cx="3000000" cy="3000000"/>
        </p:xfrm>
        <a:graphic>
          <a:graphicData uri="http://schemas.openxmlformats.org/drawingml/2006/table">
            <a:tbl>
              <a:tblPr>
                <a:noFill/>
                <a:tableStyleId>{A84E11C7-1587-4965-BC0F-705686F143DF}</a:tableStyleId>
              </a:tblPr>
              <a:tblGrid>
                <a:gridCol w="2088500"/>
                <a:gridCol w="2088500"/>
                <a:gridCol w="2088500"/>
              </a:tblGrid>
              <a:tr h="609575">
                <a:tc>
                  <a:txBody>
                    <a:bodyPr/>
                    <a:lstStyle/>
                    <a:p>
                      <a:pPr indent="0" lvl="0" marL="0" rtl="0" algn="l">
                        <a:spcBef>
                          <a:spcPts val="0"/>
                        </a:spcBef>
                        <a:spcAft>
                          <a:spcPts val="0"/>
                        </a:spcAft>
                        <a:buNone/>
                      </a:pPr>
                      <a:r>
                        <a:rPr b="1" lang="pt-BR" sz="1200">
                          <a:latin typeface="Open Sans"/>
                          <a:ea typeface="Open Sans"/>
                          <a:cs typeface="Open Sans"/>
                          <a:sym typeface="Open Sans"/>
                        </a:rPr>
                        <a:t>FASE DECISÃO</a:t>
                      </a:r>
                      <a:endParaRPr b="1" sz="1200">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b="1" lang="pt-BR" sz="1200">
                          <a:latin typeface="Open Sans"/>
                          <a:ea typeface="Open Sans"/>
                          <a:cs typeface="Open Sans"/>
                          <a:sym typeface="Open Sans"/>
                        </a:rPr>
                        <a:t>FASE EXECUÇÃO</a:t>
                      </a:r>
                      <a:endParaRPr b="1" sz="1200">
                        <a:latin typeface="Open Sans"/>
                        <a:ea typeface="Open Sans"/>
                        <a:cs typeface="Open Sans"/>
                        <a:sym typeface="Open Sans"/>
                      </a:endParaRPr>
                    </a:p>
                  </a:txBody>
                  <a:tcPr marT="91425" marB="91425" marR="91425" marL="91425">
                    <a:lnL cap="flat" cmpd="sng" w="1143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pt-BR" sz="1200">
                          <a:latin typeface="Open Sans"/>
                          <a:ea typeface="Open Sans"/>
                          <a:cs typeface="Open Sans"/>
                          <a:sym typeface="Open Sans"/>
                        </a:rPr>
                        <a:t>Marketing pessoal</a:t>
                      </a:r>
                      <a:endParaRPr sz="1200">
                        <a:latin typeface="Open Sans"/>
                        <a:ea typeface="Open Sans"/>
                        <a:cs typeface="Open Sans"/>
                        <a:sym typeface="Open Sans"/>
                      </a:endParaRPr>
                    </a:p>
                    <a:p>
                      <a:pPr indent="0" lvl="0" marL="0" marR="0" rtl="0" algn="l">
                        <a:lnSpc>
                          <a:spcPct val="100000"/>
                        </a:lnSpc>
                        <a:spcBef>
                          <a:spcPts val="0"/>
                        </a:spcBef>
                        <a:spcAft>
                          <a:spcPts val="0"/>
                        </a:spcAft>
                        <a:buNone/>
                      </a:pPr>
                      <a:r>
                        <a:rPr lang="pt-BR" sz="800">
                          <a:latin typeface="Open Sans"/>
                          <a:ea typeface="Open Sans"/>
                          <a:cs typeface="Open Sans"/>
                          <a:sym typeface="Open Sans"/>
                        </a:rPr>
                        <a:t>Como contar a sua história da melhor forma.</a:t>
                      </a:r>
                      <a:endParaRPr sz="800">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r>
              <a:tr h="679875">
                <a:tc>
                  <a:txBody>
                    <a:bodyPr/>
                    <a:lstStyle/>
                    <a:p>
                      <a:pPr indent="0" lvl="0" marL="0" rtl="0" algn="l">
                        <a:spcBef>
                          <a:spcPts val="0"/>
                        </a:spcBef>
                        <a:spcAft>
                          <a:spcPts val="0"/>
                        </a:spcAft>
                        <a:buNone/>
                      </a:pPr>
                      <a:r>
                        <a:rPr lang="pt-BR" sz="1200">
                          <a:latin typeface="Open Sans"/>
                          <a:ea typeface="Open Sans"/>
                          <a:cs typeface="Open Sans"/>
                          <a:sym typeface="Open Sans"/>
                        </a:rPr>
                        <a:t>Entenda o application</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Informações básicas sobre o processo ser holístico, calendário, etc</a:t>
                      </a:r>
                      <a:endParaRPr sz="800">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c>
                  <a:txBody>
                    <a:bodyPr/>
                    <a:lstStyle/>
                    <a:p>
                      <a:pPr indent="0" lvl="0" marL="0" rtl="0" algn="l">
                        <a:spcBef>
                          <a:spcPts val="0"/>
                        </a:spcBef>
                        <a:spcAft>
                          <a:spcPts val="0"/>
                        </a:spcAft>
                        <a:buNone/>
                      </a:pPr>
                      <a:r>
                        <a:rPr lang="pt-BR" sz="1200">
                          <a:latin typeface="Open Sans"/>
                          <a:ea typeface="Open Sans"/>
                          <a:cs typeface="Open Sans"/>
                          <a:sym typeface="Open Sans"/>
                        </a:rPr>
                        <a:t>Autoconhecimento</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Atividades de autoconhecimento e conscientização da importância para o processo holístico.</a:t>
                      </a:r>
                      <a:endParaRPr sz="800">
                        <a:latin typeface="Open Sans"/>
                        <a:ea typeface="Open Sans"/>
                        <a:cs typeface="Open Sans"/>
                        <a:sym typeface="Open Sans"/>
                      </a:endParaRPr>
                    </a:p>
                  </a:txBody>
                  <a:tcPr marT="91425" marB="91425" marR="91425" marL="91425">
                    <a:lnL cap="flat" cmpd="sng" w="1143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c>
                  <a:txBody>
                    <a:bodyPr/>
                    <a:lstStyle/>
                    <a:p>
                      <a:pPr indent="0" lvl="0" marL="0" rtl="0" algn="l">
                        <a:spcBef>
                          <a:spcPts val="0"/>
                        </a:spcBef>
                        <a:spcAft>
                          <a:spcPts val="0"/>
                        </a:spcAft>
                        <a:buNone/>
                      </a:pPr>
                      <a:r>
                        <a:rPr lang="pt-BR" sz="1200">
                          <a:latin typeface="Open Sans"/>
                          <a:ea typeface="Open Sans"/>
                          <a:cs typeface="Open Sans"/>
                          <a:sym typeface="Open Sans"/>
                        </a:rPr>
                        <a:t>Essays</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Tipos de essays, boas práticas, storytelling.</a:t>
                      </a:r>
                      <a:endParaRPr sz="800">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r>
              <a:tr h="753250">
                <a:tc>
                  <a:txBody>
                    <a:bodyPr/>
                    <a:lstStyle/>
                    <a:p>
                      <a:pPr indent="0" lvl="0" marL="0" rtl="0" algn="l">
                        <a:spcBef>
                          <a:spcPts val="0"/>
                        </a:spcBef>
                        <a:spcAft>
                          <a:spcPts val="0"/>
                        </a:spcAft>
                        <a:buNone/>
                      </a:pPr>
                      <a:r>
                        <a:rPr lang="pt-BR" sz="1200">
                          <a:latin typeface="Open Sans"/>
                          <a:ea typeface="Open Sans"/>
                          <a:cs typeface="Open Sans"/>
                          <a:sym typeface="Open Sans"/>
                        </a:rPr>
                        <a:t>Inglês</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Simulado online e informação sobre nível exigido e onde desenvolver o idioma de forma gratuita</a:t>
                      </a:r>
                      <a:endParaRPr sz="800">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c>
                  <a:txBody>
                    <a:bodyPr/>
                    <a:lstStyle/>
                    <a:p>
                      <a:pPr indent="0" lvl="0" marL="0" rtl="0" algn="l">
                        <a:spcBef>
                          <a:spcPts val="0"/>
                        </a:spcBef>
                        <a:spcAft>
                          <a:spcPts val="0"/>
                        </a:spcAft>
                        <a:buNone/>
                      </a:pPr>
                      <a:r>
                        <a:rPr lang="pt-BR" sz="1200">
                          <a:latin typeface="Open Sans"/>
                          <a:ea typeface="Open Sans"/>
                          <a:cs typeface="Open Sans"/>
                          <a:sym typeface="Open Sans"/>
                        </a:rPr>
                        <a:t>Program Fit</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Formatos de pós-graduação ofertadas, importância do fit e onde encontrar inforações</a:t>
                      </a:r>
                      <a:endParaRPr sz="800">
                        <a:latin typeface="Open Sans"/>
                        <a:ea typeface="Open Sans"/>
                        <a:cs typeface="Open Sans"/>
                        <a:sym typeface="Open Sans"/>
                      </a:endParaRPr>
                    </a:p>
                  </a:txBody>
                  <a:tcPr marT="91425" marB="91425" marR="91425" marL="91425">
                    <a:lnL cap="flat" cmpd="sng" w="1143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c>
                  <a:txBody>
                    <a:bodyPr/>
                    <a:lstStyle/>
                    <a:p>
                      <a:pPr indent="0" lvl="0" marL="0" rtl="0" algn="l">
                        <a:spcBef>
                          <a:spcPts val="0"/>
                        </a:spcBef>
                        <a:spcAft>
                          <a:spcPts val="0"/>
                        </a:spcAft>
                        <a:buNone/>
                      </a:pPr>
                      <a:r>
                        <a:rPr lang="pt-BR" sz="1200">
                          <a:latin typeface="Open Sans"/>
                          <a:ea typeface="Open Sans"/>
                          <a:cs typeface="Open Sans"/>
                          <a:sym typeface="Open Sans"/>
                        </a:rPr>
                        <a:t>Cartas de recomendação</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Como escolher um recomendador, importância da carta e o que deve ter nelas.</a:t>
                      </a:r>
                      <a:endParaRPr sz="800">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r>
              <a:tr h="729475">
                <a:tc>
                  <a:txBody>
                    <a:bodyPr/>
                    <a:lstStyle/>
                    <a:p>
                      <a:pPr indent="0" lvl="0" marL="0" rtl="0" algn="l">
                        <a:spcBef>
                          <a:spcPts val="0"/>
                        </a:spcBef>
                        <a:spcAft>
                          <a:spcPts val="0"/>
                        </a:spcAft>
                        <a:buNone/>
                      </a:pPr>
                      <a:r>
                        <a:rPr lang="pt-BR" sz="1200">
                          <a:latin typeface="Open Sans"/>
                          <a:ea typeface="Open Sans"/>
                          <a:cs typeface="Open Sans"/>
                          <a:sym typeface="Open Sans"/>
                        </a:rPr>
                        <a:t>Possibilidades de bolsa</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Esclarecemos nomeclaturas, conceitos, onde encontrar, etc.</a:t>
                      </a:r>
                      <a:endParaRPr sz="800">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c>
                  <a:txBody>
                    <a:bodyPr/>
                    <a:lstStyle/>
                    <a:p>
                      <a:pPr indent="0" lvl="0" marL="0" rtl="0" algn="l">
                        <a:spcBef>
                          <a:spcPts val="0"/>
                        </a:spcBef>
                        <a:spcAft>
                          <a:spcPts val="0"/>
                        </a:spcAft>
                        <a:buNone/>
                      </a:pPr>
                      <a:r>
                        <a:rPr lang="pt-BR" sz="1200">
                          <a:latin typeface="Open Sans"/>
                          <a:ea typeface="Open Sans"/>
                          <a:cs typeface="Open Sans"/>
                          <a:sym typeface="Open Sans"/>
                        </a:rPr>
                        <a:t>Testes</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Apresentação de testes (TOEFL, IELTS, DET, GRE e GMAT), com simulados gratuitos e especialistas.</a:t>
                      </a:r>
                      <a:endParaRPr sz="800">
                        <a:latin typeface="Open Sans"/>
                        <a:ea typeface="Open Sans"/>
                        <a:cs typeface="Open Sans"/>
                        <a:sym typeface="Open Sans"/>
                      </a:endParaRPr>
                    </a:p>
                  </a:txBody>
                  <a:tcPr marT="91425" marB="91425" marR="91425" marL="91425">
                    <a:lnL cap="flat" cmpd="sng" w="1143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c>
                  <a:txBody>
                    <a:bodyPr/>
                    <a:lstStyle/>
                    <a:p>
                      <a:pPr indent="0" lvl="0" marL="0" rtl="0" algn="l">
                        <a:spcBef>
                          <a:spcPts val="0"/>
                        </a:spcBef>
                        <a:spcAft>
                          <a:spcPts val="0"/>
                        </a:spcAft>
                        <a:buNone/>
                      </a:pPr>
                      <a:r>
                        <a:rPr lang="pt-BR" sz="1200">
                          <a:latin typeface="Open Sans"/>
                          <a:ea typeface="Open Sans"/>
                          <a:cs typeface="Open Sans"/>
                          <a:sym typeface="Open Sans"/>
                        </a:rPr>
                        <a:t>Entrevista</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Perguntas mais frequentes, como respondê-las da melhor forma e comunicação não-verbal.</a:t>
                      </a:r>
                      <a:endParaRPr sz="800">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r>
              <a:tr h="731500">
                <a:tc>
                  <a:txBody>
                    <a:bodyPr/>
                    <a:lstStyle/>
                    <a:p>
                      <a:pPr indent="0" lvl="0" marL="0" rtl="0" algn="l">
                        <a:spcBef>
                          <a:spcPts val="0"/>
                        </a:spcBef>
                        <a:spcAft>
                          <a:spcPts val="0"/>
                        </a:spcAft>
                        <a:buNone/>
                      </a:pPr>
                      <a:r>
                        <a:rPr lang="pt-BR" sz="1200">
                          <a:latin typeface="Open Sans"/>
                          <a:ea typeface="Open Sans"/>
                          <a:cs typeface="Open Sans"/>
                          <a:sym typeface="Open Sans"/>
                        </a:rPr>
                        <a:t>Tomada de decisão</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Ferramentas que ajudam a entender se a pós no exterior é a melhor opção ou não.</a:t>
                      </a:r>
                      <a:endParaRPr sz="800">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c>
                  <a:txBody>
                    <a:bodyPr/>
                    <a:lstStyle/>
                    <a:p>
                      <a:pPr indent="0" lvl="0" marL="0" rtl="0" algn="l">
                        <a:spcBef>
                          <a:spcPts val="0"/>
                        </a:spcBef>
                        <a:spcAft>
                          <a:spcPts val="0"/>
                        </a:spcAft>
                        <a:buNone/>
                      </a:pPr>
                      <a:r>
                        <a:rPr lang="pt-BR" sz="1200">
                          <a:latin typeface="Open Sans"/>
                          <a:ea typeface="Open Sans"/>
                          <a:cs typeface="Open Sans"/>
                          <a:sym typeface="Open Sans"/>
                        </a:rPr>
                        <a:t>Documentação</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O que precisam, formatos e traduções. Técnica STAR para currículo.</a:t>
                      </a:r>
                      <a:endParaRPr sz="800">
                        <a:latin typeface="Open Sans"/>
                        <a:ea typeface="Open Sans"/>
                        <a:cs typeface="Open Sans"/>
                        <a:sym typeface="Open Sans"/>
                      </a:endParaRPr>
                    </a:p>
                  </a:txBody>
                  <a:tcPr marT="91425" marB="91425" marR="91425" marL="91425">
                    <a:lnL cap="flat" cmpd="sng" w="1143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c>
                  <a:txBody>
                    <a:bodyPr/>
                    <a:lstStyle/>
                    <a:p>
                      <a:pPr indent="0" lvl="0" marL="0" rtl="0" algn="l">
                        <a:spcBef>
                          <a:spcPts val="0"/>
                        </a:spcBef>
                        <a:spcAft>
                          <a:spcPts val="0"/>
                        </a:spcAft>
                        <a:buNone/>
                      </a:pPr>
                      <a:r>
                        <a:rPr lang="pt-BR" sz="1200">
                          <a:latin typeface="Open Sans"/>
                          <a:ea typeface="Open Sans"/>
                          <a:cs typeface="Open Sans"/>
                          <a:sym typeface="Open Sans"/>
                        </a:rPr>
                        <a:t>Financiamento</a:t>
                      </a:r>
                      <a:endParaRPr sz="1200">
                        <a:latin typeface="Open Sans"/>
                        <a:ea typeface="Open Sans"/>
                        <a:cs typeface="Open Sans"/>
                        <a:sym typeface="Open Sans"/>
                      </a:endParaRPr>
                    </a:p>
                    <a:p>
                      <a:pPr indent="0" lvl="0" marL="0" rtl="0" algn="l">
                        <a:spcBef>
                          <a:spcPts val="0"/>
                        </a:spcBef>
                        <a:spcAft>
                          <a:spcPts val="0"/>
                        </a:spcAft>
                        <a:buNone/>
                      </a:pPr>
                      <a:r>
                        <a:rPr lang="pt-BR" sz="800">
                          <a:latin typeface="Open Sans"/>
                          <a:ea typeface="Open Sans"/>
                          <a:cs typeface="Open Sans"/>
                          <a:sym typeface="Open Sans"/>
                        </a:rPr>
                        <a:t>Como preencher formulários e passar pela burocracia para conseguir uma bolsa</a:t>
                      </a:r>
                      <a:endParaRPr sz="800">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56C6EA"/>
                    </a:solidFill>
                  </a:tcPr>
                </a:tc>
              </a:tr>
            </a:tbl>
          </a:graphicData>
        </a:graphic>
      </p:graphicFrame>
      <p:sp>
        <p:nvSpPr>
          <p:cNvPr id="450" name="Google Shape;450;p43"/>
          <p:cNvSpPr txBox="1"/>
          <p:nvPr/>
        </p:nvSpPr>
        <p:spPr>
          <a:xfrm>
            <a:off x="558850" y="4017663"/>
            <a:ext cx="1722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100">
                <a:highlight>
                  <a:schemeClr val="lt2"/>
                </a:highlight>
                <a:latin typeface="Open Sans"/>
                <a:ea typeface="Open Sans"/>
                <a:cs typeface="Open Sans"/>
                <a:sym typeface="Open Sans"/>
              </a:rPr>
              <a:t>Giovani Rocha</a:t>
            </a:r>
            <a:endParaRPr b="1" sz="1100">
              <a:highlight>
                <a:schemeClr val="lt2"/>
              </a:highlight>
              <a:latin typeface="Open Sans"/>
              <a:ea typeface="Open Sans"/>
              <a:cs typeface="Open Sans"/>
              <a:sym typeface="Open Sans"/>
            </a:endParaRPr>
          </a:p>
          <a:p>
            <a:pPr indent="0" lvl="0" marL="0" rtl="0" algn="ctr">
              <a:spcBef>
                <a:spcPts val="0"/>
              </a:spcBef>
              <a:spcAft>
                <a:spcPts val="0"/>
              </a:spcAft>
              <a:buNone/>
            </a:pPr>
            <a:r>
              <a:rPr b="1" lang="pt-BR" sz="1100">
                <a:highlight>
                  <a:schemeClr val="lt2"/>
                </a:highlight>
                <a:latin typeface="Open Sans"/>
                <a:ea typeface="Open Sans"/>
                <a:cs typeface="Open Sans"/>
                <a:sym typeface="Open Sans"/>
              </a:rPr>
              <a:t>Líder Estudar 2018</a:t>
            </a:r>
            <a:endParaRPr b="1" sz="1100">
              <a:highlight>
                <a:schemeClr val="lt2"/>
              </a:highlight>
              <a:latin typeface="Open Sans"/>
              <a:ea typeface="Open Sans"/>
              <a:cs typeface="Open Sans"/>
              <a:sym typeface="Open Sans"/>
            </a:endParaRPr>
          </a:p>
          <a:p>
            <a:pPr indent="0" lvl="0" marL="0" rtl="0" algn="ctr">
              <a:spcBef>
                <a:spcPts val="0"/>
              </a:spcBef>
              <a:spcAft>
                <a:spcPts val="0"/>
              </a:spcAft>
              <a:buNone/>
            </a:pPr>
            <a:r>
              <a:rPr b="1" lang="pt-BR" sz="1000">
                <a:highlight>
                  <a:schemeClr val="lt2"/>
                </a:highlight>
                <a:latin typeface="Open Sans"/>
                <a:ea typeface="Open Sans"/>
                <a:cs typeface="Open Sans"/>
                <a:sym typeface="Open Sans"/>
              </a:rPr>
              <a:t>PhD in Political Science and Diaspora Studies</a:t>
            </a:r>
            <a:endParaRPr b="1" sz="1000">
              <a:highlight>
                <a:schemeClr val="lt2"/>
              </a:highlight>
              <a:latin typeface="Open Sans"/>
              <a:ea typeface="Open Sans"/>
              <a:cs typeface="Open Sans"/>
              <a:sym typeface="Open Sans"/>
            </a:endParaRPr>
          </a:p>
        </p:txBody>
      </p:sp>
      <p:sp>
        <p:nvSpPr>
          <p:cNvPr id="451" name="Google Shape;451;p43"/>
          <p:cNvSpPr txBox="1"/>
          <p:nvPr/>
        </p:nvSpPr>
        <p:spPr>
          <a:xfrm>
            <a:off x="2362200" y="4997375"/>
            <a:ext cx="3800400" cy="1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pt-BR" sz="800">
                <a:latin typeface="Open Sans"/>
                <a:ea typeface="Open Sans"/>
                <a:cs typeface="Open Sans"/>
                <a:sym typeface="Open Sans"/>
              </a:rPr>
              <a:t>Esse material é de uso exclusivo da Fundação Estudar.</a:t>
            </a:r>
            <a:endParaRPr i="1" sz="8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C7F0"/>
        </a:solidFill>
      </p:bgPr>
    </p:bg>
    <p:spTree>
      <p:nvGrpSpPr>
        <p:cNvPr id="77" name="Shape 77"/>
        <p:cNvGrpSpPr/>
        <p:nvPr/>
      </p:nvGrpSpPr>
      <p:grpSpPr>
        <a:xfrm>
          <a:off x="0" y="0"/>
          <a:ext cx="0" cy="0"/>
          <a:chOff x="0" y="0"/>
          <a:chExt cx="0" cy="0"/>
        </a:xfrm>
      </p:grpSpPr>
      <p:grpSp>
        <p:nvGrpSpPr>
          <p:cNvPr id="78" name="Google Shape;78;p17"/>
          <p:cNvGrpSpPr/>
          <p:nvPr/>
        </p:nvGrpSpPr>
        <p:grpSpPr>
          <a:xfrm>
            <a:off x="-70582" y="-126582"/>
            <a:ext cx="2932708" cy="5270251"/>
            <a:chOff x="0" y="-66675"/>
            <a:chExt cx="1544750" cy="2776008"/>
          </a:xfrm>
        </p:grpSpPr>
        <p:sp>
          <p:nvSpPr>
            <p:cNvPr id="79" name="Google Shape;79;p17"/>
            <p:cNvSpPr/>
            <p:nvPr/>
          </p:nvSpPr>
          <p:spPr>
            <a:xfrm>
              <a:off x="0" y="0"/>
              <a:ext cx="1544750" cy="2709333"/>
            </a:xfrm>
            <a:custGeom>
              <a:rect b="b" l="l" r="r" t="t"/>
              <a:pathLst>
                <a:path extrusionOk="0" h="2709333" w="1544750">
                  <a:moveTo>
                    <a:pt x="0" y="0"/>
                  </a:moveTo>
                  <a:lnTo>
                    <a:pt x="1544750" y="0"/>
                  </a:lnTo>
                  <a:lnTo>
                    <a:pt x="1544750" y="2709333"/>
                  </a:lnTo>
                  <a:lnTo>
                    <a:pt x="0" y="2709333"/>
                  </a:lnTo>
                  <a:close/>
                </a:path>
              </a:pathLst>
            </a:custGeom>
            <a:solidFill>
              <a:srgbClr val="13538A"/>
            </a:solidFill>
            <a:ln>
              <a:noFill/>
            </a:ln>
          </p:spPr>
        </p:sp>
        <p:sp>
          <p:nvSpPr>
            <p:cNvPr id="80" name="Google Shape;80;p17"/>
            <p:cNvSpPr txBox="1"/>
            <p:nvPr/>
          </p:nvSpPr>
          <p:spPr>
            <a:xfrm>
              <a:off x="0" y="-66675"/>
              <a:ext cx="812700" cy="879600"/>
            </a:xfrm>
            <a:prstGeom prst="rect">
              <a:avLst/>
            </a:prstGeom>
            <a:noFill/>
            <a:ln>
              <a:noFill/>
            </a:ln>
          </p:spPr>
          <p:txBody>
            <a:bodyPr anchorCtr="0" anchor="ctr" bIns="25400" lIns="25400" spcFirstLastPara="1" rIns="25400" wrap="square" tIns="25400">
              <a:noAutofit/>
            </a:bodyPr>
            <a:lstStyle/>
            <a:p>
              <a:pPr indent="0" lvl="0" marL="0" marR="0" rtl="0" algn="ctr">
                <a:lnSpc>
                  <a:spcPct val="176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1" name="Google Shape;81;p17"/>
          <p:cNvSpPr/>
          <p:nvPr/>
        </p:nvSpPr>
        <p:spPr>
          <a:xfrm rot="-2687853">
            <a:off x="-635639" y="3770759"/>
            <a:ext cx="1764313" cy="1725468"/>
          </a:xfrm>
          <a:custGeom>
            <a:rect b="b" l="l" r="r" t="t"/>
            <a:pathLst>
              <a:path extrusionOk="0" h="3436874" w="3526643">
                <a:moveTo>
                  <a:pt x="0" y="0"/>
                </a:moveTo>
                <a:lnTo>
                  <a:pt x="3526643" y="0"/>
                </a:lnTo>
                <a:lnTo>
                  <a:pt x="3526643" y="3436874"/>
                </a:lnTo>
                <a:lnTo>
                  <a:pt x="0" y="3436874"/>
                </a:lnTo>
                <a:lnTo>
                  <a:pt x="0" y="0"/>
                </a:lnTo>
                <a:close/>
              </a:path>
            </a:pathLst>
          </a:custGeom>
          <a:blipFill rotWithShape="1">
            <a:blip r:embed="rId3">
              <a:alphaModFix/>
            </a:blip>
            <a:stretch>
              <a:fillRect b="0" l="0" r="0" t="0"/>
            </a:stretch>
          </a:blipFill>
          <a:ln>
            <a:noFill/>
          </a:ln>
        </p:spPr>
      </p:sp>
      <p:cxnSp>
        <p:nvCxnSpPr>
          <p:cNvPr id="82" name="Google Shape;82;p17"/>
          <p:cNvCxnSpPr/>
          <p:nvPr/>
        </p:nvCxnSpPr>
        <p:spPr>
          <a:xfrm rot="13842">
            <a:off x="3016621" y="4695229"/>
            <a:ext cx="4768539" cy="0"/>
          </a:xfrm>
          <a:prstGeom prst="straightConnector1">
            <a:avLst/>
          </a:prstGeom>
          <a:noFill/>
          <a:ln cap="flat" cmpd="sng" w="28575">
            <a:solidFill>
              <a:srgbClr val="FFFFFF"/>
            </a:solidFill>
            <a:prstDash val="solid"/>
            <a:round/>
            <a:headEnd len="sm" w="sm" type="none"/>
            <a:tailEnd len="sm" w="sm" type="none"/>
          </a:ln>
        </p:spPr>
      </p:cxnSp>
      <p:sp>
        <p:nvSpPr>
          <p:cNvPr id="83" name="Google Shape;83;p17"/>
          <p:cNvSpPr txBox="1"/>
          <p:nvPr/>
        </p:nvSpPr>
        <p:spPr>
          <a:xfrm>
            <a:off x="241350" y="224100"/>
            <a:ext cx="27753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pt-BR" sz="4500">
                <a:solidFill>
                  <a:srgbClr val="FFFFFF"/>
                </a:solidFill>
                <a:latin typeface="Alfa Slab One"/>
                <a:ea typeface="Alfa Slab One"/>
                <a:cs typeface="Alfa Slab One"/>
                <a:sym typeface="Alfa Slab One"/>
              </a:rPr>
              <a:t>Olá, prazer!</a:t>
            </a:r>
            <a:endParaRPr sz="700"/>
          </a:p>
        </p:txBody>
      </p:sp>
      <p:sp>
        <p:nvSpPr>
          <p:cNvPr id="84" name="Google Shape;84;p17"/>
          <p:cNvSpPr/>
          <p:nvPr/>
        </p:nvSpPr>
        <p:spPr>
          <a:xfrm>
            <a:off x="8122344" y="4516631"/>
            <a:ext cx="884606" cy="357171"/>
          </a:xfrm>
          <a:custGeom>
            <a:rect b="b" l="l" r="r" t="t"/>
            <a:pathLst>
              <a:path extrusionOk="0" h="714342" w="1769212">
                <a:moveTo>
                  <a:pt x="0" y="0"/>
                </a:moveTo>
                <a:lnTo>
                  <a:pt x="1769211" y="0"/>
                </a:lnTo>
                <a:lnTo>
                  <a:pt x="1769211" y="714342"/>
                </a:lnTo>
                <a:lnTo>
                  <a:pt x="0" y="714342"/>
                </a:lnTo>
                <a:lnTo>
                  <a:pt x="0" y="0"/>
                </a:lnTo>
                <a:close/>
              </a:path>
            </a:pathLst>
          </a:custGeom>
          <a:blipFill rotWithShape="1">
            <a:blip r:embed="rId4">
              <a:alphaModFix/>
            </a:blip>
            <a:stretch>
              <a:fillRect b="0" l="0" r="0" t="0"/>
            </a:stretch>
          </a:blipFill>
          <a:ln>
            <a:noFill/>
          </a:ln>
        </p:spPr>
      </p:sp>
      <p:sp>
        <p:nvSpPr>
          <p:cNvPr id="85" name="Google Shape;85;p17"/>
          <p:cNvSpPr txBox="1"/>
          <p:nvPr/>
        </p:nvSpPr>
        <p:spPr>
          <a:xfrm>
            <a:off x="4650500" y="942500"/>
            <a:ext cx="3958200" cy="3852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lang="pt-BR" sz="3000">
                <a:solidFill>
                  <a:schemeClr val="lt1"/>
                </a:solidFill>
                <a:latin typeface="Alfa Slab One"/>
                <a:ea typeface="Alfa Slab One"/>
                <a:cs typeface="Alfa Slab One"/>
                <a:sym typeface="Alfa Slab One"/>
              </a:rPr>
              <a:t>Sou a Jana, prazer!</a:t>
            </a:r>
            <a:endParaRPr sz="3000">
              <a:solidFill>
                <a:schemeClr val="lt1"/>
              </a:solidFill>
              <a:latin typeface="Alfa Slab One"/>
              <a:ea typeface="Alfa Slab One"/>
              <a:cs typeface="Alfa Slab One"/>
              <a:sym typeface="Alfa Slab One"/>
            </a:endParaRPr>
          </a:p>
          <a:p>
            <a:pPr indent="0" lvl="0" marL="0" rtl="0" algn="just">
              <a:spcBef>
                <a:spcPts val="1200"/>
              </a:spcBef>
              <a:spcAft>
                <a:spcPts val="0"/>
              </a:spcAft>
              <a:buNone/>
            </a:pPr>
            <a:r>
              <a:rPr lang="pt-BR" sz="1300">
                <a:solidFill>
                  <a:schemeClr val="lt1"/>
                </a:solidFill>
                <a:latin typeface="Plus Jakarta Sans"/>
                <a:ea typeface="Plus Jakarta Sans"/>
                <a:cs typeface="Plus Jakarta Sans"/>
                <a:sym typeface="Plus Jakarta Sans"/>
              </a:rPr>
              <a:t>24 anos, paulistana e formada em Nutrição na UNESP. Apaixonada por apoiar o desenvolvimento das pessoas seja na educação ou saúde; </a:t>
            </a:r>
            <a:endParaRPr sz="1300">
              <a:solidFill>
                <a:schemeClr val="lt1"/>
              </a:solidFill>
              <a:latin typeface="Plus Jakarta Sans"/>
              <a:ea typeface="Plus Jakarta Sans"/>
              <a:cs typeface="Plus Jakarta Sans"/>
              <a:sym typeface="Plus Jakarta Sans"/>
            </a:endParaRPr>
          </a:p>
          <a:p>
            <a:pPr indent="0" lvl="0" marL="0" rtl="0" algn="just">
              <a:spcBef>
                <a:spcPts val="1200"/>
              </a:spcBef>
              <a:spcAft>
                <a:spcPts val="0"/>
              </a:spcAft>
              <a:buClr>
                <a:srgbClr val="000000"/>
              </a:buClr>
              <a:buSzPts val="1100"/>
              <a:buFont typeface="Arial"/>
              <a:buNone/>
            </a:pPr>
            <a:r>
              <a:rPr lang="pt-BR" sz="1300">
                <a:solidFill>
                  <a:schemeClr val="lt1"/>
                </a:solidFill>
                <a:latin typeface="Plus Jakarta Sans"/>
                <a:ea typeface="Plus Jakarta Sans"/>
                <a:cs typeface="Plus Jakarta Sans"/>
                <a:sym typeface="Plus Jakarta Sans"/>
              </a:rPr>
              <a:t>Atualmente, trabalho com Atração de Talentos para os programas de bolsas e o preparatório gratuito para estudar fora da Fundação Estudar.</a:t>
            </a:r>
            <a:endParaRPr sz="1300">
              <a:solidFill>
                <a:schemeClr val="lt1"/>
              </a:solidFill>
              <a:latin typeface="Plus Jakarta Sans"/>
              <a:ea typeface="Plus Jakarta Sans"/>
              <a:cs typeface="Plus Jakarta Sans"/>
              <a:sym typeface="Plus Jakarta Sans"/>
            </a:endParaRPr>
          </a:p>
          <a:p>
            <a:pPr indent="0" lvl="0" marL="0" rtl="0" algn="just">
              <a:lnSpc>
                <a:spcPct val="100000"/>
              </a:lnSpc>
              <a:spcBef>
                <a:spcPts val="1200"/>
              </a:spcBef>
              <a:spcAft>
                <a:spcPts val="0"/>
              </a:spcAft>
              <a:buNone/>
            </a:pPr>
            <a:r>
              <a:t/>
            </a:r>
            <a:endParaRPr sz="1500">
              <a:solidFill>
                <a:schemeClr val="lt1"/>
              </a:solidFill>
              <a:latin typeface="Plus Jakarta Sans"/>
              <a:ea typeface="Plus Jakarta Sans"/>
              <a:cs typeface="Plus Jakarta Sans"/>
              <a:sym typeface="Plus Jakarta Sans"/>
            </a:endParaRPr>
          </a:p>
          <a:p>
            <a:pPr indent="0" lvl="0" marL="0" rtl="0" algn="just">
              <a:lnSpc>
                <a:spcPct val="100000"/>
              </a:lnSpc>
              <a:spcBef>
                <a:spcPts val="1200"/>
              </a:spcBef>
              <a:spcAft>
                <a:spcPts val="0"/>
              </a:spcAft>
              <a:buNone/>
            </a:pPr>
            <a:r>
              <a:t/>
            </a:r>
            <a:endParaRPr sz="3000">
              <a:solidFill>
                <a:schemeClr val="lt1"/>
              </a:solidFill>
              <a:latin typeface="Alfa Slab One"/>
              <a:ea typeface="Alfa Slab One"/>
              <a:cs typeface="Alfa Slab One"/>
              <a:sym typeface="Alfa Slab One"/>
            </a:endParaRPr>
          </a:p>
          <a:p>
            <a:pPr indent="0" lvl="0" marL="0" rtl="0" algn="just">
              <a:spcBef>
                <a:spcPts val="0"/>
              </a:spcBef>
              <a:spcAft>
                <a:spcPts val="0"/>
              </a:spcAft>
              <a:buNone/>
            </a:pPr>
            <a:r>
              <a:t/>
            </a:r>
            <a:endParaRPr sz="100">
              <a:solidFill>
                <a:schemeClr val="lt1"/>
              </a:solidFill>
              <a:latin typeface="Bree Serif"/>
              <a:ea typeface="Bree Serif"/>
              <a:cs typeface="Bree Serif"/>
              <a:sym typeface="Bree Serif"/>
            </a:endParaRPr>
          </a:p>
        </p:txBody>
      </p:sp>
      <p:pic>
        <p:nvPicPr>
          <p:cNvPr id="86" name="Google Shape;86;p17"/>
          <p:cNvPicPr preferRelativeResize="0"/>
          <p:nvPr/>
        </p:nvPicPr>
        <p:blipFill rotWithShape="1">
          <a:blip r:embed="rId5">
            <a:alphaModFix/>
          </a:blip>
          <a:srcRect b="0" l="8109" r="41580" t="0"/>
          <a:stretch/>
        </p:blipFill>
        <p:spPr>
          <a:xfrm>
            <a:off x="1189300" y="224097"/>
            <a:ext cx="3750775" cy="49702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C7F0"/>
        </a:solidFill>
      </p:bgPr>
    </p:bg>
    <p:spTree>
      <p:nvGrpSpPr>
        <p:cNvPr id="455" name="Shape 455"/>
        <p:cNvGrpSpPr/>
        <p:nvPr/>
      </p:nvGrpSpPr>
      <p:grpSpPr>
        <a:xfrm>
          <a:off x="0" y="0"/>
          <a:ext cx="0" cy="0"/>
          <a:chOff x="0" y="0"/>
          <a:chExt cx="0" cy="0"/>
        </a:xfrm>
      </p:grpSpPr>
      <p:sp>
        <p:nvSpPr>
          <p:cNvPr id="456" name="Google Shape;456;p44"/>
          <p:cNvSpPr/>
          <p:nvPr/>
        </p:nvSpPr>
        <p:spPr>
          <a:xfrm rot="-2687853">
            <a:off x="7875679" y="-201596"/>
            <a:ext cx="1764313" cy="1725468"/>
          </a:xfrm>
          <a:custGeom>
            <a:rect b="b" l="l" r="r" t="t"/>
            <a:pathLst>
              <a:path extrusionOk="0" h="3436874" w="3526643">
                <a:moveTo>
                  <a:pt x="0" y="0"/>
                </a:moveTo>
                <a:lnTo>
                  <a:pt x="3526643" y="0"/>
                </a:lnTo>
                <a:lnTo>
                  <a:pt x="3526643" y="3436874"/>
                </a:lnTo>
                <a:lnTo>
                  <a:pt x="0" y="3436874"/>
                </a:lnTo>
                <a:lnTo>
                  <a:pt x="0" y="0"/>
                </a:lnTo>
                <a:close/>
              </a:path>
            </a:pathLst>
          </a:custGeom>
          <a:blipFill rotWithShape="1">
            <a:blip r:embed="rId3">
              <a:alphaModFix/>
            </a:blip>
            <a:stretch>
              <a:fillRect b="0" l="0" r="0" t="0"/>
            </a:stretch>
          </a:blipFill>
          <a:ln>
            <a:noFill/>
          </a:ln>
        </p:spPr>
      </p:sp>
      <p:sp>
        <p:nvSpPr>
          <p:cNvPr id="457" name="Google Shape;457;p44"/>
          <p:cNvSpPr txBox="1"/>
          <p:nvPr/>
        </p:nvSpPr>
        <p:spPr>
          <a:xfrm>
            <a:off x="514350" y="963523"/>
            <a:ext cx="3166200" cy="107700"/>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t/>
            </a:r>
            <a:endParaRPr sz="700"/>
          </a:p>
        </p:txBody>
      </p:sp>
      <p:sp>
        <p:nvSpPr>
          <p:cNvPr id="458" name="Google Shape;458;p44"/>
          <p:cNvSpPr txBox="1"/>
          <p:nvPr/>
        </p:nvSpPr>
        <p:spPr>
          <a:xfrm>
            <a:off x="771200" y="1441750"/>
            <a:ext cx="73050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pt-BR" sz="5500">
                <a:solidFill>
                  <a:srgbClr val="FFFFFF"/>
                </a:solidFill>
                <a:latin typeface="Alfa Slab One"/>
                <a:ea typeface="Alfa Slab One"/>
                <a:cs typeface="Alfa Slab One"/>
                <a:sym typeface="Alfa Slab One"/>
              </a:rPr>
              <a:t>BOLSAS DE ESTUDOS</a:t>
            </a:r>
            <a:endParaRPr sz="2500"/>
          </a:p>
        </p:txBody>
      </p:sp>
      <p:cxnSp>
        <p:nvCxnSpPr>
          <p:cNvPr id="459" name="Google Shape;459;p44"/>
          <p:cNvCxnSpPr/>
          <p:nvPr/>
        </p:nvCxnSpPr>
        <p:spPr>
          <a:xfrm flipH="1" rot="10800000">
            <a:off x="-118036" y="4629094"/>
            <a:ext cx="7937400" cy="7200"/>
          </a:xfrm>
          <a:prstGeom prst="straightConnector1">
            <a:avLst/>
          </a:prstGeom>
          <a:noFill/>
          <a:ln cap="flat" cmpd="sng" w="28575">
            <a:solidFill>
              <a:srgbClr val="FFFFFF"/>
            </a:solidFill>
            <a:prstDash val="solid"/>
            <a:round/>
            <a:headEnd len="sm" w="sm" type="none"/>
            <a:tailEnd len="sm" w="sm" type="none"/>
          </a:ln>
        </p:spPr>
      </p:cxnSp>
      <p:sp>
        <p:nvSpPr>
          <p:cNvPr id="460" name="Google Shape;460;p44"/>
          <p:cNvSpPr/>
          <p:nvPr/>
        </p:nvSpPr>
        <p:spPr>
          <a:xfrm>
            <a:off x="7971758" y="4450565"/>
            <a:ext cx="884606" cy="357171"/>
          </a:xfrm>
          <a:custGeom>
            <a:rect b="b" l="l" r="r" t="t"/>
            <a:pathLst>
              <a:path extrusionOk="0" h="714342" w="1769212">
                <a:moveTo>
                  <a:pt x="0" y="0"/>
                </a:moveTo>
                <a:lnTo>
                  <a:pt x="1769212" y="0"/>
                </a:lnTo>
                <a:lnTo>
                  <a:pt x="1769212" y="714342"/>
                </a:lnTo>
                <a:lnTo>
                  <a:pt x="0" y="71434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grpSp>
        <p:nvGrpSpPr>
          <p:cNvPr id="465" name="Google Shape;465;p45"/>
          <p:cNvGrpSpPr/>
          <p:nvPr/>
        </p:nvGrpSpPr>
        <p:grpSpPr>
          <a:xfrm>
            <a:off x="2650075" y="365175"/>
            <a:ext cx="6172165" cy="2206888"/>
            <a:chOff x="0" y="-66675"/>
            <a:chExt cx="17083214" cy="5885033"/>
          </a:xfrm>
        </p:grpSpPr>
        <p:sp>
          <p:nvSpPr>
            <p:cNvPr id="466" name="Google Shape;466;p45"/>
            <p:cNvSpPr/>
            <p:nvPr/>
          </p:nvSpPr>
          <p:spPr>
            <a:xfrm>
              <a:off x="0" y="1104049"/>
              <a:ext cx="15392400" cy="254100"/>
            </a:xfrm>
            <a:prstGeom prst="rect">
              <a:avLst/>
            </a:prstGeom>
            <a:solidFill>
              <a:srgbClr val="46C7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7" name="Google Shape;467;p45"/>
            <p:cNvSpPr txBox="1"/>
            <p:nvPr/>
          </p:nvSpPr>
          <p:spPr>
            <a:xfrm>
              <a:off x="1977002" y="-66675"/>
              <a:ext cx="13415400" cy="8208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pt-BR" sz="2000">
                  <a:solidFill>
                    <a:srgbClr val="46C7F0"/>
                  </a:solidFill>
                  <a:latin typeface="Alfa Slab One"/>
                  <a:ea typeface="Alfa Slab One"/>
                  <a:cs typeface="Alfa Slab One"/>
                  <a:sym typeface="Alfa Slab One"/>
                </a:rPr>
                <a:t>TIPOS DE BOLSAS DE ESTUDOS</a:t>
              </a:r>
              <a:endParaRPr sz="700"/>
            </a:p>
          </p:txBody>
        </p:sp>
        <p:sp>
          <p:nvSpPr>
            <p:cNvPr id="468" name="Google Shape;468;p45"/>
            <p:cNvSpPr txBox="1"/>
            <p:nvPr/>
          </p:nvSpPr>
          <p:spPr>
            <a:xfrm>
              <a:off x="988513" y="2317658"/>
              <a:ext cx="16094700" cy="3500700"/>
            </a:xfrm>
            <a:prstGeom prst="rect">
              <a:avLst/>
            </a:prstGeom>
            <a:noFill/>
            <a:ln>
              <a:noFill/>
            </a:ln>
          </p:spPr>
          <p:txBody>
            <a:bodyPr anchorCtr="0" anchor="t" bIns="0" lIns="0" spcFirstLastPara="1" rIns="0" wrap="square" tIns="0">
              <a:spAutoFit/>
            </a:bodyPr>
            <a:lstStyle/>
            <a:p>
              <a:pPr indent="0" lvl="0" marL="0" marR="0" rtl="0" algn="just">
                <a:lnSpc>
                  <a:spcPct val="165074"/>
                </a:lnSpc>
                <a:spcBef>
                  <a:spcPts val="0"/>
                </a:spcBef>
                <a:spcAft>
                  <a:spcPts val="0"/>
                </a:spcAft>
                <a:buNone/>
              </a:pPr>
              <a:r>
                <a:rPr b="1" lang="pt-BR" sz="1700">
                  <a:solidFill>
                    <a:srgbClr val="41B8D5"/>
                  </a:solidFill>
                  <a:latin typeface="Montserrat"/>
                  <a:ea typeface="Montserrat"/>
                  <a:cs typeface="Montserrat"/>
                  <a:sym typeface="Montserrat"/>
                </a:rPr>
                <a:t>INTERNAS:</a:t>
              </a:r>
              <a:endParaRPr b="1" sz="1700">
                <a:solidFill>
                  <a:srgbClr val="41B8D5"/>
                </a:solidFill>
                <a:latin typeface="Montserrat"/>
                <a:ea typeface="Montserrat"/>
                <a:cs typeface="Montserrat"/>
                <a:sym typeface="Montserrat"/>
              </a:endParaRPr>
            </a:p>
            <a:p>
              <a:pPr indent="0" lvl="0" marL="457200" marR="0" rtl="0" algn="just">
                <a:lnSpc>
                  <a:spcPct val="165074"/>
                </a:lnSpc>
                <a:spcBef>
                  <a:spcPts val="0"/>
                </a:spcBef>
                <a:spcAft>
                  <a:spcPts val="0"/>
                </a:spcAft>
                <a:buNone/>
              </a:pPr>
              <a:r>
                <a:t/>
              </a:r>
              <a:endParaRPr sz="1700">
                <a:solidFill>
                  <a:srgbClr val="41B8D5"/>
                </a:solidFill>
                <a:latin typeface="Montserrat"/>
                <a:ea typeface="Montserrat"/>
                <a:cs typeface="Montserrat"/>
                <a:sym typeface="Montserrat"/>
              </a:endParaRPr>
            </a:p>
            <a:p>
              <a:pPr indent="0" lvl="0" marL="0" marR="0" rtl="0" algn="just">
                <a:lnSpc>
                  <a:spcPct val="165074"/>
                </a:lnSpc>
                <a:spcBef>
                  <a:spcPts val="0"/>
                </a:spcBef>
                <a:spcAft>
                  <a:spcPts val="0"/>
                </a:spcAft>
                <a:buClr>
                  <a:schemeClr val="dk1"/>
                </a:buClr>
                <a:buSzPts val="1100"/>
                <a:buFont typeface="Arial"/>
                <a:buNone/>
              </a:pPr>
              <a:r>
                <a:t/>
              </a:r>
              <a:endParaRPr sz="1100">
                <a:solidFill>
                  <a:srgbClr val="41B8D5"/>
                </a:solidFill>
                <a:latin typeface="Montserrat"/>
                <a:ea typeface="Montserrat"/>
                <a:cs typeface="Montserrat"/>
                <a:sym typeface="Montserrat"/>
              </a:endParaRPr>
            </a:p>
            <a:p>
              <a:pPr indent="0" lvl="0" marL="0" marR="0" rtl="0" algn="just">
                <a:lnSpc>
                  <a:spcPct val="165074"/>
                </a:lnSpc>
                <a:spcBef>
                  <a:spcPts val="0"/>
                </a:spcBef>
                <a:spcAft>
                  <a:spcPts val="0"/>
                </a:spcAft>
                <a:buNone/>
              </a:pPr>
              <a:r>
                <a:t/>
              </a:r>
              <a:endParaRPr sz="1100">
                <a:solidFill>
                  <a:srgbClr val="41B8D5"/>
                </a:solidFill>
                <a:latin typeface="Montserrat"/>
                <a:ea typeface="Montserrat"/>
                <a:cs typeface="Montserrat"/>
                <a:sym typeface="Montserrat"/>
              </a:endParaRPr>
            </a:p>
          </p:txBody>
        </p:sp>
      </p:grpSp>
      <p:sp>
        <p:nvSpPr>
          <p:cNvPr id="469" name="Google Shape;469;p45"/>
          <p:cNvSpPr/>
          <p:nvPr/>
        </p:nvSpPr>
        <p:spPr>
          <a:xfrm>
            <a:off x="-236114" y="-100451"/>
            <a:ext cx="3133812" cy="5344402"/>
          </a:xfrm>
          <a:custGeom>
            <a:rect b="b" l="l" r="r" t="t"/>
            <a:pathLst>
              <a:path extrusionOk="0" h="10688803" w="6267623">
                <a:moveTo>
                  <a:pt x="0" y="0"/>
                </a:moveTo>
                <a:lnTo>
                  <a:pt x="6267623" y="0"/>
                </a:lnTo>
                <a:lnTo>
                  <a:pt x="6267623" y="10688802"/>
                </a:lnTo>
                <a:lnTo>
                  <a:pt x="0" y="10688802"/>
                </a:lnTo>
                <a:lnTo>
                  <a:pt x="0" y="0"/>
                </a:lnTo>
                <a:close/>
              </a:path>
            </a:pathLst>
          </a:custGeom>
          <a:blipFill rotWithShape="1">
            <a:blip r:embed="rId3">
              <a:alphaModFix/>
            </a:blip>
            <a:stretch>
              <a:fillRect b="0" l="-77898" r="-77908" t="0"/>
            </a:stretch>
          </a:blipFill>
          <a:ln>
            <a:noFill/>
          </a:ln>
        </p:spPr>
      </p:sp>
      <p:cxnSp>
        <p:nvCxnSpPr>
          <p:cNvPr id="470" name="Google Shape;470;p45"/>
          <p:cNvCxnSpPr/>
          <p:nvPr/>
        </p:nvCxnSpPr>
        <p:spPr>
          <a:xfrm>
            <a:off x="2897697" y="4674504"/>
            <a:ext cx="4887600" cy="26400"/>
          </a:xfrm>
          <a:prstGeom prst="straightConnector1">
            <a:avLst/>
          </a:prstGeom>
          <a:noFill/>
          <a:ln cap="flat" cmpd="sng" w="28575">
            <a:solidFill>
              <a:srgbClr val="41B8D5"/>
            </a:solidFill>
            <a:prstDash val="solid"/>
            <a:round/>
            <a:headEnd len="sm" w="sm" type="none"/>
            <a:tailEnd len="sm" w="sm" type="none"/>
          </a:ln>
        </p:spPr>
      </p:cxnSp>
      <p:cxnSp>
        <p:nvCxnSpPr>
          <p:cNvPr id="471" name="Google Shape;471;p45"/>
          <p:cNvCxnSpPr/>
          <p:nvPr/>
        </p:nvCxnSpPr>
        <p:spPr>
          <a:xfrm>
            <a:off x="5926775" y="1814575"/>
            <a:ext cx="0" cy="2610900"/>
          </a:xfrm>
          <a:prstGeom prst="straightConnector1">
            <a:avLst/>
          </a:prstGeom>
          <a:noFill/>
          <a:ln cap="flat" cmpd="sng" w="9525">
            <a:solidFill>
              <a:srgbClr val="EFEFEF"/>
            </a:solidFill>
            <a:prstDash val="dot"/>
            <a:round/>
            <a:headEnd len="med" w="med" type="none"/>
            <a:tailEnd len="med" w="med" type="none"/>
          </a:ln>
        </p:spPr>
      </p:cxnSp>
      <p:sp>
        <p:nvSpPr>
          <p:cNvPr id="472" name="Google Shape;472;p45"/>
          <p:cNvSpPr txBox="1"/>
          <p:nvPr/>
        </p:nvSpPr>
        <p:spPr>
          <a:xfrm>
            <a:off x="3537800" y="1710150"/>
            <a:ext cx="562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73" name="Google Shape;473;p45"/>
          <p:cNvSpPr txBox="1"/>
          <p:nvPr/>
        </p:nvSpPr>
        <p:spPr>
          <a:xfrm>
            <a:off x="3159200" y="1670975"/>
            <a:ext cx="2349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solidFill>
                  <a:srgbClr val="41B8D5"/>
                </a:solidFill>
                <a:latin typeface="Montserrat Medium"/>
                <a:ea typeface="Montserrat Medium"/>
                <a:cs typeface="Montserrat Medium"/>
                <a:sym typeface="Montserrat Medium"/>
              </a:rPr>
              <a:t>Mobilidade </a:t>
            </a:r>
            <a:endParaRPr>
              <a:solidFill>
                <a:srgbClr val="41B8D5"/>
              </a:solidFill>
              <a:latin typeface="Montserrat Medium"/>
              <a:ea typeface="Montserrat Medium"/>
              <a:cs typeface="Montserrat Medium"/>
              <a:sym typeface="Montserrat Medium"/>
            </a:endParaRPr>
          </a:p>
          <a:p>
            <a:pPr indent="0" lvl="0" marL="0" rtl="0" algn="l">
              <a:spcBef>
                <a:spcPts val="0"/>
              </a:spcBef>
              <a:spcAft>
                <a:spcPts val="0"/>
              </a:spcAft>
              <a:buNone/>
            </a:pPr>
            <a:r>
              <a:rPr lang="pt-BR" sz="1000">
                <a:solidFill>
                  <a:srgbClr val="41B8D5"/>
                </a:solidFill>
                <a:latin typeface="Montserrat Medium"/>
                <a:ea typeface="Montserrat Medium"/>
                <a:cs typeface="Montserrat Medium"/>
                <a:sym typeface="Montserrat Medium"/>
              </a:rPr>
              <a:t>(na sua universidade de origem)</a:t>
            </a:r>
            <a:endParaRPr sz="1000">
              <a:solidFill>
                <a:srgbClr val="41B8D5"/>
              </a:solidFill>
              <a:latin typeface="Montserrat Medium"/>
              <a:ea typeface="Montserrat Medium"/>
              <a:cs typeface="Montserrat Medium"/>
              <a:sym typeface="Montserrat Medium"/>
            </a:endParaRPr>
          </a:p>
        </p:txBody>
      </p:sp>
      <p:sp>
        <p:nvSpPr>
          <p:cNvPr id="474" name="Google Shape;474;p45"/>
          <p:cNvSpPr txBox="1"/>
          <p:nvPr/>
        </p:nvSpPr>
        <p:spPr>
          <a:xfrm>
            <a:off x="6209725" y="1670975"/>
            <a:ext cx="2612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solidFill>
                  <a:srgbClr val="41B8D5"/>
                </a:solidFill>
                <a:latin typeface="Montserrat Medium"/>
                <a:ea typeface="Montserrat Medium"/>
                <a:cs typeface="Montserrat Medium"/>
                <a:sym typeface="Montserrat Medium"/>
              </a:rPr>
              <a:t>Pós-Graduação</a:t>
            </a:r>
            <a:endParaRPr>
              <a:solidFill>
                <a:srgbClr val="41B8D5"/>
              </a:solidFill>
              <a:latin typeface="Montserrat Medium"/>
              <a:ea typeface="Montserrat Medium"/>
              <a:cs typeface="Montserrat Medium"/>
              <a:sym typeface="Montserrat Medium"/>
            </a:endParaRPr>
          </a:p>
          <a:p>
            <a:pPr indent="0" lvl="0" marL="0" rtl="0" algn="l">
              <a:spcBef>
                <a:spcPts val="0"/>
              </a:spcBef>
              <a:spcAft>
                <a:spcPts val="0"/>
              </a:spcAft>
              <a:buNone/>
            </a:pPr>
            <a:r>
              <a:rPr lang="pt-BR" sz="1000">
                <a:solidFill>
                  <a:srgbClr val="41B8D5"/>
                </a:solidFill>
                <a:latin typeface="Montserrat Medium"/>
                <a:ea typeface="Montserrat Medium"/>
                <a:cs typeface="Montserrat Medium"/>
                <a:sym typeface="Montserrat Medium"/>
              </a:rPr>
              <a:t>(na universidade de destino)</a:t>
            </a:r>
            <a:endParaRPr sz="1000">
              <a:solidFill>
                <a:srgbClr val="41B8D5"/>
              </a:solidFill>
              <a:latin typeface="Montserrat Medium"/>
              <a:ea typeface="Montserrat Medium"/>
              <a:cs typeface="Montserrat Medium"/>
              <a:sym typeface="Montserrat Medium"/>
            </a:endParaRPr>
          </a:p>
        </p:txBody>
      </p:sp>
      <p:pic>
        <p:nvPicPr>
          <p:cNvPr id="475" name="Google Shape;475;p45"/>
          <p:cNvPicPr preferRelativeResize="0"/>
          <p:nvPr/>
        </p:nvPicPr>
        <p:blipFill rotWithShape="1">
          <a:blip r:embed="rId4">
            <a:alphaModFix/>
          </a:blip>
          <a:srcRect b="21390" l="0" r="0" t="16156"/>
          <a:stretch/>
        </p:blipFill>
        <p:spPr>
          <a:xfrm>
            <a:off x="3159200" y="2328488"/>
            <a:ext cx="1577316" cy="554101"/>
          </a:xfrm>
          <a:prstGeom prst="rect">
            <a:avLst/>
          </a:prstGeom>
          <a:noFill/>
          <a:ln>
            <a:noFill/>
          </a:ln>
        </p:spPr>
      </p:pic>
      <p:sp>
        <p:nvSpPr>
          <p:cNvPr id="476" name="Google Shape;476;p45"/>
          <p:cNvSpPr txBox="1"/>
          <p:nvPr/>
        </p:nvSpPr>
        <p:spPr>
          <a:xfrm>
            <a:off x="3001938" y="3662800"/>
            <a:ext cx="2820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solidFill>
                  <a:srgbClr val="41B8D5"/>
                </a:solidFill>
                <a:latin typeface="Montserrat"/>
                <a:ea typeface="Montserrat"/>
                <a:cs typeface="Montserrat"/>
                <a:sym typeface="Montserrat"/>
              </a:rPr>
              <a:t>Acordos bilateriais ou regionais, editais da FAPESP, da CAPES/CNPq, etc.</a:t>
            </a:r>
            <a:endParaRPr>
              <a:solidFill>
                <a:srgbClr val="41B8D5"/>
              </a:solidFill>
              <a:latin typeface="Montserrat"/>
              <a:ea typeface="Montserrat"/>
              <a:cs typeface="Montserrat"/>
              <a:sym typeface="Montserrat"/>
            </a:endParaRPr>
          </a:p>
        </p:txBody>
      </p:sp>
      <p:pic>
        <p:nvPicPr>
          <p:cNvPr id="477" name="Google Shape;477;p45"/>
          <p:cNvPicPr preferRelativeResize="0"/>
          <p:nvPr/>
        </p:nvPicPr>
        <p:blipFill rotWithShape="1">
          <a:blip r:embed="rId5">
            <a:alphaModFix/>
          </a:blip>
          <a:srcRect b="30983" l="5598" r="7057" t="29701"/>
          <a:stretch/>
        </p:blipFill>
        <p:spPr>
          <a:xfrm>
            <a:off x="6211337" y="2255775"/>
            <a:ext cx="2349393" cy="554100"/>
          </a:xfrm>
          <a:prstGeom prst="rect">
            <a:avLst/>
          </a:prstGeom>
          <a:noFill/>
          <a:ln>
            <a:noFill/>
          </a:ln>
        </p:spPr>
      </p:pic>
      <p:sp>
        <p:nvSpPr>
          <p:cNvPr id="478" name="Google Shape;478;p45"/>
          <p:cNvSpPr txBox="1"/>
          <p:nvPr/>
        </p:nvSpPr>
        <p:spPr>
          <a:xfrm>
            <a:off x="6079825" y="3555100"/>
            <a:ext cx="2612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solidFill>
                  <a:srgbClr val="41B8D5"/>
                </a:solidFill>
                <a:latin typeface="Montserrat"/>
                <a:ea typeface="Montserrat"/>
                <a:cs typeface="Montserrat"/>
                <a:sym typeface="Montserrat"/>
              </a:rPr>
              <a:t>Bolsas para melhores alunos, para pessoas com necessidades financeira, etc.</a:t>
            </a:r>
            <a:endParaRPr>
              <a:solidFill>
                <a:srgbClr val="41B8D5"/>
              </a:solidFill>
              <a:latin typeface="Montserrat"/>
              <a:ea typeface="Montserrat"/>
              <a:cs typeface="Montserrat"/>
              <a:sym typeface="Montserrat"/>
            </a:endParaRPr>
          </a:p>
        </p:txBody>
      </p:sp>
      <p:pic>
        <p:nvPicPr>
          <p:cNvPr id="479" name="Google Shape;479;p45"/>
          <p:cNvPicPr preferRelativeResize="0"/>
          <p:nvPr/>
        </p:nvPicPr>
        <p:blipFill>
          <a:blip r:embed="rId6">
            <a:alphaModFix/>
          </a:blip>
          <a:stretch>
            <a:fillRect/>
          </a:stretch>
        </p:blipFill>
        <p:spPr>
          <a:xfrm>
            <a:off x="6321536" y="2882588"/>
            <a:ext cx="2129013" cy="599800"/>
          </a:xfrm>
          <a:prstGeom prst="rect">
            <a:avLst/>
          </a:prstGeom>
          <a:noFill/>
          <a:ln>
            <a:noFill/>
          </a:ln>
        </p:spPr>
      </p:pic>
      <p:pic>
        <p:nvPicPr>
          <p:cNvPr id="480" name="Google Shape;480;p45"/>
          <p:cNvPicPr preferRelativeResize="0"/>
          <p:nvPr/>
        </p:nvPicPr>
        <p:blipFill>
          <a:blip r:embed="rId7">
            <a:alphaModFix/>
          </a:blip>
          <a:stretch>
            <a:fillRect/>
          </a:stretch>
        </p:blipFill>
        <p:spPr>
          <a:xfrm>
            <a:off x="8040850" y="4487593"/>
            <a:ext cx="1006889" cy="4001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538A"/>
        </a:solidFill>
      </p:bgPr>
    </p:bg>
    <p:spTree>
      <p:nvGrpSpPr>
        <p:cNvPr id="484" name="Shape 484"/>
        <p:cNvGrpSpPr/>
        <p:nvPr/>
      </p:nvGrpSpPr>
      <p:grpSpPr>
        <a:xfrm>
          <a:off x="0" y="0"/>
          <a:ext cx="0" cy="0"/>
          <a:chOff x="0" y="0"/>
          <a:chExt cx="0" cy="0"/>
        </a:xfrm>
      </p:grpSpPr>
      <p:grpSp>
        <p:nvGrpSpPr>
          <p:cNvPr id="485" name="Google Shape;485;p46"/>
          <p:cNvGrpSpPr/>
          <p:nvPr/>
        </p:nvGrpSpPr>
        <p:grpSpPr>
          <a:xfrm>
            <a:off x="2650075" y="365175"/>
            <a:ext cx="6172165" cy="2206888"/>
            <a:chOff x="0" y="-66675"/>
            <a:chExt cx="17083214" cy="5885033"/>
          </a:xfrm>
        </p:grpSpPr>
        <p:sp>
          <p:nvSpPr>
            <p:cNvPr id="486" name="Google Shape;486;p46"/>
            <p:cNvSpPr/>
            <p:nvPr/>
          </p:nvSpPr>
          <p:spPr>
            <a:xfrm>
              <a:off x="0" y="1104049"/>
              <a:ext cx="15392400" cy="254100"/>
            </a:xfrm>
            <a:prstGeom prst="rect">
              <a:avLst/>
            </a:prstGeom>
            <a:solidFill>
              <a:srgbClr val="46C7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7" name="Google Shape;487;p46"/>
            <p:cNvSpPr txBox="1"/>
            <p:nvPr/>
          </p:nvSpPr>
          <p:spPr>
            <a:xfrm>
              <a:off x="1977002" y="-66675"/>
              <a:ext cx="13415400" cy="8208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pt-BR" sz="2000">
                  <a:solidFill>
                    <a:srgbClr val="46C7F0"/>
                  </a:solidFill>
                  <a:latin typeface="Alfa Slab One"/>
                  <a:ea typeface="Alfa Slab One"/>
                  <a:cs typeface="Alfa Slab One"/>
                  <a:sym typeface="Alfa Slab One"/>
                </a:rPr>
                <a:t>TIPOS DE BOLSAS DE ESTUDOS</a:t>
              </a:r>
              <a:endParaRPr sz="700"/>
            </a:p>
          </p:txBody>
        </p:sp>
        <p:sp>
          <p:nvSpPr>
            <p:cNvPr id="488" name="Google Shape;488;p46"/>
            <p:cNvSpPr txBox="1"/>
            <p:nvPr/>
          </p:nvSpPr>
          <p:spPr>
            <a:xfrm>
              <a:off x="988513" y="2317658"/>
              <a:ext cx="16094700" cy="3500700"/>
            </a:xfrm>
            <a:prstGeom prst="rect">
              <a:avLst/>
            </a:prstGeom>
            <a:noFill/>
            <a:ln>
              <a:noFill/>
            </a:ln>
          </p:spPr>
          <p:txBody>
            <a:bodyPr anchorCtr="0" anchor="t" bIns="0" lIns="0" spcFirstLastPara="1" rIns="0" wrap="square" tIns="0">
              <a:spAutoFit/>
            </a:bodyPr>
            <a:lstStyle/>
            <a:p>
              <a:pPr indent="0" lvl="0" marL="0" marR="0" rtl="0" algn="just">
                <a:lnSpc>
                  <a:spcPct val="165074"/>
                </a:lnSpc>
                <a:spcBef>
                  <a:spcPts val="0"/>
                </a:spcBef>
                <a:spcAft>
                  <a:spcPts val="0"/>
                </a:spcAft>
                <a:buNone/>
              </a:pPr>
              <a:r>
                <a:rPr b="1" lang="pt-BR" sz="1700">
                  <a:solidFill>
                    <a:srgbClr val="FFFFFF"/>
                  </a:solidFill>
                  <a:latin typeface="Montserrat"/>
                  <a:ea typeface="Montserrat"/>
                  <a:cs typeface="Montserrat"/>
                  <a:sym typeface="Montserrat"/>
                </a:rPr>
                <a:t>E</a:t>
              </a:r>
              <a:r>
                <a:rPr b="1" lang="pt-BR" sz="1700">
                  <a:solidFill>
                    <a:srgbClr val="FFFFFF"/>
                  </a:solidFill>
                  <a:latin typeface="Montserrat"/>
                  <a:ea typeface="Montserrat"/>
                  <a:cs typeface="Montserrat"/>
                  <a:sym typeface="Montserrat"/>
                </a:rPr>
                <a:t>XTERNAS:</a:t>
              </a:r>
              <a:endParaRPr b="1" sz="1700">
                <a:solidFill>
                  <a:srgbClr val="FFFFFF"/>
                </a:solidFill>
                <a:latin typeface="Montserrat"/>
                <a:ea typeface="Montserrat"/>
                <a:cs typeface="Montserrat"/>
                <a:sym typeface="Montserrat"/>
              </a:endParaRPr>
            </a:p>
            <a:p>
              <a:pPr indent="0" lvl="0" marL="457200" marR="0" rtl="0" algn="just">
                <a:lnSpc>
                  <a:spcPct val="165074"/>
                </a:lnSpc>
                <a:spcBef>
                  <a:spcPts val="0"/>
                </a:spcBef>
                <a:spcAft>
                  <a:spcPts val="0"/>
                </a:spcAft>
                <a:buNone/>
              </a:pPr>
              <a:r>
                <a:t/>
              </a:r>
              <a:endParaRPr sz="1700">
                <a:solidFill>
                  <a:srgbClr val="FFFFFF"/>
                </a:solidFill>
                <a:latin typeface="Montserrat"/>
                <a:ea typeface="Montserrat"/>
                <a:cs typeface="Montserrat"/>
                <a:sym typeface="Montserrat"/>
              </a:endParaRPr>
            </a:p>
            <a:p>
              <a:pPr indent="0" lvl="0" marL="0" marR="0" rtl="0" algn="just">
                <a:lnSpc>
                  <a:spcPct val="165074"/>
                </a:lnSpc>
                <a:spcBef>
                  <a:spcPts val="0"/>
                </a:spcBef>
                <a:spcAft>
                  <a:spcPts val="0"/>
                </a:spcAft>
                <a:buClr>
                  <a:schemeClr val="dk1"/>
                </a:buClr>
                <a:buSzPts val="1100"/>
                <a:buFont typeface="Arial"/>
                <a:buNone/>
              </a:pPr>
              <a:r>
                <a:t/>
              </a:r>
              <a:endParaRPr sz="1100">
                <a:solidFill>
                  <a:srgbClr val="FFFFFF"/>
                </a:solidFill>
                <a:latin typeface="Montserrat"/>
                <a:ea typeface="Montserrat"/>
                <a:cs typeface="Montserrat"/>
                <a:sym typeface="Montserrat"/>
              </a:endParaRPr>
            </a:p>
            <a:p>
              <a:pPr indent="0" lvl="0" marL="0" marR="0" rtl="0" algn="just">
                <a:lnSpc>
                  <a:spcPct val="165074"/>
                </a:lnSpc>
                <a:spcBef>
                  <a:spcPts val="0"/>
                </a:spcBef>
                <a:spcAft>
                  <a:spcPts val="0"/>
                </a:spcAft>
                <a:buNone/>
              </a:pPr>
              <a:r>
                <a:t/>
              </a:r>
              <a:endParaRPr sz="1100">
                <a:solidFill>
                  <a:srgbClr val="FFFFFF"/>
                </a:solidFill>
                <a:latin typeface="Montserrat"/>
                <a:ea typeface="Montserrat"/>
                <a:cs typeface="Montserrat"/>
                <a:sym typeface="Montserrat"/>
              </a:endParaRPr>
            </a:p>
          </p:txBody>
        </p:sp>
      </p:grpSp>
      <p:sp>
        <p:nvSpPr>
          <p:cNvPr id="489" name="Google Shape;489;p46"/>
          <p:cNvSpPr/>
          <p:nvPr/>
        </p:nvSpPr>
        <p:spPr>
          <a:xfrm>
            <a:off x="-236114" y="-100451"/>
            <a:ext cx="3133812" cy="5344402"/>
          </a:xfrm>
          <a:custGeom>
            <a:rect b="b" l="l" r="r" t="t"/>
            <a:pathLst>
              <a:path extrusionOk="0" h="10688803" w="6267623">
                <a:moveTo>
                  <a:pt x="0" y="0"/>
                </a:moveTo>
                <a:lnTo>
                  <a:pt x="6267623" y="0"/>
                </a:lnTo>
                <a:lnTo>
                  <a:pt x="6267623" y="10688802"/>
                </a:lnTo>
                <a:lnTo>
                  <a:pt x="0" y="10688802"/>
                </a:lnTo>
                <a:lnTo>
                  <a:pt x="0" y="0"/>
                </a:lnTo>
                <a:close/>
              </a:path>
            </a:pathLst>
          </a:custGeom>
          <a:blipFill rotWithShape="1">
            <a:blip r:embed="rId3">
              <a:alphaModFix/>
            </a:blip>
            <a:stretch>
              <a:fillRect b="0" l="-77898" r="-77908" t="0"/>
            </a:stretch>
          </a:blipFill>
          <a:ln>
            <a:noFill/>
          </a:ln>
        </p:spPr>
      </p:sp>
      <p:cxnSp>
        <p:nvCxnSpPr>
          <p:cNvPr id="490" name="Google Shape;490;p46"/>
          <p:cNvCxnSpPr/>
          <p:nvPr/>
        </p:nvCxnSpPr>
        <p:spPr>
          <a:xfrm>
            <a:off x="2897697" y="4685629"/>
            <a:ext cx="4887600" cy="26400"/>
          </a:xfrm>
          <a:prstGeom prst="straightConnector1">
            <a:avLst/>
          </a:prstGeom>
          <a:noFill/>
          <a:ln cap="flat" cmpd="sng" w="28575">
            <a:solidFill>
              <a:srgbClr val="FFFFFF"/>
            </a:solidFill>
            <a:prstDash val="solid"/>
            <a:round/>
            <a:headEnd len="sm" w="sm" type="none"/>
            <a:tailEnd len="sm" w="sm" type="none"/>
          </a:ln>
        </p:spPr>
      </p:cxnSp>
      <p:sp>
        <p:nvSpPr>
          <p:cNvPr id="491" name="Google Shape;491;p46"/>
          <p:cNvSpPr/>
          <p:nvPr/>
        </p:nvSpPr>
        <p:spPr>
          <a:xfrm>
            <a:off x="7937644" y="4507044"/>
            <a:ext cx="884606" cy="357171"/>
          </a:xfrm>
          <a:custGeom>
            <a:rect b="b" l="l" r="r" t="t"/>
            <a:pathLst>
              <a:path extrusionOk="0" h="714342" w="1769212">
                <a:moveTo>
                  <a:pt x="0" y="0"/>
                </a:moveTo>
                <a:lnTo>
                  <a:pt x="1769211" y="0"/>
                </a:lnTo>
                <a:lnTo>
                  <a:pt x="1769211" y="714342"/>
                </a:lnTo>
                <a:lnTo>
                  <a:pt x="0" y="714342"/>
                </a:lnTo>
                <a:lnTo>
                  <a:pt x="0" y="0"/>
                </a:lnTo>
                <a:close/>
              </a:path>
            </a:pathLst>
          </a:custGeom>
          <a:blipFill rotWithShape="1">
            <a:blip r:embed="rId4">
              <a:alphaModFix/>
            </a:blip>
            <a:stretch>
              <a:fillRect b="0" l="0" r="0" t="0"/>
            </a:stretch>
          </a:blipFill>
          <a:ln>
            <a:noFill/>
          </a:ln>
        </p:spPr>
      </p:sp>
      <p:pic>
        <p:nvPicPr>
          <p:cNvPr id="492" name="Google Shape;492;p46"/>
          <p:cNvPicPr preferRelativeResize="0"/>
          <p:nvPr/>
        </p:nvPicPr>
        <p:blipFill>
          <a:blip r:embed="rId5">
            <a:alphaModFix/>
          </a:blip>
          <a:stretch>
            <a:fillRect/>
          </a:stretch>
        </p:blipFill>
        <p:spPr>
          <a:xfrm>
            <a:off x="3094925" y="1756110"/>
            <a:ext cx="1293775" cy="1293775"/>
          </a:xfrm>
          <a:prstGeom prst="rect">
            <a:avLst/>
          </a:prstGeom>
          <a:noFill/>
          <a:ln>
            <a:noFill/>
          </a:ln>
        </p:spPr>
      </p:pic>
      <p:pic>
        <p:nvPicPr>
          <p:cNvPr id="493" name="Google Shape;493;p46"/>
          <p:cNvPicPr preferRelativeResize="0"/>
          <p:nvPr/>
        </p:nvPicPr>
        <p:blipFill>
          <a:blip r:embed="rId6">
            <a:alphaModFix/>
          </a:blip>
          <a:stretch>
            <a:fillRect/>
          </a:stretch>
        </p:blipFill>
        <p:spPr>
          <a:xfrm>
            <a:off x="9887075" y="1293148"/>
            <a:ext cx="1895650" cy="809800"/>
          </a:xfrm>
          <a:prstGeom prst="rect">
            <a:avLst/>
          </a:prstGeom>
          <a:noFill/>
          <a:ln>
            <a:noFill/>
          </a:ln>
        </p:spPr>
      </p:pic>
      <p:pic>
        <p:nvPicPr>
          <p:cNvPr id="494" name="Google Shape;494;p46"/>
          <p:cNvPicPr preferRelativeResize="0"/>
          <p:nvPr/>
        </p:nvPicPr>
        <p:blipFill>
          <a:blip r:embed="rId7">
            <a:alphaModFix/>
          </a:blip>
          <a:stretch>
            <a:fillRect/>
          </a:stretch>
        </p:blipFill>
        <p:spPr>
          <a:xfrm>
            <a:off x="4336925" y="3462850"/>
            <a:ext cx="1598104" cy="809801"/>
          </a:xfrm>
          <a:prstGeom prst="rect">
            <a:avLst/>
          </a:prstGeom>
          <a:noFill/>
          <a:ln>
            <a:noFill/>
          </a:ln>
        </p:spPr>
      </p:pic>
      <p:pic>
        <p:nvPicPr>
          <p:cNvPr id="495" name="Google Shape;495;p46"/>
          <p:cNvPicPr preferRelativeResize="0"/>
          <p:nvPr/>
        </p:nvPicPr>
        <p:blipFill>
          <a:blip r:embed="rId8">
            <a:alphaModFix/>
          </a:blip>
          <a:stretch>
            <a:fillRect/>
          </a:stretch>
        </p:blipFill>
        <p:spPr>
          <a:xfrm>
            <a:off x="4336925" y="1592700"/>
            <a:ext cx="2798475" cy="1792525"/>
          </a:xfrm>
          <a:prstGeom prst="rect">
            <a:avLst/>
          </a:prstGeom>
          <a:noFill/>
          <a:ln>
            <a:noFill/>
          </a:ln>
        </p:spPr>
      </p:pic>
      <p:pic>
        <p:nvPicPr>
          <p:cNvPr id="496" name="Google Shape;496;p46"/>
          <p:cNvPicPr preferRelativeResize="0"/>
          <p:nvPr/>
        </p:nvPicPr>
        <p:blipFill>
          <a:blip r:embed="rId9">
            <a:alphaModFix/>
          </a:blip>
          <a:stretch>
            <a:fillRect/>
          </a:stretch>
        </p:blipFill>
        <p:spPr>
          <a:xfrm>
            <a:off x="6874375" y="1775325"/>
            <a:ext cx="2145725" cy="1255325"/>
          </a:xfrm>
          <a:prstGeom prst="rect">
            <a:avLst/>
          </a:prstGeom>
          <a:noFill/>
          <a:ln>
            <a:noFill/>
          </a:ln>
        </p:spPr>
      </p:pic>
      <p:pic>
        <p:nvPicPr>
          <p:cNvPr id="497" name="Google Shape;497;p46"/>
          <p:cNvPicPr preferRelativeResize="0"/>
          <p:nvPr/>
        </p:nvPicPr>
        <p:blipFill>
          <a:blip r:embed="rId10">
            <a:alphaModFix/>
          </a:blip>
          <a:stretch>
            <a:fillRect/>
          </a:stretch>
        </p:blipFill>
        <p:spPr>
          <a:xfrm>
            <a:off x="6182225" y="3363962"/>
            <a:ext cx="1974948" cy="809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01" name="Shape 501"/>
        <p:cNvGrpSpPr/>
        <p:nvPr/>
      </p:nvGrpSpPr>
      <p:grpSpPr>
        <a:xfrm>
          <a:off x="0" y="0"/>
          <a:ext cx="0" cy="0"/>
          <a:chOff x="0" y="0"/>
          <a:chExt cx="0" cy="0"/>
        </a:xfrm>
      </p:grpSpPr>
      <p:sp>
        <p:nvSpPr>
          <p:cNvPr id="502" name="Google Shape;502;p47"/>
          <p:cNvSpPr txBox="1"/>
          <p:nvPr/>
        </p:nvSpPr>
        <p:spPr>
          <a:xfrm>
            <a:off x="896025" y="91600"/>
            <a:ext cx="33675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pt-BR" sz="2500">
                <a:solidFill>
                  <a:srgbClr val="414042"/>
                </a:solidFill>
                <a:highlight>
                  <a:srgbClr val="4CD0ED"/>
                </a:highlight>
                <a:latin typeface="Alfa Slab One"/>
                <a:ea typeface="Alfa Slab One"/>
                <a:cs typeface="Alfa Slab One"/>
                <a:sym typeface="Alfa Slab One"/>
              </a:rPr>
              <a:t>Bolsas</a:t>
            </a:r>
            <a:endParaRPr sz="2500">
              <a:solidFill>
                <a:srgbClr val="414042"/>
              </a:solidFill>
              <a:highlight>
                <a:srgbClr val="4CD0ED"/>
              </a:highlight>
              <a:latin typeface="Alfa Slab One"/>
              <a:ea typeface="Alfa Slab One"/>
              <a:cs typeface="Alfa Slab One"/>
              <a:sym typeface="Alfa Slab One"/>
            </a:endParaRPr>
          </a:p>
        </p:txBody>
      </p:sp>
      <p:sp>
        <p:nvSpPr>
          <p:cNvPr id="503" name="Google Shape;503;p47"/>
          <p:cNvSpPr txBox="1"/>
          <p:nvPr/>
        </p:nvSpPr>
        <p:spPr>
          <a:xfrm>
            <a:off x="1124625" y="321650"/>
            <a:ext cx="4962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pt-BR" sz="3300">
                <a:solidFill>
                  <a:srgbClr val="4CD0ED"/>
                </a:solidFill>
                <a:latin typeface="Caveat"/>
                <a:ea typeface="Caveat"/>
                <a:cs typeface="Caveat"/>
                <a:sym typeface="Caveat"/>
              </a:rPr>
              <a:t>internas e externas</a:t>
            </a:r>
            <a:endParaRPr b="1" i="1" sz="3300">
              <a:solidFill>
                <a:srgbClr val="4CD0ED"/>
              </a:solidFill>
              <a:latin typeface="Caveat"/>
              <a:ea typeface="Caveat"/>
              <a:cs typeface="Caveat"/>
              <a:sym typeface="Caveat"/>
            </a:endParaRPr>
          </a:p>
        </p:txBody>
      </p:sp>
      <p:sp>
        <p:nvSpPr>
          <p:cNvPr id="504" name="Google Shape;504;p47"/>
          <p:cNvSpPr txBox="1"/>
          <p:nvPr/>
        </p:nvSpPr>
        <p:spPr>
          <a:xfrm>
            <a:off x="896025" y="861950"/>
            <a:ext cx="7866600" cy="412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300">
                <a:solidFill>
                  <a:srgbClr val="414042"/>
                </a:solidFill>
                <a:latin typeface="Open Sans"/>
                <a:ea typeface="Open Sans"/>
                <a:cs typeface="Open Sans"/>
                <a:sym typeface="Open Sans"/>
              </a:rPr>
              <a:t>Sempre que for buscar por uma bolsa e se candidatar, é preciso estar atenta a algumas informações, que vão te ajudar a conseguir a bolsa:</a:t>
            </a:r>
            <a:endParaRPr b="1" sz="1300">
              <a:solidFill>
                <a:srgbClr val="414042"/>
              </a:solidFill>
              <a:latin typeface="Open Sans"/>
              <a:ea typeface="Open Sans"/>
              <a:cs typeface="Open Sans"/>
              <a:sym typeface="Open Sans"/>
            </a:endParaRPr>
          </a:p>
          <a:p>
            <a:pPr indent="0" lvl="0" marL="0" rtl="0" algn="l">
              <a:spcBef>
                <a:spcPts val="0"/>
              </a:spcBef>
              <a:spcAft>
                <a:spcPts val="0"/>
              </a:spcAft>
              <a:buNone/>
            </a:pPr>
            <a:r>
              <a:t/>
            </a:r>
            <a:endParaRPr sz="1200">
              <a:solidFill>
                <a:srgbClr val="414042"/>
              </a:solidFill>
              <a:latin typeface="Open Sans SemiBold"/>
              <a:ea typeface="Open Sans SemiBold"/>
              <a:cs typeface="Open Sans SemiBold"/>
              <a:sym typeface="Open Sans SemiBold"/>
            </a:endParaRPr>
          </a:p>
          <a:p>
            <a:pPr indent="0" lvl="0" marL="0" rtl="0" algn="l">
              <a:spcBef>
                <a:spcPts val="0"/>
              </a:spcBef>
              <a:spcAft>
                <a:spcPts val="0"/>
              </a:spcAft>
              <a:buNone/>
            </a:pPr>
            <a:r>
              <a:rPr b="1" lang="pt-BR" sz="1200">
                <a:solidFill>
                  <a:srgbClr val="414042"/>
                </a:solidFill>
                <a:highlight>
                  <a:srgbClr val="4CD0ED"/>
                </a:highlight>
                <a:latin typeface="Open Sans"/>
                <a:ea typeface="Open Sans"/>
                <a:cs typeface="Open Sans"/>
                <a:sym typeface="Open Sans"/>
              </a:rPr>
              <a:t>Quais os pré-requisitos?</a:t>
            </a:r>
            <a:r>
              <a:rPr lang="pt-BR" sz="1200">
                <a:solidFill>
                  <a:srgbClr val="414042"/>
                </a:solidFill>
                <a:latin typeface="Open Sans SemiBold"/>
                <a:ea typeface="Open Sans SemiBold"/>
                <a:cs typeface="Open Sans SemiBold"/>
                <a:sym typeface="Open Sans SemiBold"/>
              </a:rPr>
              <a:t> </a:t>
            </a:r>
            <a:r>
              <a:rPr lang="pt-BR" sz="1100">
                <a:solidFill>
                  <a:srgbClr val="414042"/>
                </a:solidFill>
                <a:latin typeface="Open Sans SemiBold"/>
                <a:ea typeface="Open Sans SemiBold"/>
                <a:cs typeface="Open Sans SemiBold"/>
                <a:sym typeface="Open Sans SemiBold"/>
              </a:rPr>
              <a:t>Precisa ser brasileiro(a)? Tem limite de idade?</a:t>
            </a:r>
            <a:endParaRPr sz="1100">
              <a:solidFill>
                <a:srgbClr val="414042"/>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sz="1100">
              <a:solidFill>
                <a:srgbClr val="414042"/>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sz="1200">
              <a:solidFill>
                <a:srgbClr val="414042"/>
              </a:solidFill>
              <a:latin typeface="Open Sans SemiBold"/>
              <a:ea typeface="Open Sans SemiBold"/>
              <a:cs typeface="Open Sans SemiBold"/>
              <a:sym typeface="Open Sans SemiBold"/>
            </a:endParaRPr>
          </a:p>
          <a:p>
            <a:pPr indent="0" lvl="0" marL="0" rtl="0" algn="l">
              <a:spcBef>
                <a:spcPts val="0"/>
              </a:spcBef>
              <a:spcAft>
                <a:spcPts val="0"/>
              </a:spcAft>
              <a:buNone/>
            </a:pPr>
            <a:r>
              <a:rPr b="1" lang="pt-BR" sz="1200">
                <a:solidFill>
                  <a:srgbClr val="414042"/>
                </a:solidFill>
                <a:highlight>
                  <a:srgbClr val="4CD0ED"/>
                </a:highlight>
                <a:latin typeface="Open Sans"/>
                <a:ea typeface="Open Sans"/>
                <a:cs typeface="Open Sans"/>
                <a:sym typeface="Open Sans"/>
              </a:rPr>
              <a:t>Qual é o foco da bolsa?</a:t>
            </a:r>
            <a:r>
              <a:rPr lang="pt-BR" sz="1200">
                <a:solidFill>
                  <a:srgbClr val="414042"/>
                </a:solidFill>
                <a:latin typeface="Open Sans SemiBold"/>
                <a:ea typeface="Open Sans SemiBold"/>
                <a:cs typeface="Open Sans SemiBold"/>
                <a:sym typeface="Open Sans SemiBold"/>
              </a:rPr>
              <a:t> </a:t>
            </a:r>
            <a:r>
              <a:rPr lang="pt-BR" sz="1100">
                <a:solidFill>
                  <a:srgbClr val="414042"/>
                </a:solidFill>
                <a:latin typeface="Open Sans SemiBold"/>
                <a:ea typeface="Open Sans SemiBold"/>
                <a:cs typeface="Open Sans SemiBold"/>
                <a:sym typeface="Open Sans SemiBold"/>
              </a:rPr>
              <a:t>A AAUW, por exemplo, foca em financiar mulheres pesquisando o empoderamento feminino na sociedade. Encontrar bolsas tão específicas, mas que se encaixam na sua área de pesquisa pode ser ótimo, porque reduz o volume de pessoas concorrendo.</a:t>
            </a:r>
            <a:endParaRPr sz="1100">
              <a:solidFill>
                <a:srgbClr val="414042"/>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sz="1100">
              <a:solidFill>
                <a:srgbClr val="414042"/>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sz="1200">
              <a:solidFill>
                <a:srgbClr val="414042"/>
              </a:solidFill>
              <a:latin typeface="Open Sans SemiBold"/>
              <a:ea typeface="Open Sans SemiBold"/>
              <a:cs typeface="Open Sans SemiBold"/>
              <a:sym typeface="Open Sans SemiBold"/>
            </a:endParaRPr>
          </a:p>
          <a:p>
            <a:pPr indent="0" lvl="0" marL="0" rtl="0" algn="l">
              <a:spcBef>
                <a:spcPts val="0"/>
              </a:spcBef>
              <a:spcAft>
                <a:spcPts val="0"/>
              </a:spcAft>
              <a:buNone/>
            </a:pPr>
            <a:r>
              <a:rPr lang="pt-BR" sz="1200">
                <a:solidFill>
                  <a:srgbClr val="414042"/>
                </a:solidFill>
                <a:latin typeface="Open Sans SemiBold"/>
                <a:ea typeface="Open Sans SemiBold"/>
                <a:cs typeface="Open Sans SemiBold"/>
                <a:sym typeface="Open Sans SemiBold"/>
              </a:rPr>
              <a:t>Nos documentos, assim como na application, você precisa </a:t>
            </a:r>
            <a:r>
              <a:rPr b="1" lang="pt-BR" sz="1200">
                <a:solidFill>
                  <a:srgbClr val="414042"/>
                </a:solidFill>
                <a:highlight>
                  <a:srgbClr val="4CD0ED"/>
                </a:highlight>
                <a:latin typeface="Open Sans"/>
                <a:ea typeface="Open Sans"/>
                <a:cs typeface="Open Sans"/>
                <a:sym typeface="Open Sans"/>
              </a:rPr>
              <a:t>contar a sua história</a:t>
            </a:r>
            <a:r>
              <a:rPr lang="pt-BR" sz="1200">
                <a:solidFill>
                  <a:srgbClr val="414042"/>
                </a:solidFill>
                <a:latin typeface="Open Sans SemiBold"/>
                <a:ea typeface="Open Sans SemiBold"/>
                <a:cs typeface="Open Sans SemiBold"/>
                <a:sym typeface="Open Sans SemiBold"/>
              </a:rPr>
              <a:t> e essa história precisa destacar os pontos da sua trajetória que mais se alinham com o foco da bolsa.</a:t>
            </a:r>
            <a:endParaRPr sz="1200">
              <a:solidFill>
                <a:srgbClr val="414042"/>
              </a:solidFill>
              <a:latin typeface="Open Sans SemiBold"/>
              <a:ea typeface="Open Sans SemiBold"/>
              <a:cs typeface="Open Sans SemiBold"/>
              <a:sym typeface="Open Sans SemiBold"/>
            </a:endParaRPr>
          </a:p>
          <a:p>
            <a:pPr indent="-298450" lvl="0" marL="457200" rtl="0" algn="l">
              <a:spcBef>
                <a:spcPts val="0"/>
              </a:spcBef>
              <a:spcAft>
                <a:spcPts val="0"/>
              </a:spcAft>
              <a:buClr>
                <a:srgbClr val="414042"/>
              </a:buClr>
              <a:buSzPts val="1100"/>
              <a:buFont typeface="Open Sans SemiBold"/>
              <a:buChar char="-"/>
            </a:pPr>
            <a:r>
              <a:rPr lang="pt-BR" sz="1100">
                <a:solidFill>
                  <a:srgbClr val="414042"/>
                </a:solidFill>
                <a:latin typeface="Open Sans SemiBold"/>
                <a:ea typeface="Open Sans SemiBold"/>
                <a:cs typeface="Open Sans SemiBold"/>
                <a:sym typeface="Open Sans SemiBold"/>
              </a:rPr>
              <a:t>Se for uma bolsa de diversidade, você vai preparar seu storytelling por essa perspectiva</a:t>
            </a:r>
            <a:endParaRPr sz="1100">
              <a:solidFill>
                <a:srgbClr val="414042"/>
              </a:solidFill>
              <a:latin typeface="Open Sans SemiBold"/>
              <a:ea typeface="Open Sans SemiBold"/>
              <a:cs typeface="Open Sans SemiBold"/>
              <a:sym typeface="Open Sans SemiBold"/>
            </a:endParaRPr>
          </a:p>
          <a:p>
            <a:pPr indent="-298450" lvl="0" marL="457200" rtl="0" algn="l">
              <a:spcBef>
                <a:spcPts val="0"/>
              </a:spcBef>
              <a:spcAft>
                <a:spcPts val="0"/>
              </a:spcAft>
              <a:buClr>
                <a:srgbClr val="414042"/>
              </a:buClr>
              <a:buSzPts val="1100"/>
              <a:buFont typeface="Open Sans SemiBold"/>
              <a:buChar char="-"/>
            </a:pPr>
            <a:r>
              <a:rPr lang="pt-BR" sz="1100">
                <a:solidFill>
                  <a:srgbClr val="414042"/>
                </a:solidFill>
                <a:latin typeface="Open Sans SemiBold"/>
                <a:ea typeface="Open Sans SemiBold"/>
                <a:cs typeface="Open Sans SemiBold"/>
                <a:sym typeface="Open Sans SemiBold"/>
              </a:rPr>
              <a:t>Se for uma bolsa para lideranças jovens, é importante que você seja capaz de demonstrar, pelo seu storytelling, momentos em que precisou liderar, mesmo que pequenos grupos na escola/faculdade, caso não tenha experiências profissionais de liderança.</a:t>
            </a:r>
            <a:endParaRPr sz="1100">
              <a:solidFill>
                <a:srgbClr val="414042"/>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sz="1200">
              <a:solidFill>
                <a:srgbClr val="414042"/>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sz="1200">
              <a:solidFill>
                <a:srgbClr val="414042"/>
              </a:solidFill>
              <a:latin typeface="Open Sans SemiBold"/>
              <a:ea typeface="Open Sans SemiBold"/>
              <a:cs typeface="Open Sans SemiBold"/>
              <a:sym typeface="Open Sans SemiBold"/>
            </a:endParaRPr>
          </a:p>
          <a:p>
            <a:pPr indent="0" lvl="0" marL="0" rtl="0" algn="l">
              <a:spcBef>
                <a:spcPts val="0"/>
              </a:spcBef>
              <a:spcAft>
                <a:spcPts val="0"/>
              </a:spcAft>
              <a:buNone/>
            </a:pPr>
            <a:r>
              <a:rPr lang="pt-BR" sz="1200">
                <a:solidFill>
                  <a:srgbClr val="414042"/>
                </a:solidFill>
                <a:latin typeface="Open Sans SemiBold"/>
                <a:ea typeface="Open Sans SemiBold"/>
                <a:cs typeface="Open Sans SemiBold"/>
                <a:sym typeface="Open Sans SemiBold"/>
              </a:rPr>
              <a:t>Por fim, traga sempre</a:t>
            </a:r>
            <a:r>
              <a:rPr b="1" lang="pt-BR" sz="1200">
                <a:solidFill>
                  <a:srgbClr val="414042"/>
                </a:solidFill>
                <a:highlight>
                  <a:srgbClr val="4CD0ED"/>
                </a:highlight>
                <a:latin typeface="Open Sans"/>
                <a:ea typeface="Open Sans"/>
                <a:cs typeface="Open Sans"/>
                <a:sym typeface="Open Sans"/>
              </a:rPr>
              <a:t> informações concretas sobre os resultados alcançados</a:t>
            </a:r>
            <a:r>
              <a:rPr lang="pt-BR" sz="1200">
                <a:solidFill>
                  <a:srgbClr val="414042"/>
                </a:solidFill>
                <a:latin typeface="Open Sans SemiBold"/>
                <a:ea typeface="Open Sans SemiBold"/>
                <a:cs typeface="Open Sans SemiBold"/>
                <a:sym typeface="Open Sans SemiBold"/>
              </a:rPr>
              <a:t>. </a:t>
            </a:r>
            <a:r>
              <a:rPr lang="pt-BR" sz="1100">
                <a:solidFill>
                  <a:srgbClr val="414042"/>
                </a:solidFill>
                <a:latin typeface="Open Sans SemiBold"/>
                <a:ea typeface="Open Sans SemiBold"/>
                <a:cs typeface="Open Sans SemiBold"/>
                <a:sym typeface="Open Sans SemiBold"/>
              </a:rPr>
              <a:t>Muito melhor do que dizer ‘eu desenvolvi um projeto incrível, que impactou muitas mulheres’, é ‘eu desenvolvi um projeto reconhecido como o melhor da minha turma de XXX, com impacto na vida de 70 mulheres da comunidade XYZ’.</a:t>
            </a:r>
            <a:endParaRPr sz="1100">
              <a:solidFill>
                <a:srgbClr val="414042"/>
              </a:solidFill>
              <a:latin typeface="Open Sans SemiBold"/>
              <a:ea typeface="Open Sans SemiBold"/>
              <a:cs typeface="Open Sans SemiBold"/>
              <a:sym typeface="Open Sans SemiBold"/>
            </a:endParaRPr>
          </a:p>
        </p:txBody>
      </p:sp>
      <p:cxnSp>
        <p:nvCxnSpPr>
          <p:cNvPr id="505" name="Google Shape;505;p47"/>
          <p:cNvCxnSpPr/>
          <p:nvPr/>
        </p:nvCxnSpPr>
        <p:spPr>
          <a:xfrm flipH="1" rot="10800000">
            <a:off x="80375" y="1878325"/>
            <a:ext cx="5911800" cy="23700"/>
          </a:xfrm>
          <a:prstGeom prst="straightConnector1">
            <a:avLst/>
          </a:prstGeom>
          <a:noFill/>
          <a:ln cap="flat" cmpd="sng" w="38100">
            <a:solidFill>
              <a:srgbClr val="4CD0ED"/>
            </a:solidFill>
            <a:prstDash val="dot"/>
            <a:round/>
            <a:headEnd len="med" w="med" type="none"/>
            <a:tailEnd len="med" w="med" type="none"/>
          </a:ln>
        </p:spPr>
      </p:cxnSp>
      <p:sp>
        <p:nvSpPr>
          <p:cNvPr id="506" name="Google Shape;506;p47"/>
          <p:cNvSpPr txBox="1"/>
          <p:nvPr/>
        </p:nvSpPr>
        <p:spPr>
          <a:xfrm>
            <a:off x="446214" y="1244332"/>
            <a:ext cx="3966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pt-BR" sz="3100">
                <a:solidFill>
                  <a:srgbClr val="4CD0ED"/>
                </a:solidFill>
                <a:latin typeface="Caveat"/>
                <a:ea typeface="Caveat"/>
                <a:cs typeface="Caveat"/>
                <a:sym typeface="Caveat"/>
              </a:rPr>
              <a:t>1</a:t>
            </a:r>
            <a:endParaRPr b="1" i="1" sz="3100">
              <a:solidFill>
                <a:srgbClr val="4CD0ED"/>
              </a:solidFill>
              <a:latin typeface="Caveat"/>
              <a:ea typeface="Caveat"/>
              <a:cs typeface="Caveat"/>
              <a:sym typeface="Caveat"/>
            </a:endParaRPr>
          </a:p>
        </p:txBody>
      </p:sp>
      <p:sp>
        <p:nvSpPr>
          <p:cNvPr id="507" name="Google Shape;507;p47"/>
          <p:cNvSpPr txBox="1"/>
          <p:nvPr/>
        </p:nvSpPr>
        <p:spPr>
          <a:xfrm>
            <a:off x="446214" y="1930132"/>
            <a:ext cx="3966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pt-BR" sz="3100">
                <a:solidFill>
                  <a:srgbClr val="4CD0ED"/>
                </a:solidFill>
                <a:latin typeface="Caveat"/>
                <a:ea typeface="Caveat"/>
                <a:cs typeface="Caveat"/>
                <a:sym typeface="Caveat"/>
              </a:rPr>
              <a:t>2</a:t>
            </a:r>
            <a:endParaRPr b="1" i="1" sz="3100">
              <a:solidFill>
                <a:srgbClr val="4CD0ED"/>
              </a:solidFill>
              <a:latin typeface="Caveat"/>
              <a:ea typeface="Caveat"/>
              <a:cs typeface="Caveat"/>
              <a:sym typeface="Caveat"/>
            </a:endParaRPr>
          </a:p>
        </p:txBody>
      </p:sp>
      <p:sp>
        <p:nvSpPr>
          <p:cNvPr id="508" name="Google Shape;508;p47"/>
          <p:cNvSpPr txBox="1"/>
          <p:nvPr/>
        </p:nvSpPr>
        <p:spPr>
          <a:xfrm>
            <a:off x="446214" y="3149332"/>
            <a:ext cx="3966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pt-BR" sz="3100">
                <a:solidFill>
                  <a:srgbClr val="4CD0ED"/>
                </a:solidFill>
                <a:latin typeface="Caveat"/>
                <a:ea typeface="Caveat"/>
                <a:cs typeface="Caveat"/>
                <a:sym typeface="Caveat"/>
              </a:rPr>
              <a:t>3</a:t>
            </a:r>
            <a:endParaRPr b="1" i="1" sz="3100">
              <a:solidFill>
                <a:srgbClr val="4CD0ED"/>
              </a:solidFill>
              <a:latin typeface="Caveat"/>
              <a:ea typeface="Caveat"/>
              <a:cs typeface="Caveat"/>
              <a:sym typeface="Caveat"/>
            </a:endParaRPr>
          </a:p>
        </p:txBody>
      </p:sp>
      <p:sp>
        <p:nvSpPr>
          <p:cNvPr id="509" name="Google Shape;509;p47"/>
          <p:cNvSpPr txBox="1"/>
          <p:nvPr/>
        </p:nvSpPr>
        <p:spPr>
          <a:xfrm>
            <a:off x="446214" y="4216132"/>
            <a:ext cx="3966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pt-BR" sz="3100">
                <a:solidFill>
                  <a:srgbClr val="4CD0ED"/>
                </a:solidFill>
                <a:latin typeface="Caveat"/>
                <a:ea typeface="Caveat"/>
                <a:cs typeface="Caveat"/>
                <a:sym typeface="Caveat"/>
              </a:rPr>
              <a:t>4</a:t>
            </a:r>
            <a:endParaRPr b="1" i="1" sz="3100">
              <a:solidFill>
                <a:srgbClr val="4CD0ED"/>
              </a:solidFill>
              <a:latin typeface="Caveat"/>
              <a:ea typeface="Caveat"/>
              <a:cs typeface="Caveat"/>
              <a:sym typeface="Caveat"/>
            </a:endParaRPr>
          </a:p>
        </p:txBody>
      </p:sp>
      <p:pic>
        <p:nvPicPr>
          <p:cNvPr id="510" name="Google Shape;510;p47"/>
          <p:cNvPicPr preferRelativeResize="0"/>
          <p:nvPr/>
        </p:nvPicPr>
        <p:blipFill rotWithShape="1">
          <a:blip r:embed="rId3">
            <a:alphaModFix/>
          </a:blip>
          <a:srcRect b="0" l="0" r="71070" t="0"/>
          <a:stretch/>
        </p:blipFill>
        <p:spPr>
          <a:xfrm>
            <a:off x="8717705" y="4671425"/>
            <a:ext cx="197043" cy="283026"/>
          </a:xfrm>
          <a:prstGeom prst="rect">
            <a:avLst/>
          </a:prstGeom>
          <a:noFill/>
          <a:ln>
            <a:noFill/>
          </a:ln>
        </p:spPr>
      </p:pic>
      <p:cxnSp>
        <p:nvCxnSpPr>
          <p:cNvPr id="511" name="Google Shape;511;p47"/>
          <p:cNvCxnSpPr/>
          <p:nvPr/>
        </p:nvCxnSpPr>
        <p:spPr>
          <a:xfrm flipH="1" rot="10800000">
            <a:off x="0" y="2817338"/>
            <a:ext cx="5911800" cy="23700"/>
          </a:xfrm>
          <a:prstGeom prst="straightConnector1">
            <a:avLst/>
          </a:prstGeom>
          <a:noFill/>
          <a:ln cap="flat" cmpd="sng" w="38100">
            <a:solidFill>
              <a:srgbClr val="4CD0ED"/>
            </a:solidFill>
            <a:prstDash val="dot"/>
            <a:round/>
            <a:headEnd len="med" w="med" type="none"/>
            <a:tailEnd len="med" w="med" type="none"/>
          </a:ln>
        </p:spPr>
      </p:cxnSp>
      <p:cxnSp>
        <p:nvCxnSpPr>
          <p:cNvPr id="512" name="Google Shape;512;p47"/>
          <p:cNvCxnSpPr/>
          <p:nvPr/>
        </p:nvCxnSpPr>
        <p:spPr>
          <a:xfrm flipH="1" rot="10800000">
            <a:off x="0" y="4119400"/>
            <a:ext cx="5911800" cy="23700"/>
          </a:xfrm>
          <a:prstGeom prst="straightConnector1">
            <a:avLst/>
          </a:prstGeom>
          <a:noFill/>
          <a:ln cap="flat" cmpd="sng" w="38100">
            <a:solidFill>
              <a:srgbClr val="4CD0ED"/>
            </a:solidFill>
            <a:prstDash val="dot"/>
            <a:round/>
            <a:headEnd len="med" w="med" type="none"/>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6" name="Shape 516"/>
        <p:cNvGrpSpPr/>
        <p:nvPr/>
      </p:nvGrpSpPr>
      <p:grpSpPr>
        <a:xfrm>
          <a:off x="0" y="0"/>
          <a:ext cx="0" cy="0"/>
          <a:chOff x="0" y="0"/>
          <a:chExt cx="0" cy="0"/>
        </a:xfrm>
      </p:grpSpPr>
      <p:grpSp>
        <p:nvGrpSpPr>
          <p:cNvPr id="517" name="Google Shape;517;p48"/>
          <p:cNvGrpSpPr/>
          <p:nvPr/>
        </p:nvGrpSpPr>
        <p:grpSpPr>
          <a:xfrm rot="5400000">
            <a:off x="6731353" y="2715005"/>
            <a:ext cx="89325" cy="3827011"/>
            <a:chOff x="1280818" y="2525425"/>
            <a:chExt cx="119100" cy="5467159"/>
          </a:xfrm>
        </p:grpSpPr>
        <p:cxnSp>
          <p:nvCxnSpPr>
            <p:cNvPr id="518" name="Google Shape;518;p48"/>
            <p:cNvCxnSpPr/>
            <p:nvPr/>
          </p:nvCxnSpPr>
          <p:spPr>
            <a:xfrm rot="-5400000">
              <a:off x="-1391412" y="5260784"/>
              <a:ext cx="5463600" cy="0"/>
            </a:xfrm>
            <a:prstGeom prst="straightConnector1">
              <a:avLst/>
            </a:prstGeom>
            <a:noFill/>
            <a:ln cap="flat" cmpd="sng" w="19050">
              <a:solidFill>
                <a:srgbClr val="FABE17"/>
              </a:solidFill>
              <a:prstDash val="solid"/>
              <a:miter lim="800000"/>
              <a:headEnd len="sm" w="sm" type="none"/>
              <a:tailEnd len="sm" w="sm" type="none"/>
            </a:ln>
          </p:spPr>
        </p:cxnSp>
        <p:cxnSp>
          <p:nvCxnSpPr>
            <p:cNvPr id="519" name="Google Shape;519;p48"/>
            <p:cNvCxnSpPr/>
            <p:nvPr/>
          </p:nvCxnSpPr>
          <p:spPr>
            <a:xfrm rot="10800000">
              <a:off x="1280818" y="2525425"/>
              <a:ext cx="119100" cy="0"/>
            </a:xfrm>
            <a:prstGeom prst="straightConnector1">
              <a:avLst/>
            </a:prstGeom>
            <a:noFill/>
            <a:ln cap="flat" cmpd="sng" w="19050">
              <a:solidFill>
                <a:srgbClr val="FABE17"/>
              </a:solidFill>
              <a:prstDash val="solid"/>
              <a:miter lim="800000"/>
              <a:headEnd len="sm" w="sm" type="none"/>
              <a:tailEnd len="sm" w="sm" type="none"/>
            </a:ln>
          </p:spPr>
        </p:cxnSp>
      </p:grpSp>
      <p:cxnSp>
        <p:nvCxnSpPr>
          <p:cNvPr id="520" name="Google Shape;520;p48"/>
          <p:cNvCxnSpPr/>
          <p:nvPr/>
        </p:nvCxnSpPr>
        <p:spPr>
          <a:xfrm flipH="1" rot="10800000">
            <a:off x="0" y="1882292"/>
            <a:ext cx="1488900" cy="5700"/>
          </a:xfrm>
          <a:prstGeom prst="straightConnector1">
            <a:avLst/>
          </a:prstGeom>
          <a:noFill/>
          <a:ln cap="flat" cmpd="sng" w="19050">
            <a:solidFill>
              <a:srgbClr val="80C181"/>
            </a:solidFill>
            <a:prstDash val="solid"/>
            <a:miter lim="800000"/>
            <a:headEnd len="sm" w="sm" type="none"/>
            <a:tailEnd len="sm" w="sm" type="none"/>
          </a:ln>
        </p:spPr>
      </p:cxnSp>
      <p:sp>
        <p:nvSpPr>
          <p:cNvPr id="521" name="Google Shape;521;p48"/>
          <p:cNvSpPr txBox="1"/>
          <p:nvPr/>
        </p:nvSpPr>
        <p:spPr>
          <a:xfrm>
            <a:off x="2178863" y="1094413"/>
            <a:ext cx="4247100" cy="207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4100">
                <a:solidFill>
                  <a:srgbClr val="282828"/>
                </a:solidFill>
                <a:latin typeface="Alfa Slab One"/>
                <a:ea typeface="Alfa Slab One"/>
                <a:cs typeface="Alfa Slab One"/>
                <a:sym typeface="Alfa Slab One"/>
              </a:rPr>
              <a:t>NOSSOS PROGRAMAS DE BOLSAS</a:t>
            </a:r>
            <a:endParaRPr sz="4100">
              <a:solidFill>
                <a:srgbClr val="282828"/>
              </a:solidFill>
              <a:latin typeface="Alfa Slab One"/>
              <a:ea typeface="Alfa Slab One"/>
              <a:cs typeface="Alfa Slab One"/>
              <a:sym typeface="Alfa Slab One"/>
            </a:endParaRPr>
          </a:p>
        </p:txBody>
      </p:sp>
      <p:cxnSp>
        <p:nvCxnSpPr>
          <p:cNvPr id="522" name="Google Shape;522;p48"/>
          <p:cNvCxnSpPr/>
          <p:nvPr/>
        </p:nvCxnSpPr>
        <p:spPr>
          <a:xfrm>
            <a:off x="6776013" y="-13425"/>
            <a:ext cx="15300" cy="2822700"/>
          </a:xfrm>
          <a:prstGeom prst="straightConnector1">
            <a:avLst/>
          </a:prstGeom>
          <a:noFill/>
          <a:ln cap="flat" cmpd="sng" w="19050">
            <a:solidFill>
              <a:srgbClr val="4FC2E9"/>
            </a:solidFill>
            <a:prstDash val="solid"/>
            <a:miter lim="800000"/>
            <a:headEnd len="sm" w="sm" type="none"/>
            <a:tailEnd len="sm" w="sm" type="none"/>
          </a:ln>
        </p:spPr>
      </p:cxnSp>
      <p:pic>
        <p:nvPicPr>
          <p:cNvPr id="523" name="Google Shape;523;p48"/>
          <p:cNvPicPr preferRelativeResize="0"/>
          <p:nvPr/>
        </p:nvPicPr>
        <p:blipFill>
          <a:blip r:embed="rId3">
            <a:alphaModFix/>
          </a:blip>
          <a:stretch>
            <a:fillRect/>
          </a:stretch>
        </p:blipFill>
        <p:spPr>
          <a:xfrm>
            <a:off x="7749025" y="396758"/>
            <a:ext cx="1003100" cy="416824"/>
          </a:xfrm>
          <a:prstGeom prst="rect">
            <a:avLst/>
          </a:prstGeom>
          <a:noFill/>
          <a:ln>
            <a:noFill/>
          </a:ln>
        </p:spPr>
      </p:pic>
      <p:pic>
        <p:nvPicPr>
          <p:cNvPr id="524" name="Google Shape;524;p48"/>
          <p:cNvPicPr preferRelativeResize="0"/>
          <p:nvPr/>
        </p:nvPicPr>
        <p:blipFill>
          <a:blip r:embed="rId4">
            <a:alphaModFix/>
          </a:blip>
          <a:stretch>
            <a:fillRect/>
          </a:stretch>
        </p:blipFill>
        <p:spPr>
          <a:xfrm>
            <a:off x="2718324" y="3539601"/>
            <a:ext cx="1146652" cy="581001"/>
          </a:xfrm>
          <a:prstGeom prst="rect">
            <a:avLst/>
          </a:prstGeom>
          <a:noFill/>
          <a:ln>
            <a:noFill/>
          </a:ln>
        </p:spPr>
      </p:pic>
      <p:pic>
        <p:nvPicPr>
          <p:cNvPr id="525" name="Google Shape;525;p48"/>
          <p:cNvPicPr preferRelativeResize="0"/>
          <p:nvPr/>
        </p:nvPicPr>
        <p:blipFill>
          <a:blip r:embed="rId5">
            <a:alphaModFix/>
          </a:blip>
          <a:stretch>
            <a:fillRect/>
          </a:stretch>
        </p:blipFill>
        <p:spPr>
          <a:xfrm>
            <a:off x="4220425" y="3539605"/>
            <a:ext cx="1242534" cy="509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9" name="Shape 529"/>
        <p:cNvGrpSpPr/>
        <p:nvPr/>
      </p:nvGrpSpPr>
      <p:grpSpPr>
        <a:xfrm>
          <a:off x="0" y="0"/>
          <a:ext cx="0" cy="0"/>
          <a:chOff x="0" y="0"/>
          <a:chExt cx="0" cy="0"/>
        </a:xfrm>
      </p:grpSpPr>
      <p:sp>
        <p:nvSpPr>
          <p:cNvPr id="530" name="Google Shape;530;p49"/>
          <p:cNvSpPr txBox="1"/>
          <p:nvPr/>
        </p:nvSpPr>
        <p:spPr>
          <a:xfrm>
            <a:off x="818576" y="139225"/>
            <a:ext cx="3238800" cy="962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pt-BR" sz="2900">
                <a:solidFill>
                  <a:srgbClr val="3F3F3F"/>
                </a:solidFill>
                <a:latin typeface="Alfa Slab One"/>
                <a:ea typeface="Alfa Slab One"/>
                <a:cs typeface="Alfa Slab One"/>
                <a:sym typeface="Alfa Slab One"/>
              </a:rPr>
              <a:t>PRÉ REQUISITOS</a:t>
            </a:r>
            <a:endParaRPr sz="2900">
              <a:solidFill>
                <a:srgbClr val="3F3F3F"/>
              </a:solidFill>
              <a:latin typeface="Alfa Slab One"/>
              <a:ea typeface="Alfa Slab One"/>
              <a:cs typeface="Alfa Slab One"/>
              <a:sym typeface="Alfa Slab One"/>
            </a:endParaRPr>
          </a:p>
        </p:txBody>
      </p:sp>
      <p:cxnSp>
        <p:nvCxnSpPr>
          <p:cNvPr id="531" name="Google Shape;531;p49"/>
          <p:cNvCxnSpPr/>
          <p:nvPr/>
        </p:nvCxnSpPr>
        <p:spPr>
          <a:xfrm>
            <a:off x="413875" y="-750875"/>
            <a:ext cx="0" cy="3267000"/>
          </a:xfrm>
          <a:prstGeom prst="straightConnector1">
            <a:avLst/>
          </a:prstGeom>
          <a:noFill/>
          <a:ln cap="flat" cmpd="sng" w="19050">
            <a:solidFill>
              <a:srgbClr val="3974B9"/>
            </a:solidFill>
            <a:prstDash val="solid"/>
            <a:miter lim="800000"/>
            <a:headEnd len="sm" w="sm" type="none"/>
            <a:tailEnd len="sm" w="sm" type="none"/>
          </a:ln>
        </p:spPr>
      </p:cxnSp>
      <p:cxnSp>
        <p:nvCxnSpPr>
          <p:cNvPr id="532" name="Google Shape;532;p49"/>
          <p:cNvCxnSpPr/>
          <p:nvPr/>
        </p:nvCxnSpPr>
        <p:spPr>
          <a:xfrm>
            <a:off x="325649" y="2516182"/>
            <a:ext cx="187800" cy="0"/>
          </a:xfrm>
          <a:prstGeom prst="straightConnector1">
            <a:avLst/>
          </a:prstGeom>
          <a:noFill/>
          <a:ln cap="flat" cmpd="sng" w="19050">
            <a:solidFill>
              <a:srgbClr val="3974B9"/>
            </a:solidFill>
            <a:prstDash val="solid"/>
            <a:round/>
            <a:headEnd len="med" w="med" type="none"/>
            <a:tailEnd len="med" w="med" type="none"/>
          </a:ln>
        </p:spPr>
      </p:cxnSp>
      <p:sp>
        <p:nvSpPr>
          <p:cNvPr id="533" name="Google Shape;533;p49"/>
          <p:cNvSpPr txBox="1"/>
          <p:nvPr/>
        </p:nvSpPr>
        <p:spPr>
          <a:xfrm>
            <a:off x="701000" y="1440600"/>
            <a:ext cx="3950100" cy="3324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282828"/>
              </a:buClr>
              <a:buSzPts val="1400"/>
              <a:buFont typeface="Open Sans Light"/>
              <a:buChar char="●"/>
            </a:pPr>
            <a:r>
              <a:rPr lang="pt-BR">
                <a:solidFill>
                  <a:srgbClr val="282828"/>
                </a:solidFill>
                <a:latin typeface="Open Sans Light"/>
                <a:ea typeface="Open Sans Light"/>
                <a:cs typeface="Open Sans Light"/>
                <a:sym typeface="Open Sans Light"/>
              </a:rPr>
              <a:t>Brasileiros de até 34 anos; </a:t>
            </a:r>
            <a:endParaRPr>
              <a:solidFill>
                <a:srgbClr val="282828"/>
              </a:solidFill>
              <a:latin typeface="Open Sans Light"/>
              <a:ea typeface="Open Sans Light"/>
              <a:cs typeface="Open Sans Light"/>
              <a:sym typeface="Open Sans Light"/>
            </a:endParaRPr>
          </a:p>
          <a:p>
            <a:pPr indent="-317500" lvl="0" marL="457200" rtl="0" algn="l">
              <a:spcBef>
                <a:spcPts val="0"/>
              </a:spcBef>
              <a:spcAft>
                <a:spcPts val="0"/>
              </a:spcAft>
              <a:buClr>
                <a:srgbClr val="282828"/>
              </a:buClr>
              <a:buSzPts val="1400"/>
              <a:buFont typeface="Open Sans Light"/>
              <a:buChar char="●"/>
            </a:pPr>
            <a:r>
              <a:rPr lang="pt-BR">
                <a:solidFill>
                  <a:srgbClr val="282828"/>
                </a:solidFill>
                <a:latin typeface="Open Sans Light"/>
                <a:ea typeface="Open Sans Light"/>
                <a:cs typeface="Open Sans Light"/>
                <a:sym typeface="Open Sans Light"/>
              </a:rPr>
              <a:t>Alinhados aos valores da Fundação Estudar;</a:t>
            </a:r>
            <a:endParaRPr>
              <a:solidFill>
                <a:srgbClr val="282828"/>
              </a:solidFill>
              <a:latin typeface="Open Sans Light"/>
              <a:ea typeface="Open Sans Light"/>
              <a:cs typeface="Open Sans Light"/>
              <a:sym typeface="Open Sans Light"/>
            </a:endParaRPr>
          </a:p>
          <a:p>
            <a:pPr indent="-317500" lvl="0" marL="457200" rtl="0" algn="l">
              <a:spcBef>
                <a:spcPts val="0"/>
              </a:spcBef>
              <a:spcAft>
                <a:spcPts val="0"/>
              </a:spcAft>
              <a:buClr>
                <a:srgbClr val="282828"/>
              </a:buClr>
              <a:buSzPts val="1400"/>
              <a:buFont typeface="Open Sans Light"/>
              <a:buChar char="●"/>
            </a:pPr>
            <a:r>
              <a:rPr lang="pt-BR">
                <a:solidFill>
                  <a:srgbClr val="282828"/>
                </a:solidFill>
                <a:latin typeface="Open Sans Light"/>
                <a:ea typeface="Open Sans Light"/>
                <a:cs typeface="Open Sans Light"/>
                <a:sym typeface="Open Sans Light"/>
              </a:rPr>
              <a:t>Em aplicação, aceitos ou matriculados em uma das categorias abaixo:</a:t>
            </a:r>
            <a:endParaRPr>
              <a:solidFill>
                <a:srgbClr val="282828"/>
              </a:solidFill>
              <a:latin typeface="Open Sans Light"/>
              <a:ea typeface="Open Sans Light"/>
              <a:cs typeface="Open Sans Light"/>
              <a:sym typeface="Open Sans Light"/>
            </a:endParaRPr>
          </a:p>
          <a:p>
            <a:pPr indent="-317500" lvl="1" marL="914400" rtl="0" algn="l">
              <a:spcBef>
                <a:spcPts val="0"/>
              </a:spcBef>
              <a:spcAft>
                <a:spcPts val="0"/>
              </a:spcAft>
              <a:buClr>
                <a:srgbClr val="282828"/>
              </a:buClr>
              <a:buSzPts val="1400"/>
              <a:buFont typeface="Open Sans Light"/>
              <a:buChar char="○"/>
            </a:pPr>
            <a:r>
              <a:rPr lang="pt-BR">
                <a:solidFill>
                  <a:srgbClr val="282828"/>
                </a:solidFill>
                <a:latin typeface="Open Sans Light"/>
                <a:ea typeface="Open Sans Light"/>
                <a:cs typeface="Open Sans Light"/>
                <a:sym typeface="Open Sans Light"/>
              </a:rPr>
              <a:t>Graduação no brasil ou exterior; </a:t>
            </a:r>
            <a:endParaRPr>
              <a:solidFill>
                <a:srgbClr val="282828"/>
              </a:solidFill>
              <a:latin typeface="Open Sans Light"/>
              <a:ea typeface="Open Sans Light"/>
              <a:cs typeface="Open Sans Light"/>
              <a:sym typeface="Open Sans Light"/>
            </a:endParaRPr>
          </a:p>
          <a:p>
            <a:pPr indent="-317500" lvl="1" marL="914400" rtl="0" algn="l">
              <a:spcBef>
                <a:spcPts val="0"/>
              </a:spcBef>
              <a:spcAft>
                <a:spcPts val="0"/>
              </a:spcAft>
              <a:buClr>
                <a:srgbClr val="282828"/>
              </a:buClr>
              <a:buSzPts val="1400"/>
              <a:buFont typeface="Open Sans Light"/>
              <a:buChar char="○"/>
            </a:pPr>
            <a:r>
              <a:rPr lang="pt-BR">
                <a:solidFill>
                  <a:srgbClr val="282828"/>
                </a:solidFill>
                <a:latin typeface="Open Sans Light"/>
                <a:ea typeface="Open Sans Light"/>
                <a:cs typeface="Open Sans Light"/>
                <a:sym typeface="Open Sans Light"/>
              </a:rPr>
              <a:t>Mobilidade acadêmica ou duplo diploma;</a:t>
            </a:r>
            <a:endParaRPr>
              <a:solidFill>
                <a:srgbClr val="282828"/>
              </a:solidFill>
              <a:latin typeface="Open Sans Light"/>
              <a:ea typeface="Open Sans Light"/>
              <a:cs typeface="Open Sans Light"/>
              <a:sym typeface="Open Sans Light"/>
            </a:endParaRPr>
          </a:p>
          <a:p>
            <a:pPr indent="-317500" lvl="1" marL="914400" rtl="0" algn="l">
              <a:spcBef>
                <a:spcPts val="0"/>
              </a:spcBef>
              <a:spcAft>
                <a:spcPts val="0"/>
              </a:spcAft>
              <a:buClr>
                <a:srgbClr val="282828"/>
              </a:buClr>
              <a:buSzPts val="1400"/>
              <a:buFont typeface="Open Sans Light"/>
              <a:buChar char="○"/>
            </a:pPr>
            <a:r>
              <a:rPr lang="pt-BR">
                <a:solidFill>
                  <a:srgbClr val="282828"/>
                </a:solidFill>
                <a:latin typeface="Open Sans Light"/>
                <a:ea typeface="Open Sans Light"/>
                <a:cs typeface="Open Sans Light"/>
                <a:sym typeface="Open Sans Light"/>
              </a:rPr>
              <a:t>Pós graduação no exterior*</a:t>
            </a:r>
            <a:endParaRPr>
              <a:solidFill>
                <a:srgbClr val="282828"/>
              </a:solidFill>
              <a:latin typeface="Open Sans Light"/>
              <a:ea typeface="Open Sans Light"/>
              <a:cs typeface="Open Sans Light"/>
              <a:sym typeface="Open Sans Light"/>
            </a:endParaRPr>
          </a:p>
          <a:p>
            <a:pPr indent="-317500" lvl="0" marL="457200" rtl="0" algn="l">
              <a:spcBef>
                <a:spcPts val="0"/>
              </a:spcBef>
              <a:spcAft>
                <a:spcPts val="0"/>
              </a:spcAft>
              <a:buClr>
                <a:srgbClr val="282828"/>
              </a:buClr>
              <a:buSzPts val="1400"/>
              <a:buFont typeface="Open Sans Light"/>
              <a:buChar char="●"/>
            </a:pPr>
            <a:r>
              <a:rPr lang="pt-BR">
                <a:solidFill>
                  <a:srgbClr val="282828"/>
                </a:solidFill>
                <a:latin typeface="Open Sans Light"/>
                <a:ea typeface="Open Sans Light"/>
                <a:cs typeface="Open Sans Light"/>
                <a:sym typeface="Open Sans Light"/>
              </a:rPr>
              <a:t>Renda não é um critério avaliado</a:t>
            </a:r>
            <a:endParaRPr>
              <a:solidFill>
                <a:srgbClr val="282828"/>
              </a:solidFill>
              <a:latin typeface="Open Sans Light"/>
              <a:ea typeface="Open Sans Light"/>
              <a:cs typeface="Open Sans Light"/>
              <a:sym typeface="Open Sans Light"/>
            </a:endParaRPr>
          </a:p>
          <a:p>
            <a:pPr indent="0" lvl="0" marL="457200" rtl="0" algn="l">
              <a:spcBef>
                <a:spcPts val="0"/>
              </a:spcBef>
              <a:spcAft>
                <a:spcPts val="0"/>
              </a:spcAft>
              <a:buNone/>
            </a:pPr>
            <a:r>
              <a:t/>
            </a:r>
            <a:endParaRPr>
              <a:solidFill>
                <a:srgbClr val="282828"/>
              </a:solidFill>
              <a:latin typeface="Open Sans Light"/>
              <a:ea typeface="Open Sans Light"/>
              <a:cs typeface="Open Sans Light"/>
              <a:sym typeface="Open Sans Light"/>
            </a:endParaRPr>
          </a:p>
          <a:p>
            <a:pPr indent="0" lvl="0" marL="0" rtl="0" algn="l">
              <a:spcBef>
                <a:spcPts val="0"/>
              </a:spcBef>
              <a:spcAft>
                <a:spcPts val="0"/>
              </a:spcAft>
              <a:buNone/>
            </a:pPr>
            <a:r>
              <a:t/>
            </a:r>
            <a:endParaRPr sz="800">
              <a:solidFill>
                <a:srgbClr val="282828"/>
              </a:solidFill>
              <a:latin typeface="Open Sans Light"/>
              <a:ea typeface="Open Sans Light"/>
              <a:cs typeface="Open Sans Light"/>
              <a:sym typeface="Open Sans Light"/>
            </a:endParaRPr>
          </a:p>
          <a:p>
            <a:pPr indent="0" lvl="0" marL="0" rtl="0" algn="l">
              <a:spcBef>
                <a:spcPts val="0"/>
              </a:spcBef>
              <a:spcAft>
                <a:spcPts val="0"/>
              </a:spcAft>
              <a:buNone/>
            </a:pPr>
            <a:r>
              <a:rPr i="1" lang="pt-BR">
                <a:solidFill>
                  <a:srgbClr val="282828"/>
                </a:solidFill>
                <a:latin typeface="Open Sans Light"/>
                <a:ea typeface="Open Sans Light"/>
                <a:cs typeface="Open Sans Light"/>
                <a:sym typeface="Open Sans Light"/>
              </a:rPr>
              <a:t>*Modalidade </a:t>
            </a:r>
            <a:r>
              <a:rPr i="1" lang="pt-BR" u="sng">
                <a:solidFill>
                  <a:srgbClr val="282828"/>
                </a:solidFill>
                <a:latin typeface="Open Sans Light"/>
                <a:ea typeface="Open Sans Light"/>
                <a:cs typeface="Open Sans Light"/>
                <a:sym typeface="Open Sans Light"/>
              </a:rPr>
              <a:t>Pós graduação </a:t>
            </a:r>
            <a:r>
              <a:rPr i="1" lang="pt-BR">
                <a:solidFill>
                  <a:srgbClr val="282828"/>
                </a:solidFill>
                <a:latin typeface="Open Sans Light"/>
                <a:ea typeface="Open Sans Light"/>
                <a:cs typeface="Open Sans Light"/>
                <a:sym typeface="Open Sans Light"/>
              </a:rPr>
              <a:t>não elegível para tech fellow </a:t>
            </a:r>
            <a:endParaRPr i="1">
              <a:solidFill>
                <a:srgbClr val="282828"/>
              </a:solidFill>
              <a:latin typeface="Open Sans Light"/>
              <a:ea typeface="Open Sans Light"/>
              <a:cs typeface="Open Sans Light"/>
              <a:sym typeface="Open Sans Light"/>
            </a:endParaRPr>
          </a:p>
          <a:p>
            <a:pPr indent="0" lvl="0" marL="0" rtl="0" algn="l">
              <a:spcBef>
                <a:spcPts val="0"/>
              </a:spcBef>
              <a:spcAft>
                <a:spcPts val="0"/>
              </a:spcAft>
              <a:buNone/>
            </a:pPr>
            <a:r>
              <a:t/>
            </a:r>
            <a:endParaRPr>
              <a:solidFill>
                <a:srgbClr val="282828"/>
              </a:solidFill>
              <a:latin typeface="Open Sans Light"/>
              <a:ea typeface="Open Sans Light"/>
              <a:cs typeface="Open Sans Light"/>
              <a:sym typeface="Open Sans Light"/>
            </a:endParaRPr>
          </a:p>
        </p:txBody>
      </p:sp>
      <p:pic>
        <p:nvPicPr>
          <p:cNvPr id="534" name="Google Shape;534;p49"/>
          <p:cNvPicPr preferRelativeResize="0"/>
          <p:nvPr/>
        </p:nvPicPr>
        <p:blipFill>
          <a:blip r:embed="rId3">
            <a:alphaModFix/>
          </a:blip>
          <a:stretch>
            <a:fillRect/>
          </a:stretch>
        </p:blipFill>
        <p:spPr>
          <a:xfrm>
            <a:off x="4057375" y="-217475"/>
            <a:ext cx="5284200" cy="7934400"/>
          </a:xfrm>
          <a:prstGeom prst="parallelogram">
            <a:avLst>
              <a:gd fmla="val 25000" name="adj"/>
            </a:avLst>
          </a:prstGeom>
          <a:noFill/>
          <a:ln>
            <a:noFill/>
          </a:ln>
        </p:spPr>
      </p:pic>
      <p:sp>
        <p:nvSpPr>
          <p:cNvPr id="535" name="Google Shape;535;p49"/>
          <p:cNvSpPr txBox="1"/>
          <p:nvPr/>
        </p:nvSpPr>
        <p:spPr>
          <a:xfrm>
            <a:off x="4707475" y="3982850"/>
            <a:ext cx="26307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100">
                <a:solidFill>
                  <a:schemeClr val="lt1"/>
                </a:solidFill>
                <a:highlight>
                  <a:srgbClr val="FDBF13"/>
                </a:highlight>
                <a:latin typeface="Open Sans"/>
                <a:ea typeface="Open Sans"/>
                <a:cs typeface="Open Sans"/>
                <a:sym typeface="Open Sans"/>
              </a:rPr>
              <a:t>Fabricio Neri - </a:t>
            </a:r>
            <a:r>
              <a:rPr lang="pt-BR" sz="1100">
                <a:solidFill>
                  <a:schemeClr val="lt1"/>
                </a:solidFill>
                <a:highlight>
                  <a:srgbClr val="FDBF13"/>
                </a:highlight>
                <a:latin typeface="Open Sans Light"/>
                <a:ea typeface="Open Sans Light"/>
                <a:cs typeface="Open Sans Light"/>
                <a:sym typeface="Open Sans Light"/>
              </a:rPr>
              <a:t>Líder Estudar </a:t>
            </a:r>
            <a:endParaRPr sz="1100">
              <a:solidFill>
                <a:schemeClr val="lt1"/>
              </a:solidFill>
              <a:highlight>
                <a:srgbClr val="FDBF13"/>
              </a:highlight>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pt-BR" sz="1100">
                <a:solidFill>
                  <a:schemeClr val="lt1"/>
                </a:solidFill>
                <a:highlight>
                  <a:srgbClr val="FDBF13"/>
                </a:highlight>
                <a:latin typeface="Open Sans Light"/>
                <a:ea typeface="Open Sans Light"/>
                <a:cs typeface="Open Sans Light"/>
                <a:sym typeface="Open Sans Light"/>
              </a:rPr>
              <a:t>Aluno de Engenharia da Computação no INSPER. , intercâmbio na Alemanha</a:t>
            </a:r>
            <a:endParaRPr sz="1100">
              <a:solidFill>
                <a:schemeClr val="lt1"/>
              </a:solidFill>
              <a:highlight>
                <a:srgbClr val="FDBF13"/>
              </a:highlight>
              <a:latin typeface="Open Sans Light"/>
              <a:ea typeface="Open Sans Light"/>
              <a:cs typeface="Open Sans Light"/>
              <a:sym typeface="Open Sa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0"/>
          <p:cNvSpPr txBox="1"/>
          <p:nvPr/>
        </p:nvSpPr>
        <p:spPr>
          <a:xfrm>
            <a:off x="177025" y="389625"/>
            <a:ext cx="8652900" cy="4926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Clr>
                <a:schemeClr val="dk1"/>
              </a:buClr>
              <a:buSzPts val="1100"/>
              <a:buFont typeface="Arial"/>
              <a:buNone/>
            </a:pPr>
            <a:r>
              <a:rPr b="1" lang="pt-BR" sz="2600">
                <a:solidFill>
                  <a:schemeClr val="dk1"/>
                </a:solidFill>
                <a:latin typeface="Open Sans"/>
                <a:ea typeface="Open Sans"/>
                <a:cs typeface="Open Sans"/>
                <a:sym typeface="Open Sans"/>
              </a:rPr>
              <a:t> BOLSISTAS</a:t>
            </a:r>
            <a:endParaRPr b="1" sz="400">
              <a:solidFill>
                <a:schemeClr val="dk2"/>
              </a:solidFill>
              <a:latin typeface="Alfa Slab One"/>
              <a:ea typeface="Alfa Slab One"/>
              <a:cs typeface="Alfa Slab One"/>
              <a:sym typeface="Alfa Slab One"/>
            </a:endParaRPr>
          </a:p>
        </p:txBody>
      </p:sp>
      <p:cxnSp>
        <p:nvCxnSpPr>
          <p:cNvPr id="541" name="Google Shape;541;p50"/>
          <p:cNvCxnSpPr/>
          <p:nvPr/>
        </p:nvCxnSpPr>
        <p:spPr>
          <a:xfrm>
            <a:off x="-104775" y="882217"/>
            <a:ext cx="2171100" cy="0"/>
          </a:xfrm>
          <a:prstGeom prst="straightConnector1">
            <a:avLst/>
          </a:prstGeom>
          <a:noFill/>
          <a:ln cap="flat" cmpd="sng" w="19050">
            <a:solidFill>
              <a:srgbClr val="5C2D91"/>
            </a:solidFill>
            <a:prstDash val="solid"/>
            <a:miter lim="800000"/>
            <a:headEnd len="sm" w="sm" type="none"/>
            <a:tailEnd len="sm" w="sm" type="none"/>
          </a:ln>
        </p:spPr>
      </p:cxnSp>
      <p:pic>
        <p:nvPicPr>
          <p:cNvPr id="542" name="Google Shape;542;p50"/>
          <p:cNvPicPr preferRelativeResize="0"/>
          <p:nvPr/>
        </p:nvPicPr>
        <p:blipFill>
          <a:blip r:embed="rId3">
            <a:alphaModFix/>
          </a:blip>
          <a:stretch>
            <a:fillRect/>
          </a:stretch>
        </p:blipFill>
        <p:spPr>
          <a:xfrm>
            <a:off x="3620813" y="4754388"/>
            <a:ext cx="1205450" cy="253400"/>
          </a:xfrm>
          <a:prstGeom prst="rect">
            <a:avLst/>
          </a:prstGeom>
          <a:noFill/>
          <a:ln>
            <a:noFill/>
          </a:ln>
        </p:spPr>
      </p:pic>
      <p:pic>
        <p:nvPicPr>
          <p:cNvPr id="543" name="Google Shape;543;p50"/>
          <p:cNvPicPr preferRelativeResize="0"/>
          <p:nvPr/>
        </p:nvPicPr>
        <p:blipFill>
          <a:blip r:embed="rId4">
            <a:alphaModFix/>
          </a:blip>
          <a:stretch>
            <a:fillRect/>
          </a:stretch>
        </p:blipFill>
        <p:spPr>
          <a:xfrm>
            <a:off x="4994038" y="4772603"/>
            <a:ext cx="529140" cy="216975"/>
          </a:xfrm>
          <a:prstGeom prst="rect">
            <a:avLst/>
          </a:prstGeom>
          <a:noFill/>
          <a:ln>
            <a:noFill/>
          </a:ln>
        </p:spPr>
      </p:pic>
      <p:pic>
        <p:nvPicPr>
          <p:cNvPr id="544" name="Google Shape;544;p50"/>
          <p:cNvPicPr preferRelativeResize="0"/>
          <p:nvPr/>
        </p:nvPicPr>
        <p:blipFill rotWithShape="1">
          <a:blip r:embed="rId5">
            <a:alphaModFix/>
          </a:blip>
          <a:srcRect b="45592" l="0" r="0" t="30763"/>
          <a:stretch/>
        </p:blipFill>
        <p:spPr>
          <a:xfrm>
            <a:off x="859350" y="1232113"/>
            <a:ext cx="7425300" cy="987600"/>
          </a:xfrm>
          <a:prstGeom prst="roundRect">
            <a:avLst>
              <a:gd fmla="val 16667" name="adj"/>
            </a:avLst>
          </a:prstGeom>
          <a:noFill/>
          <a:ln>
            <a:noFill/>
          </a:ln>
        </p:spPr>
      </p:pic>
      <p:pic>
        <p:nvPicPr>
          <p:cNvPr id="545" name="Google Shape;545;p50"/>
          <p:cNvPicPr preferRelativeResize="0"/>
          <p:nvPr/>
        </p:nvPicPr>
        <p:blipFill rotWithShape="1">
          <a:blip r:embed="rId5">
            <a:alphaModFix/>
          </a:blip>
          <a:srcRect b="20766" l="800" r="2795" t="55589"/>
          <a:stretch/>
        </p:blipFill>
        <p:spPr>
          <a:xfrm>
            <a:off x="785859" y="3064575"/>
            <a:ext cx="7572300" cy="1044600"/>
          </a:xfrm>
          <a:prstGeom prst="roundRect">
            <a:avLst>
              <a:gd fmla="val 16667" name="adj"/>
            </a:avLst>
          </a:prstGeom>
          <a:noFill/>
          <a:ln>
            <a:noFill/>
          </a:ln>
        </p:spPr>
      </p:pic>
      <p:sp>
        <p:nvSpPr>
          <p:cNvPr id="546" name="Google Shape;546;p50"/>
          <p:cNvSpPr txBox="1"/>
          <p:nvPr/>
        </p:nvSpPr>
        <p:spPr>
          <a:xfrm>
            <a:off x="5857822" y="174225"/>
            <a:ext cx="29721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pt-BR" sz="1200">
                <a:latin typeface="Open Sans"/>
                <a:ea typeface="Open Sans"/>
                <a:cs typeface="Open Sans"/>
                <a:sym typeface="Open Sans"/>
              </a:rPr>
              <a:t>GRADUAÇÃO NO BRASIL</a:t>
            </a:r>
            <a:endParaRPr sz="1200">
              <a:latin typeface="Open Sans"/>
              <a:ea typeface="Open Sans"/>
              <a:cs typeface="Open Sans"/>
              <a:sym typeface="Open Sans"/>
            </a:endParaRPr>
          </a:p>
          <a:p>
            <a:pPr indent="0" lvl="0" marL="0" rtl="0" algn="r">
              <a:spcBef>
                <a:spcPts val="0"/>
              </a:spcBef>
              <a:spcAft>
                <a:spcPts val="0"/>
              </a:spcAft>
              <a:buNone/>
            </a:pPr>
            <a:r>
              <a:rPr lang="pt-BR" sz="1200">
                <a:solidFill>
                  <a:schemeClr val="dk1"/>
                </a:solidFill>
                <a:latin typeface="Open Sans"/>
                <a:ea typeface="Open Sans"/>
                <a:cs typeface="Open Sans"/>
                <a:sym typeface="Open Sans"/>
              </a:rPr>
              <a:t>GRADUAÇÃO NO EXTERIOR</a:t>
            </a:r>
            <a:endParaRPr sz="1200">
              <a:solidFill>
                <a:schemeClr val="dk1"/>
              </a:solidFill>
              <a:latin typeface="Open Sans"/>
              <a:ea typeface="Open Sans"/>
              <a:cs typeface="Open Sans"/>
              <a:sym typeface="Open Sans"/>
            </a:endParaRPr>
          </a:p>
          <a:p>
            <a:pPr indent="0" lvl="0" marL="0" rtl="0" algn="r">
              <a:spcBef>
                <a:spcPts val="0"/>
              </a:spcBef>
              <a:spcAft>
                <a:spcPts val="0"/>
              </a:spcAft>
              <a:buNone/>
            </a:pPr>
            <a:r>
              <a:rPr lang="pt-BR" sz="1200">
                <a:solidFill>
                  <a:schemeClr val="dk1"/>
                </a:solidFill>
                <a:latin typeface="Open Sans"/>
                <a:ea typeface="Open Sans"/>
                <a:cs typeface="Open Sans"/>
                <a:sym typeface="Open Sans"/>
              </a:rPr>
              <a:t>MOBILIDADE ACADÊMICA</a:t>
            </a:r>
            <a:endParaRPr sz="1200">
              <a:solidFill>
                <a:schemeClr val="dk1"/>
              </a:solidFill>
              <a:latin typeface="Open Sans"/>
              <a:ea typeface="Open Sans"/>
              <a:cs typeface="Open Sans"/>
              <a:sym typeface="Open Sans"/>
            </a:endParaRPr>
          </a:p>
          <a:p>
            <a:pPr indent="0" lvl="0" marL="0" rtl="0" algn="r">
              <a:spcBef>
                <a:spcPts val="0"/>
              </a:spcBef>
              <a:spcAft>
                <a:spcPts val="0"/>
              </a:spcAft>
              <a:buNone/>
            </a:pPr>
            <a:r>
              <a:rPr lang="pt-BR" sz="1200">
                <a:solidFill>
                  <a:schemeClr val="dk1"/>
                </a:solidFill>
                <a:latin typeface="Open Sans"/>
                <a:ea typeface="Open Sans"/>
                <a:cs typeface="Open Sans"/>
                <a:sym typeface="Open Sans"/>
              </a:rPr>
              <a:t>PÓS GRADUAÇÃO</a:t>
            </a:r>
            <a:endParaRPr sz="1200">
              <a:solidFill>
                <a:schemeClr val="dk1"/>
              </a:solidFill>
              <a:latin typeface="Alfa Slab One"/>
              <a:ea typeface="Alfa Slab One"/>
              <a:cs typeface="Alfa Slab One"/>
              <a:sym typeface="Alfa Slab On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1"/>
          <p:cNvSpPr txBox="1"/>
          <p:nvPr/>
        </p:nvSpPr>
        <p:spPr>
          <a:xfrm>
            <a:off x="177025" y="389625"/>
            <a:ext cx="8652900" cy="4926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Clr>
                <a:schemeClr val="dk1"/>
              </a:buClr>
              <a:buSzPts val="1100"/>
              <a:buFont typeface="Arial"/>
              <a:buNone/>
            </a:pPr>
            <a:r>
              <a:rPr b="1" lang="pt-BR" sz="2600">
                <a:solidFill>
                  <a:schemeClr val="dk1"/>
                </a:solidFill>
                <a:latin typeface="Open Sans"/>
                <a:ea typeface="Open Sans"/>
                <a:cs typeface="Open Sans"/>
                <a:sym typeface="Open Sans"/>
              </a:rPr>
              <a:t> BOLSISTAS</a:t>
            </a:r>
            <a:endParaRPr b="1" sz="400">
              <a:solidFill>
                <a:schemeClr val="dk2"/>
              </a:solidFill>
              <a:latin typeface="Alfa Slab One"/>
              <a:ea typeface="Alfa Slab One"/>
              <a:cs typeface="Alfa Slab One"/>
              <a:sym typeface="Alfa Slab One"/>
            </a:endParaRPr>
          </a:p>
        </p:txBody>
      </p:sp>
      <p:sp>
        <p:nvSpPr>
          <p:cNvPr id="552" name="Google Shape;552;p51"/>
          <p:cNvSpPr txBox="1"/>
          <p:nvPr/>
        </p:nvSpPr>
        <p:spPr>
          <a:xfrm>
            <a:off x="4687173" y="2195400"/>
            <a:ext cx="1433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00">
                <a:latin typeface="Open Sans"/>
                <a:ea typeface="Open Sans"/>
                <a:cs typeface="Open Sans"/>
                <a:sym typeface="Open Sans"/>
              </a:rPr>
              <a:t>ENGENHARIA DA COMPUTAÇÃO </a:t>
            </a:r>
            <a:endParaRPr b="1" sz="900">
              <a:latin typeface="Open Sans"/>
              <a:ea typeface="Open Sans"/>
              <a:cs typeface="Open Sans"/>
              <a:sym typeface="Open Sans"/>
            </a:endParaRPr>
          </a:p>
          <a:p>
            <a:pPr indent="0" lvl="0" marL="0" rtl="0" algn="l">
              <a:spcBef>
                <a:spcPts val="0"/>
              </a:spcBef>
              <a:spcAft>
                <a:spcPts val="0"/>
              </a:spcAft>
              <a:buNone/>
            </a:pPr>
            <a:r>
              <a:rPr b="1" lang="pt-BR" sz="900">
                <a:latin typeface="Open Sans"/>
                <a:ea typeface="Open Sans"/>
                <a:cs typeface="Open Sans"/>
                <a:sym typeface="Open Sans"/>
              </a:rPr>
              <a:t>USP</a:t>
            </a:r>
            <a:endParaRPr b="1" sz="900">
              <a:latin typeface="Open Sans"/>
              <a:ea typeface="Open Sans"/>
              <a:cs typeface="Open Sans"/>
              <a:sym typeface="Open Sans"/>
            </a:endParaRPr>
          </a:p>
        </p:txBody>
      </p:sp>
      <p:cxnSp>
        <p:nvCxnSpPr>
          <p:cNvPr id="553" name="Google Shape;553;p51"/>
          <p:cNvCxnSpPr/>
          <p:nvPr/>
        </p:nvCxnSpPr>
        <p:spPr>
          <a:xfrm>
            <a:off x="-104775" y="882217"/>
            <a:ext cx="2171100" cy="0"/>
          </a:xfrm>
          <a:prstGeom prst="straightConnector1">
            <a:avLst/>
          </a:prstGeom>
          <a:noFill/>
          <a:ln cap="flat" cmpd="sng" w="19050">
            <a:solidFill>
              <a:srgbClr val="5C2D91"/>
            </a:solidFill>
            <a:prstDash val="solid"/>
            <a:miter lim="800000"/>
            <a:headEnd len="sm" w="sm" type="none"/>
            <a:tailEnd len="sm" w="sm" type="none"/>
          </a:ln>
        </p:spPr>
      </p:cxnSp>
      <p:pic>
        <p:nvPicPr>
          <p:cNvPr id="554" name="Google Shape;554;p51"/>
          <p:cNvPicPr preferRelativeResize="0"/>
          <p:nvPr/>
        </p:nvPicPr>
        <p:blipFill>
          <a:blip r:embed="rId3">
            <a:alphaModFix/>
          </a:blip>
          <a:stretch>
            <a:fillRect/>
          </a:stretch>
        </p:blipFill>
        <p:spPr>
          <a:xfrm>
            <a:off x="3620813" y="4754388"/>
            <a:ext cx="1205450" cy="253400"/>
          </a:xfrm>
          <a:prstGeom prst="rect">
            <a:avLst/>
          </a:prstGeom>
          <a:noFill/>
          <a:ln>
            <a:noFill/>
          </a:ln>
        </p:spPr>
      </p:pic>
      <p:pic>
        <p:nvPicPr>
          <p:cNvPr id="555" name="Google Shape;555;p51"/>
          <p:cNvPicPr preferRelativeResize="0"/>
          <p:nvPr/>
        </p:nvPicPr>
        <p:blipFill>
          <a:blip r:embed="rId4">
            <a:alphaModFix/>
          </a:blip>
          <a:stretch>
            <a:fillRect/>
          </a:stretch>
        </p:blipFill>
        <p:spPr>
          <a:xfrm>
            <a:off x="4994038" y="4772603"/>
            <a:ext cx="529140" cy="216975"/>
          </a:xfrm>
          <a:prstGeom prst="rect">
            <a:avLst/>
          </a:prstGeom>
          <a:noFill/>
          <a:ln>
            <a:noFill/>
          </a:ln>
        </p:spPr>
      </p:pic>
      <p:pic>
        <p:nvPicPr>
          <p:cNvPr id="556" name="Google Shape;556;p51"/>
          <p:cNvPicPr preferRelativeResize="0"/>
          <p:nvPr/>
        </p:nvPicPr>
        <p:blipFill rotWithShape="1">
          <a:blip r:embed="rId5">
            <a:alphaModFix/>
          </a:blip>
          <a:srcRect b="45592" l="0" r="0" t="30763"/>
          <a:stretch/>
        </p:blipFill>
        <p:spPr>
          <a:xfrm>
            <a:off x="859350" y="1232113"/>
            <a:ext cx="7425300" cy="987600"/>
          </a:xfrm>
          <a:prstGeom prst="roundRect">
            <a:avLst>
              <a:gd fmla="val 16667" name="adj"/>
            </a:avLst>
          </a:prstGeom>
          <a:noFill/>
          <a:ln>
            <a:noFill/>
          </a:ln>
        </p:spPr>
      </p:pic>
      <p:pic>
        <p:nvPicPr>
          <p:cNvPr id="557" name="Google Shape;557;p51"/>
          <p:cNvPicPr preferRelativeResize="0"/>
          <p:nvPr/>
        </p:nvPicPr>
        <p:blipFill rotWithShape="1">
          <a:blip r:embed="rId5">
            <a:alphaModFix/>
          </a:blip>
          <a:srcRect b="20766" l="800" r="2795" t="55589"/>
          <a:stretch/>
        </p:blipFill>
        <p:spPr>
          <a:xfrm>
            <a:off x="785859" y="3064575"/>
            <a:ext cx="7572300" cy="1044600"/>
          </a:xfrm>
          <a:prstGeom prst="roundRect">
            <a:avLst>
              <a:gd fmla="val 16667" name="adj"/>
            </a:avLst>
          </a:prstGeom>
          <a:noFill/>
          <a:ln>
            <a:noFill/>
          </a:ln>
        </p:spPr>
      </p:pic>
      <p:pic>
        <p:nvPicPr>
          <p:cNvPr id="558" name="Google Shape;558;p51"/>
          <p:cNvPicPr preferRelativeResize="0"/>
          <p:nvPr/>
        </p:nvPicPr>
        <p:blipFill rotWithShape="1">
          <a:blip r:embed="rId6">
            <a:alphaModFix/>
          </a:blip>
          <a:srcRect b="38837" l="7576" r="33600" t="0"/>
          <a:stretch/>
        </p:blipFill>
        <p:spPr>
          <a:xfrm>
            <a:off x="4096525" y="3714425"/>
            <a:ext cx="813900" cy="834900"/>
          </a:xfrm>
          <a:prstGeom prst="ellipse">
            <a:avLst/>
          </a:prstGeom>
          <a:noFill/>
          <a:ln>
            <a:noFill/>
          </a:ln>
        </p:spPr>
      </p:pic>
      <p:pic>
        <p:nvPicPr>
          <p:cNvPr id="559" name="Google Shape;559;p51"/>
          <p:cNvPicPr preferRelativeResize="0"/>
          <p:nvPr/>
        </p:nvPicPr>
        <p:blipFill rotWithShape="1">
          <a:blip r:embed="rId7">
            <a:alphaModFix/>
          </a:blip>
          <a:srcRect b="50357" l="0" r="0" t="0"/>
          <a:stretch/>
        </p:blipFill>
        <p:spPr>
          <a:xfrm>
            <a:off x="4015475" y="1937875"/>
            <a:ext cx="747900" cy="720900"/>
          </a:xfrm>
          <a:prstGeom prst="ellipse">
            <a:avLst/>
          </a:prstGeom>
          <a:noFill/>
          <a:ln>
            <a:noFill/>
          </a:ln>
        </p:spPr>
      </p:pic>
      <p:pic>
        <p:nvPicPr>
          <p:cNvPr id="560" name="Google Shape;560;p51"/>
          <p:cNvPicPr preferRelativeResize="0"/>
          <p:nvPr/>
        </p:nvPicPr>
        <p:blipFill rotWithShape="1">
          <a:blip r:embed="rId8">
            <a:alphaModFix/>
          </a:blip>
          <a:srcRect b="25827" l="21405" r="8937" t="0"/>
          <a:stretch/>
        </p:blipFill>
        <p:spPr>
          <a:xfrm>
            <a:off x="6092600" y="1905623"/>
            <a:ext cx="813900" cy="785400"/>
          </a:xfrm>
          <a:prstGeom prst="ellipse">
            <a:avLst/>
          </a:prstGeom>
          <a:noFill/>
          <a:ln>
            <a:noFill/>
          </a:ln>
        </p:spPr>
      </p:pic>
      <p:sp>
        <p:nvSpPr>
          <p:cNvPr id="561" name="Google Shape;561;p51"/>
          <p:cNvSpPr txBox="1"/>
          <p:nvPr/>
        </p:nvSpPr>
        <p:spPr>
          <a:xfrm>
            <a:off x="5857822" y="174225"/>
            <a:ext cx="29721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pt-BR" sz="1200">
                <a:latin typeface="Open Sans"/>
                <a:ea typeface="Open Sans"/>
                <a:cs typeface="Open Sans"/>
                <a:sym typeface="Open Sans"/>
              </a:rPr>
              <a:t>GRADUAÇÃO NO BRASIL</a:t>
            </a:r>
            <a:endParaRPr sz="1200">
              <a:latin typeface="Open Sans"/>
              <a:ea typeface="Open Sans"/>
              <a:cs typeface="Open Sans"/>
              <a:sym typeface="Open Sans"/>
            </a:endParaRPr>
          </a:p>
          <a:p>
            <a:pPr indent="0" lvl="0" marL="0" rtl="0" algn="r">
              <a:spcBef>
                <a:spcPts val="0"/>
              </a:spcBef>
              <a:spcAft>
                <a:spcPts val="0"/>
              </a:spcAft>
              <a:buNone/>
            </a:pPr>
            <a:r>
              <a:rPr lang="pt-BR" sz="1200">
                <a:solidFill>
                  <a:schemeClr val="dk1"/>
                </a:solidFill>
                <a:latin typeface="Open Sans"/>
                <a:ea typeface="Open Sans"/>
                <a:cs typeface="Open Sans"/>
                <a:sym typeface="Open Sans"/>
              </a:rPr>
              <a:t>GRADUAÇÃO NO EXTERIOR</a:t>
            </a:r>
            <a:endParaRPr sz="1200">
              <a:solidFill>
                <a:schemeClr val="dk1"/>
              </a:solidFill>
              <a:latin typeface="Open Sans"/>
              <a:ea typeface="Open Sans"/>
              <a:cs typeface="Open Sans"/>
              <a:sym typeface="Open Sans"/>
            </a:endParaRPr>
          </a:p>
          <a:p>
            <a:pPr indent="0" lvl="0" marL="0" rtl="0" algn="r">
              <a:spcBef>
                <a:spcPts val="0"/>
              </a:spcBef>
              <a:spcAft>
                <a:spcPts val="0"/>
              </a:spcAft>
              <a:buNone/>
            </a:pPr>
            <a:r>
              <a:rPr lang="pt-BR" sz="1200">
                <a:solidFill>
                  <a:schemeClr val="dk1"/>
                </a:solidFill>
                <a:latin typeface="Open Sans"/>
                <a:ea typeface="Open Sans"/>
                <a:cs typeface="Open Sans"/>
                <a:sym typeface="Open Sans"/>
              </a:rPr>
              <a:t>MOBILIDADE ACADÊMICA</a:t>
            </a:r>
            <a:endParaRPr sz="1200">
              <a:solidFill>
                <a:schemeClr val="dk1"/>
              </a:solidFill>
              <a:latin typeface="Open Sans"/>
              <a:ea typeface="Open Sans"/>
              <a:cs typeface="Open Sans"/>
              <a:sym typeface="Open Sans"/>
            </a:endParaRPr>
          </a:p>
          <a:p>
            <a:pPr indent="0" lvl="0" marL="0" rtl="0" algn="r">
              <a:spcBef>
                <a:spcPts val="0"/>
              </a:spcBef>
              <a:spcAft>
                <a:spcPts val="0"/>
              </a:spcAft>
              <a:buNone/>
            </a:pPr>
            <a:r>
              <a:rPr lang="pt-BR" sz="1200">
                <a:solidFill>
                  <a:schemeClr val="dk1"/>
                </a:solidFill>
                <a:latin typeface="Open Sans"/>
                <a:ea typeface="Open Sans"/>
                <a:cs typeface="Open Sans"/>
                <a:sym typeface="Open Sans"/>
              </a:rPr>
              <a:t>PÓS GRADUAÇÃO</a:t>
            </a:r>
            <a:endParaRPr sz="1200">
              <a:solidFill>
                <a:schemeClr val="dk1"/>
              </a:solidFill>
              <a:latin typeface="Alfa Slab One"/>
              <a:ea typeface="Alfa Slab One"/>
              <a:cs typeface="Alfa Slab One"/>
              <a:sym typeface="Alfa Slab One"/>
            </a:endParaRPr>
          </a:p>
        </p:txBody>
      </p:sp>
      <p:sp>
        <p:nvSpPr>
          <p:cNvPr id="562" name="Google Shape;562;p51"/>
          <p:cNvSpPr txBox="1"/>
          <p:nvPr/>
        </p:nvSpPr>
        <p:spPr>
          <a:xfrm>
            <a:off x="6906498" y="2195400"/>
            <a:ext cx="1433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00">
                <a:latin typeface="Open Sans"/>
                <a:ea typeface="Open Sans"/>
                <a:cs typeface="Open Sans"/>
                <a:sym typeface="Open Sans"/>
              </a:rPr>
              <a:t>BIOLOGIA CELULAR E MOLECULAR</a:t>
            </a:r>
            <a:endParaRPr b="1" sz="900">
              <a:latin typeface="Open Sans"/>
              <a:ea typeface="Open Sans"/>
              <a:cs typeface="Open Sans"/>
              <a:sym typeface="Open Sans"/>
            </a:endParaRPr>
          </a:p>
          <a:p>
            <a:pPr indent="0" lvl="0" marL="0" rtl="0" algn="l">
              <a:spcBef>
                <a:spcPts val="0"/>
              </a:spcBef>
              <a:spcAft>
                <a:spcPts val="0"/>
              </a:spcAft>
              <a:buNone/>
            </a:pPr>
            <a:r>
              <a:rPr b="1" lang="pt-BR" sz="900">
                <a:latin typeface="Open Sans"/>
                <a:ea typeface="Open Sans"/>
                <a:cs typeface="Open Sans"/>
                <a:sym typeface="Open Sans"/>
              </a:rPr>
              <a:t>Yale University</a:t>
            </a:r>
            <a:endParaRPr b="1" sz="900">
              <a:latin typeface="Open Sans"/>
              <a:ea typeface="Open Sans"/>
              <a:cs typeface="Open Sans"/>
              <a:sym typeface="Open Sans"/>
            </a:endParaRPr>
          </a:p>
        </p:txBody>
      </p:sp>
      <p:sp>
        <p:nvSpPr>
          <p:cNvPr id="563" name="Google Shape;563;p51"/>
          <p:cNvSpPr txBox="1"/>
          <p:nvPr/>
        </p:nvSpPr>
        <p:spPr>
          <a:xfrm>
            <a:off x="4910423" y="4064538"/>
            <a:ext cx="1433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00">
                <a:latin typeface="Open Sans"/>
                <a:ea typeface="Open Sans"/>
                <a:cs typeface="Open Sans"/>
                <a:sym typeface="Open Sans"/>
              </a:rPr>
              <a:t>ECONOMIA E CIÊNCIA POLÍTICA</a:t>
            </a:r>
            <a:endParaRPr b="1" sz="900">
              <a:latin typeface="Open Sans"/>
              <a:ea typeface="Open Sans"/>
              <a:cs typeface="Open Sans"/>
              <a:sym typeface="Open Sans"/>
            </a:endParaRPr>
          </a:p>
          <a:p>
            <a:pPr indent="0" lvl="0" marL="0" rtl="0" algn="l">
              <a:spcBef>
                <a:spcPts val="0"/>
              </a:spcBef>
              <a:spcAft>
                <a:spcPts val="0"/>
              </a:spcAft>
              <a:buNone/>
            </a:pPr>
            <a:r>
              <a:rPr b="1" lang="pt-BR" sz="900">
                <a:latin typeface="Open Sans"/>
                <a:ea typeface="Open Sans"/>
                <a:cs typeface="Open Sans"/>
                <a:sym typeface="Open Sans"/>
              </a:rPr>
              <a:t>Yale University</a:t>
            </a:r>
            <a:endParaRPr b="1" sz="900">
              <a:latin typeface="Open Sans"/>
              <a:ea typeface="Open Sans"/>
              <a:cs typeface="Open Sans"/>
              <a:sym typeface="Open Sans"/>
            </a:endParaRPr>
          </a:p>
        </p:txBody>
      </p:sp>
      <p:pic>
        <p:nvPicPr>
          <p:cNvPr id="564" name="Google Shape;564;p51"/>
          <p:cNvPicPr preferRelativeResize="0"/>
          <p:nvPr/>
        </p:nvPicPr>
        <p:blipFill rotWithShape="1">
          <a:blip r:embed="rId9">
            <a:alphaModFix/>
          </a:blip>
          <a:srcRect b="11606" l="13651" r="0" t="0"/>
          <a:stretch/>
        </p:blipFill>
        <p:spPr>
          <a:xfrm>
            <a:off x="6496325" y="3947250"/>
            <a:ext cx="846900" cy="834900"/>
          </a:xfrm>
          <a:prstGeom prst="ellipse">
            <a:avLst/>
          </a:prstGeom>
          <a:noFill/>
          <a:ln>
            <a:noFill/>
          </a:ln>
        </p:spPr>
      </p:pic>
      <p:sp>
        <p:nvSpPr>
          <p:cNvPr id="565" name="Google Shape;565;p51"/>
          <p:cNvSpPr txBox="1"/>
          <p:nvPr/>
        </p:nvSpPr>
        <p:spPr>
          <a:xfrm>
            <a:off x="7396823" y="4181838"/>
            <a:ext cx="1433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00">
                <a:latin typeface="Open Sans"/>
                <a:ea typeface="Open Sans"/>
                <a:cs typeface="Open Sans"/>
                <a:sym typeface="Open Sans"/>
              </a:rPr>
              <a:t>LLM</a:t>
            </a:r>
            <a:endParaRPr b="1" sz="900">
              <a:latin typeface="Open Sans"/>
              <a:ea typeface="Open Sans"/>
              <a:cs typeface="Open Sans"/>
              <a:sym typeface="Open Sans"/>
            </a:endParaRPr>
          </a:p>
          <a:p>
            <a:pPr indent="0" lvl="0" marL="0" rtl="0" algn="l">
              <a:spcBef>
                <a:spcPts val="0"/>
              </a:spcBef>
              <a:spcAft>
                <a:spcPts val="0"/>
              </a:spcAft>
              <a:buNone/>
            </a:pPr>
            <a:r>
              <a:rPr b="1" lang="pt-BR" sz="900">
                <a:latin typeface="Open Sans"/>
                <a:ea typeface="Open Sans"/>
                <a:cs typeface="Open Sans"/>
                <a:sym typeface="Open Sans"/>
              </a:rPr>
              <a:t>Harvard University</a:t>
            </a:r>
            <a:endParaRPr b="1" sz="900">
              <a:latin typeface="Open Sans"/>
              <a:ea typeface="Open Sans"/>
              <a:cs typeface="Open Sans"/>
              <a:sym typeface="Open Sans"/>
            </a:endParaRPr>
          </a:p>
        </p:txBody>
      </p:sp>
      <p:pic>
        <p:nvPicPr>
          <p:cNvPr id="566" name="Google Shape;566;p51"/>
          <p:cNvPicPr preferRelativeResize="0"/>
          <p:nvPr/>
        </p:nvPicPr>
        <p:blipFill rotWithShape="1">
          <a:blip r:embed="rId10">
            <a:alphaModFix/>
          </a:blip>
          <a:srcRect b="0" l="12891" r="0" t="0"/>
          <a:stretch/>
        </p:blipFill>
        <p:spPr>
          <a:xfrm>
            <a:off x="1329275" y="3897899"/>
            <a:ext cx="846900" cy="856500"/>
          </a:xfrm>
          <a:prstGeom prst="ellipse">
            <a:avLst/>
          </a:prstGeom>
          <a:noFill/>
          <a:ln>
            <a:noFill/>
          </a:ln>
        </p:spPr>
      </p:pic>
      <p:sp>
        <p:nvSpPr>
          <p:cNvPr id="567" name="Google Shape;567;p51"/>
          <p:cNvSpPr txBox="1"/>
          <p:nvPr/>
        </p:nvSpPr>
        <p:spPr>
          <a:xfrm>
            <a:off x="2176175" y="4181850"/>
            <a:ext cx="183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00">
                <a:latin typeface="Open Sans"/>
                <a:ea typeface="Open Sans"/>
                <a:cs typeface="Open Sans"/>
                <a:sym typeface="Open Sans"/>
              </a:rPr>
              <a:t>ENGENHARIA BIOMÉDICA</a:t>
            </a:r>
            <a:endParaRPr b="1" sz="900">
              <a:latin typeface="Open Sans"/>
              <a:ea typeface="Open Sans"/>
              <a:cs typeface="Open Sans"/>
              <a:sym typeface="Open Sans"/>
            </a:endParaRPr>
          </a:p>
          <a:p>
            <a:pPr indent="0" lvl="0" marL="0" rtl="0" algn="l">
              <a:spcBef>
                <a:spcPts val="0"/>
              </a:spcBef>
              <a:spcAft>
                <a:spcPts val="0"/>
              </a:spcAft>
              <a:buNone/>
            </a:pPr>
            <a:r>
              <a:rPr b="1" lang="pt-BR" sz="900">
                <a:latin typeface="Open Sans"/>
                <a:ea typeface="Open Sans"/>
                <a:cs typeface="Open Sans"/>
                <a:sym typeface="Open Sans"/>
              </a:rPr>
              <a:t>Johns Hopkins</a:t>
            </a:r>
            <a:endParaRPr b="1" sz="900">
              <a:latin typeface="Open Sans"/>
              <a:ea typeface="Open Sans"/>
              <a:cs typeface="Open Sans"/>
              <a:sym typeface="Open Sans"/>
            </a:endParaRPr>
          </a:p>
        </p:txBody>
      </p:sp>
      <p:pic>
        <p:nvPicPr>
          <p:cNvPr id="568" name="Google Shape;568;p51"/>
          <p:cNvPicPr preferRelativeResize="0"/>
          <p:nvPr/>
        </p:nvPicPr>
        <p:blipFill rotWithShape="1">
          <a:blip r:embed="rId11">
            <a:alphaModFix/>
          </a:blip>
          <a:srcRect b="27370" l="34952" r="16191" t="3962"/>
          <a:stretch/>
        </p:blipFill>
        <p:spPr>
          <a:xfrm>
            <a:off x="1540100" y="1954024"/>
            <a:ext cx="747900" cy="834900"/>
          </a:xfrm>
          <a:prstGeom prst="ellipse">
            <a:avLst/>
          </a:prstGeom>
          <a:noFill/>
          <a:ln>
            <a:noFill/>
          </a:ln>
        </p:spPr>
      </p:pic>
      <p:sp>
        <p:nvSpPr>
          <p:cNvPr id="569" name="Google Shape;569;p51"/>
          <p:cNvSpPr txBox="1"/>
          <p:nvPr/>
        </p:nvSpPr>
        <p:spPr>
          <a:xfrm>
            <a:off x="2287998" y="2342000"/>
            <a:ext cx="1433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00">
                <a:latin typeface="Open Sans"/>
                <a:ea typeface="Open Sans"/>
                <a:cs typeface="Open Sans"/>
                <a:sym typeface="Open Sans"/>
              </a:rPr>
              <a:t>MBA</a:t>
            </a:r>
            <a:endParaRPr b="1" sz="900">
              <a:latin typeface="Open Sans"/>
              <a:ea typeface="Open Sans"/>
              <a:cs typeface="Open Sans"/>
              <a:sym typeface="Open Sans"/>
            </a:endParaRPr>
          </a:p>
          <a:p>
            <a:pPr indent="0" lvl="0" marL="0" rtl="0" algn="l">
              <a:spcBef>
                <a:spcPts val="0"/>
              </a:spcBef>
              <a:spcAft>
                <a:spcPts val="0"/>
              </a:spcAft>
              <a:buNone/>
            </a:pPr>
            <a:r>
              <a:rPr b="1" lang="pt-BR" sz="900">
                <a:latin typeface="Open Sans"/>
                <a:ea typeface="Open Sans"/>
                <a:cs typeface="Open Sans"/>
                <a:sym typeface="Open Sans"/>
              </a:rPr>
              <a:t>MIT</a:t>
            </a:r>
            <a:endParaRPr b="1" sz="900">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id="574" name="Google Shape;574;p52"/>
          <p:cNvPicPr preferRelativeResize="0"/>
          <p:nvPr/>
        </p:nvPicPr>
        <p:blipFill>
          <a:blip r:embed="rId3">
            <a:alphaModFix/>
          </a:blip>
          <a:stretch>
            <a:fillRect/>
          </a:stretch>
        </p:blipFill>
        <p:spPr>
          <a:xfrm>
            <a:off x="4340750" y="152400"/>
            <a:ext cx="3854899" cy="4838702"/>
          </a:xfrm>
          <a:prstGeom prst="rect">
            <a:avLst/>
          </a:prstGeom>
          <a:noFill/>
          <a:ln>
            <a:noFill/>
          </a:ln>
        </p:spPr>
      </p:pic>
      <p:sp>
        <p:nvSpPr>
          <p:cNvPr id="575" name="Google Shape;575;p52"/>
          <p:cNvSpPr txBox="1"/>
          <p:nvPr/>
        </p:nvSpPr>
        <p:spPr>
          <a:xfrm>
            <a:off x="778025" y="338700"/>
            <a:ext cx="3794100" cy="10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900">
                <a:solidFill>
                  <a:srgbClr val="3F3F3F"/>
                </a:solidFill>
                <a:latin typeface="Alfa Slab One"/>
                <a:ea typeface="Alfa Slab One"/>
                <a:cs typeface="Alfa Slab One"/>
                <a:sym typeface="Alfa Slab One"/>
              </a:rPr>
              <a:t>Etapas de seleção</a:t>
            </a:r>
            <a:endParaRPr sz="2900">
              <a:solidFill>
                <a:srgbClr val="3F3F3F"/>
              </a:solidFill>
              <a:latin typeface="Alfa Slab One"/>
              <a:ea typeface="Alfa Slab One"/>
              <a:cs typeface="Alfa Slab One"/>
              <a:sym typeface="Alfa Slab One"/>
            </a:endParaRPr>
          </a:p>
        </p:txBody>
      </p:sp>
      <p:cxnSp>
        <p:nvCxnSpPr>
          <p:cNvPr id="576" name="Google Shape;576;p52"/>
          <p:cNvCxnSpPr/>
          <p:nvPr/>
        </p:nvCxnSpPr>
        <p:spPr>
          <a:xfrm>
            <a:off x="413875" y="-750875"/>
            <a:ext cx="0" cy="3267000"/>
          </a:xfrm>
          <a:prstGeom prst="straightConnector1">
            <a:avLst/>
          </a:prstGeom>
          <a:noFill/>
          <a:ln cap="flat" cmpd="sng" w="19050">
            <a:solidFill>
              <a:srgbClr val="3974B9"/>
            </a:solidFill>
            <a:prstDash val="solid"/>
            <a:miter lim="800000"/>
            <a:headEnd len="sm" w="sm" type="none"/>
            <a:tailEnd len="sm" w="sm" type="none"/>
          </a:ln>
        </p:spPr>
      </p:cxnSp>
      <p:pic>
        <p:nvPicPr>
          <p:cNvPr id="577" name="Google Shape;577;p52"/>
          <p:cNvPicPr preferRelativeResize="0"/>
          <p:nvPr/>
        </p:nvPicPr>
        <p:blipFill>
          <a:blip r:embed="rId4">
            <a:alphaModFix/>
          </a:blip>
          <a:stretch>
            <a:fillRect/>
          </a:stretch>
        </p:blipFill>
        <p:spPr>
          <a:xfrm>
            <a:off x="377250" y="4678138"/>
            <a:ext cx="1205450" cy="253400"/>
          </a:xfrm>
          <a:prstGeom prst="rect">
            <a:avLst/>
          </a:prstGeom>
          <a:noFill/>
          <a:ln>
            <a:noFill/>
          </a:ln>
        </p:spPr>
      </p:pic>
      <p:pic>
        <p:nvPicPr>
          <p:cNvPr id="578" name="Google Shape;578;p52"/>
          <p:cNvPicPr preferRelativeResize="0"/>
          <p:nvPr/>
        </p:nvPicPr>
        <p:blipFill>
          <a:blip r:embed="rId5">
            <a:alphaModFix/>
          </a:blip>
          <a:stretch>
            <a:fillRect/>
          </a:stretch>
        </p:blipFill>
        <p:spPr>
          <a:xfrm>
            <a:off x="1750475" y="4696353"/>
            <a:ext cx="529140" cy="216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grpSp>
        <p:nvGrpSpPr>
          <p:cNvPr id="583" name="Google Shape;583;p53"/>
          <p:cNvGrpSpPr/>
          <p:nvPr/>
        </p:nvGrpSpPr>
        <p:grpSpPr>
          <a:xfrm>
            <a:off x="4062660" y="3721097"/>
            <a:ext cx="3145459" cy="362841"/>
            <a:chOff x="783076" y="3815547"/>
            <a:chExt cx="5763024" cy="788100"/>
          </a:xfrm>
        </p:grpSpPr>
        <p:sp>
          <p:nvSpPr>
            <p:cNvPr id="584" name="Google Shape;584;p53"/>
            <p:cNvSpPr/>
            <p:nvPr/>
          </p:nvSpPr>
          <p:spPr>
            <a:xfrm>
              <a:off x="370915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585" name="Google Shape;585;p53"/>
            <p:cNvSpPr/>
            <p:nvPr/>
          </p:nvSpPr>
          <p:spPr>
            <a:xfrm>
              <a:off x="472187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586" name="Google Shape;586;p53"/>
            <p:cNvSpPr/>
            <p:nvPr/>
          </p:nvSpPr>
          <p:spPr>
            <a:xfrm>
              <a:off x="573460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587" name="Google Shape;587;p53"/>
            <p:cNvSpPr txBox="1"/>
            <p:nvPr/>
          </p:nvSpPr>
          <p:spPr>
            <a:xfrm flipH="1">
              <a:off x="783076" y="4066926"/>
              <a:ext cx="17811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JUNHO</a:t>
              </a:r>
              <a:endParaRPr sz="1100">
                <a:solidFill>
                  <a:srgbClr val="434343"/>
                </a:solidFill>
                <a:latin typeface="Open Sans Light"/>
                <a:ea typeface="Open Sans Light"/>
                <a:cs typeface="Open Sans Light"/>
                <a:sym typeface="Open Sans Light"/>
              </a:endParaRPr>
            </a:p>
          </p:txBody>
        </p:sp>
        <p:sp>
          <p:nvSpPr>
            <p:cNvPr id="588" name="Google Shape;588;p53"/>
            <p:cNvSpPr/>
            <p:nvPr/>
          </p:nvSpPr>
          <p:spPr>
            <a:xfrm>
              <a:off x="269642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grpSp>
      <p:grpSp>
        <p:nvGrpSpPr>
          <p:cNvPr id="589" name="Google Shape;589;p53"/>
          <p:cNvGrpSpPr/>
          <p:nvPr/>
        </p:nvGrpSpPr>
        <p:grpSpPr>
          <a:xfrm>
            <a:off x="-126993" y="2054329"/>
            <a:ext cx="3708041" cy="354093"/>
            <a:chOff x="-248918" y="2028516"/>
            <a:chExt cx="6795018" cy="788100"/>
          </a:xfrm>
        </p:grpSpPr>
        <p:sp>
          <p:nvSpPr>
            <p:cNvPr id="590" name="Google Shape;590;p53"/>
            <p:cNvSpPr/>
            <p:nvPr/>
          </p:nvSpPr>
          <p:spPr>
            <a:xfrm>
              <a:off x="2696425" y="2028516"/>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591" name="Google Shape;591;p53"/>
            <p:cNvSpPr/>
            <p:nvPr/>
          </p:nvSpPr>
          <p:spPr>
            <a:xfrm>
              <a:off x="3709150" y="2028516"/>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592" name="Google Shape;592;p53"/>
            <p:cNvSpPr/>
            <p:nvPr/>
          </p:nvSpPr>
          <p:spPr>
            <a:xfrm>
              <a:off x="4721875" y="2028516"/>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593" name="Google Shape;593;p53"/>
            <p:cNvSpPr/>
            <p:nvPr/>
          </p:nvSpPr>
          <p:spPr>
            <a:xfrm>
              <a:off x="5734600" y="2028516"/>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594" name="Google Shape;594;p53"/>
            <p:cNvSpPr txBox="1"/>
            <p:nvPr/>
          </p:nvSpPr>
          <p:spPr>
            <a:xfrm flipH="1">
              <a:off x="-248918" y="2279904"/>
              <a:ext cx="28131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FEVEREIRO</a:t>
              </a:r>
              <a:endParaRPr sz="1100">
                <a:solidFill>
                  <a:srgbClr val="434343"/>
                </a:solidFill>
                <a:latin typeface="Open Sans Light"/>
                <a:ea typeface="Open Sans Light"/>
                <a:cs typeface="Open Sans Light"/>
                <a:sym typeface="Open Sans Light"/>
              </a:endParaRPr>
            </a:p>
          </p:txBody>
        </p:sp>
      </p:grpSp>
      <p:grpSp>
        <p:nvGrpSpPr>
          <p:cNvPr id="595" name="Google Shape;595;p53"/>
          <p:cNvGrpSpPr/>
          <p:nvPr/>
        </p:nvGrpSpPr>
        <p:grpSpPr>
          <a:xfrm>
            <a:off x="436201" y="1652873"/>
            <a:ext cx="3144873" cy="354093"/>
            <a:chOff x="540854" y="1135000"/>
            <a:chExt cx="5763008" cy="788100"/>
          </a:xfrm>
        </p:grpSpPr>
        <p:grpSp>
          <p:nvGrpSpPr>
            <p:cNvPr id="596" name="Google Shape;596;p53"/>
            <p:cNvGrpSpPr/>
            <p:nvPr/>
          </p:nvGrpSpPr>
          <p:grpSpPr>
            <a:xfrm>
              <a:off x="540854" y="1135000"/>
              <a:ext cx="5763008" cy="788100"/>
              <a:chOff x="783092" y="1135000"/>
              <a:chExt cx="5763008" cy="788100"/>
            </a:xfrm>
          </p:grpSpPr>
          <p:sp>
            <p:nvSpPr>
              <p:cNvPr id="597" name="Google Shape;597;p53"/>
              <p:cNvSpPr/>
              <p:nvPr/>
            </p:nvSpPr>
            <p:spPr>
              <a:xfrm>
                <a:off x="2696425" y="1135000"/>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598" name="Google Shape;598;p53"/>
              <p:cNvSpPr txBox="1"/>
              <p:nvPr/>
            </p:nvSpPr>
            <p:spPr>
              <a:xfrm flipH="1">
                <a:off x="783092" y="1386420"/>
                <a:ext cx="17811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JANEIRO</a:t>
                </a:r>
                <a:endParaRPr sz="1100">
                  <a:solidFill>
                    <a:srgbClr val="434343"/>
                  </a:solidFill>
                  <a:latin typeface="Open Sans Light"/>
                  <a:ea typeface="Open Sans Light"/>
                  <a:cs typeface="Open Sans Light"/>
                  <a:sym typeface="Open Sans Light"/>
                </a:endParaRPr>
              </a:p>
            </p:txBody>
          </p:sp>
          <p:sp>
            <p:nvSpPr>
              <p:cNvPr id="599" name="Google Shape;599;p53"/>
              <p:cNvSpPr/>
              <p:nvPr/>
            </p:nvSpPr>
            <p:spPr>
              <a:xfrm>
                <a:off x="3709150" y="1135000"/>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00" name="Google Shape;600;p53"/>
              <p:cNvSpPr/>
              <p:nvPr/>
            </p:nvSpPr>
            <p:spPr>
              <a:xfrm>
                <a:off x="4721875" y="1135000"/>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01" name="Google Shape;601;p53"/>
              <p:cNvSpPr/>
              <p:nvPr/>
            </p:nvSpPr>
            <p:spPr>
              <a:xfrm>
                <a:off x="5734600" y="1135000"/>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grpSp>
        <p:sp>
          <p:nvSpPr>
            <p:cNvPr id="602" name="Google Shape;602;p53"/>
            <p:cNvSpPr/>
            <p:nvPr/>
          </p:nvSpPr>
          <p:spPr>
            <a:xfrm>
              <a:off x="2760347" y="1466212"/>
              <a:ext cx="3538200" cy="125700"/>
            </a:xfrm>
            <a:prstGeom prst="roundRect">
              <a:avLst>
                <a:gd fmla="val 50000" name="adj"/>
              </a:avLst>
            </a:prstGeom>
            <a:solidFill>
              <a:srgbClr val="FDBF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grpSp>
      <p:grpSp>
        <p:nvGrpSpPr>
          <p:cNvPr id="603" name="Google Shape;603;p53"/>
          <p:cNvGrpSpPr/>
          <p:nvPr/>
        </p:nvGrpSpPr>
        <p:grpSpPr>
          <a:xfrm>
            <a:off x="132972" y="2857242"/>
            <a:ext cx="3448077" cy="354093"/>
            <a:chOff x="227469" y="3815547"/>
            <a:chExt cx="6318631" cy="788100"/>
          </a:xfrm>
        </p:grpSpPr>
        <p:sp>
          <p:nvSpPr>
            <p:cNvPr id="604" name="Google Shape;604;p53"/>
            <p:cNvSpPr/>
            <p:nvPr/>
          </p:nvSpPr>
          <p:spPr>
            <a:xfrm>
              <a:off x="269642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05" name="Google Shape;605;p53"/>
            <p:cNvSpPr/>
            <p:nvPr/>
          </p:nvSpPr>
          <p:spPr>
            <a:xfrm>
              <a:off x="370915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06" name="Google Shape;606;p53"/>
            <p:cNvSpPr/>
            <p:nvPr/>
          </p:nvSpPr>
          <p:spPr>
            <a:xfrm>
              <a:off x="472187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07" name="Google Shape;607;p53"/>
            <p:cNvSpPr/>
            <p:nvPr/>
          </p:nvSpPr>
          <p:spPr>
            <a:xfrm>
              <a:off x="573460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08" name="Google Shape;608;p53"/>
            <p:cNvSpPr txBox="1"/>
            <p:nvPr/>
          </p:nvSpPr>
          <p:spPr>
            <a:xfrm flipH="1">
              <a:off x="227469" y="4066955"/>
              <a:ext cx="23367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ABRIL</a:t>
              </a:r>
              <a:endParaRPr sz="1100">
                <a:solidFill>
                  <a:srgbClr val="434343"/>
                </a:solidFill>
                <a:latin typeface="Open Sans Light"/>
                <a:ea typeface="Open Sans Light"/>
                <a:cs typeface="Open Sans Light"/>
                <a:sym typeface="Open Sans Light"/>
              </a:endParaRPr>
            </a:p>
          </p:txBody>
        </p:sp>
      </p:grpSp>
      <p:grpSp>
        <p:nvGrpSpPr>
          <p:cNvPr id="609" name="Google Shape;609;p53"/>
          <p:cNvGrpSpPr/>
          <p:nvPr/>
        </p:nvGrpSpPr>
        <p:grpSpPr>
          <a:xfrm>
            <a:off x="-127004" y="2455786"/>
            <a:ext cx="3708052" cy="354093"/>
            <a:chOff x="-248938" y="2922031"/>
            <a:chExt cx="6795038" cy="788100"/>
          </a:xfrm>
        </p:grpSpPr>
        <p:sp>
          <p:nvSpPr>
            <p:cNvPr id="610" name="Google Shape;610;p53"/>
            <p:cNvSpPr/>
            <p:nvPr/>
          </p:nvSpPr>
          <p:spPr>
            <a:xfrm>
              <a:off x="2696425" y="2922031"/>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11" name="Google Shape;611;p53"/>
            <p:cNvSpPr/>
            <p:nvPr/>
          </p:nvSpPr>
          <p:spPr>
            <a:xfrm>
              <a:off x="3709150" y="2922031"/>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12" name="Google Shape;612;p53"/>
            <p:cNvSpPr/>
            <p:nvPr/>
          </p:nvSpPr>
          <p:spPr>
            <a:xfrm>
              <a:off x="4721875" y="2922031"/>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13" name="Google Shape;613;p53"/>
            <p:cNvSpPr/>
            <p:nvPr/>
          </p:nvSpPr>
          <p:spPr>
            <a:xfrm>
              <a:off x="5734600" y="2922031"/>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14" name="Google Shape;614;p53"/>
            <p:cNvSpPr txBox="1"/>
            <p:nvPr/>
          </p:nvSpPr>
          <p:spPr>
            <a:xfrm flipH="1">
              <a:off x="-248938" y="3173429"/>
              <a:ext cx="28131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MARÇO</a:t>
              </a:r>
              <a:endParaRPr sz="1100">
                <a:solidFill>
                  <a:srgbClr val="434343"/>
                </a:solidFill>
                <a:latin typeface="Open Sans Light"/>
                <a:ea typeface="Open Sans Light"/>
                <a:cs typeface="Open Sans Light"/>
                <a:sym typeface="Open Sans Light"/>
              </a:endParaRPr>
            </a:p>
          </p:txBody>
        </p:sp>
      </p:grpSp>
      <p:sp>
        <p:nvSpPr>
          <p:cNvPr id="615" name="Google Shape;615;p53"/>
          <p:cNvSpPr txBox="1"/>
          <p:nvPr/>
        </p:nvSpPr>
        <p:spPr>
          <a:xfrm>
            <a:off x="7717200" y="1652875"/>
            <a:ext cx="1426800" cy="21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pt-BR" sz="900">
                <a:solidFill>
                  <a:srgbClr val="3F3F3F"/>
                </a:solidFill>
                <a:latin typeface="Open Sans"/>
                <a:ea typeface="Open Sans"/>
                <a:cs typeface="Open Sans"/>
                <a:sym typeface="Open Sans"/>
              </a:rPr>
              <a:t>Inscrições - Líderes Estudar</a:t>
            </a:r>
            <a:endParaRPr b="1" sz="900">
              <a:solidFill>
                <a:srgbClr val="3F3F3F"/>
              </a:solidFill>
              <a:latin typeface="Open Sans"/>
              <a:ea typeface="Open Sans"/>
              <a:cs typeface="Open Sans"/>
              <a:sym typeface="Open Sans"/>
            </a:endParaRPr>
          </a:p>
        </p:txBody>
      </p:sp>
      <p:sp>
        <p:nvSpPr>
          <p:cNvPr id="616" name="Google Shape;616;p53"/>
          <p:cNvSpPr txBox="1"/>
          <p:nvPr/>
        </p:nvSpPr>
        <p:spPr>
          <a:xfrm>
            <a:off x="7717200" y="2555482"/>
            <a:ext cx="1140300" cy="21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pt-BR" sz="900">
                <a:solidFill>
                  <a:srgbClr val="3F3F3F"/>
                </a:solidFill>
                <a:latin typeface="Open Sans"/>
                <a:ea typeface="Open Sans"/>
                <a:cs typeface="Open Sans"/>
                <a:sym typeface="Open Sans"/>
              </a:rPr>
              <a:t>Entrevistas e painéis</a:t>
            </a:r>
            <a:endParaRPr b="1" sz="900">
              <a:solidFill>
                <a:srgbClr val="3F3F3F"/>
              </a:solidFill>
              <a:latin typeface="Open Sans"/>
              <a:ea typeface="Open Sans"/>
              <a:cs typeface="Open Sans"/>
              <a:sym typeface="Open Sans"/>
            </a:endParaRPr>
          </a:p>
        </p:txBody>
      </p:sp>
      <p:sp>
        <p:nvSpPr>
          <p:cNvPr id="617" name="Google Shape;617;p53"/>
          <p:cNvSpPr txBox="1"/>
          <p:nvPr/>
        </p:nvSpPr>
        <p:spPr>
          <a:xfrm>
            <a:off x="7717200" y="2948483"/>
            <a:ext cx="1140300" cy="21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pt-BR" sz="900">
                <a:solidFill>
                  <a:srgbClr val="3F3F3F"/>
                </a:solidFill>
                <a:latin typeface="Open Sans"/>
                <a:ea typeface="Open Sans"/>
                <a:cs typeface="Open Sans"/>
                <a:sym typeface="Open Sans"/>
              </a:rPr>
              <a:t>Painel final e resultado</a:t>
            </a:r>
            <a:endParaRPr b="1" sz="900">
              <a:solidFill>
                <a:srgbClr val="3F3F3F"/>
              </a:solidFill>
              <a:latin typeface="Open Sans"/>
              <a:ea typeface="Open Sans"/>
              <a:cs typeface="Open Sans"/>
              <a:sym typeface="Open Sans"/>
            </a:endParaRPr>
          </a:p>
        </p:txBody>
      </p:sp>
      <p:sp>
        <p:nvSpPr>
          <p:cNvPr id="618" name="Google Shape;618;p53"/>
          <p:cNvSpPr txBox="1"/>
          <p:nvPr/>
        </p:nvSpPr>
        <p:spPr>
          <a:xfrm>
            <a:off x="-670194" y="-685800"/>
            <a:ext cx="5242200" cy="10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900">
                <a:solidFill>
                  <a:srgbClr val="3F3F3F"/>
                </a:solidFill>
                <a:latin typeface="Alfa Slab One"/>
                <a:ea typeface="Alfa Slab One"/>
                <a:cs typeface="Alfa Slab One"/>
                <a:sym typeface="Alfa Slab One"/>
              </a:rPr>
              <a:t>Cronograma de seleção</a:t>
            </a:r>
            <a:endParaRPr sz="2900">
              <a:solidFill>
                <a:srgbClr val="3F3F3F"/>
              </a:solidFill>
              <a:latin typeface="Alfa Slab One"/>
              <a:ea typeface="Alfa Slab One"/>
              <a:cs typeface="Alfa Slab One"/>
              <a:sym typeface="Alfa Slab One"/>
            </a:endParaRPr>
          </a:p>
        </p:txBody>
      </p:sp>
      <p:sp>
        <p:nvSpPr>
          <p:cNvPr id="619" name="Google Shape;619;p53"/>
          <p:cNvSpPr/>
          <p:nvPr/>
        </p:nvSpPr>
        <p:spPr>
          <a:xfrm>
            <a:off x="1506271" y="2203154"/>
            <a:ext cx="2075400" cy="56700"/>
          </a:xfrm>
          <a:prstGeom prst="roundRect">
            <a:avLst>
              <a:gd fmla="val 50000" name="adj"/>
            </a:avLst>
          </a:prstGeom>
          <a:solidFill>
            <a:srgbClr val="FDBF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620" name="Google Shape;620;p53"/>
          <p:cNvSpPr/>
          <p:nvPr/>
        </p:nvSpPr>
        <p:spPr>
          <a:xfrm>
            <a:off x="1506311" y="2604616"/>
            <a:ext cx="2075400" cy="56700"/>
          </a:xfrm>
          <a:prstGeom prst="roundRect">
            <a:avLst>
              <a:gd fmla="val 50000" name="adj"/>
            </a:avLst>
          </a:prstGeom>
          <a:solidFill>
            <a:srgbClr val="FDBF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621" name="Google Shape;621;p53"/>
          <p:cNvSpPr/>
          <p:nvPr/>
        </p:nvSpPr>
        <p:spPr>
          <a:xfrm>
            <a:off x="2046402" y="3006114"/>
            <a:ext cx="1535400" cy="56700"/>
          </a:xfrm>
          <a:prstGeom prst="roundRect">
            <a:avLst>
              <a:gd fmla="val 50000" name="adj"/>
            </a:avLst>
          </a:prstGeom>
          <a:solidFill>
            <a:srgbClr val="7CC5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grpSp>
        <p:nvGrpSpPr>
          <p:cNvPr id="622" name="Google Shape;622;p53"/>
          <p:cNvGrpSpPr/>
          <p:nvPr/>
        </p:nvGrpSpPr>
        <p:grpSpPr>
          <a:xfrm>
            <a:off x="-60045" y="3258699"/>
            <a:ext cx="3641094" cy="354093"/>
            <a:chOff x="-126236" y="3815547"/>
            <a:chExt cx="6672336" cy="788100"/>
          </a:xfrm>
        </p:grpSpPr>
        <p:sp>
          <p:nvSpPr>
            <p:cNvPr id="623" name="Google Shape;623;p53"/>
            <p:cNvSpPr/>
            <p:nvPr/>
          </p:nvSpPr>
          <p:spPr>
            <a:xfrm>
              <a:off x="269642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24" name="Google Shape;624;p53"/>
            <p:cNvSpPr/>
            <p:nvPr/>
          </p:nvSpPr>
          <p:spPr>
            <a:xfrm>
              <a:off x="370915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25" name="Google Shape;625;p53"/>
            <p:cNvSpPr/>
            <p:nvPr/>
          </p:nvSpPr>
          <p:spPr>
            <a:xfrm>
              <a:off x="472187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26" name="Google Shape;626;p53"/>
            <p:cNvSpPr/>
            <p:nvPr/>
          </p:nvSpPr>
          <p:spPr>
            <a:xfrm>
              <a:off x="573460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27" name="Google Shape;627;p53"/>
            <p:cNvSpPr txBox="1"/>
            <p:nvPr/>
          </p:nvSpPr>
          <p:spPr>
            <a:xfrm flipH="1">
              <a:off x="-126236" y="4066941"/>
              <a:ext cx="26904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MAIO</a:t>
              </a:r>
              <a:endParaRPr sz="1100">
                <a:solidFill>
                  <a:srgbClr val="434343"/>
                </a:solidFill>
                <a:latin typeface="Open Sans Light"/>
                <a:ea typeface="Open Sans Light"/>
                <a:cs typeface="Open Sans Light"/>
                <a:sym typeface="Open Sans Light"/>
              </a:endParaRPr>
            </a:p>
          </p:txBody>
        </p:sp>
      </p:grpSp>
      <p:sp>
        <p:nvSpPr>
          <p:cNvPr id="628" name="Google Shape;628;p53"/>
          <p:cNvSpPr/>
          <p:nvPr/>
        </p:nvSpPr>
        <p:spPr>
          <a:xfrm>
            <a:off x="1506273" y="3407549"/>
            <a:ext cx="2075400" cy="56700"/>
          </a:xfrm>
          <a:prstGeom prst="roundRect">
            <a:avLst>
              <a:gd fmla="val 50000" name="adj"/>
            </a:avLst>
          </a:prstGeom>
          <a:solidFill>
            <a:srgbClr val="7CC5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grpSp>
        <p:nvGrpSpPr>
          <p:cNvPr id="629" name="Google Shape;629;p53"/>
          <p:cNvGrpSpPr/>
          <p:nvPr/>
        </p:nvGrpSpPr>
        <p:grpSpPr>
          <a:xfrm>
            <a:off x="436166" y="3660155"/>
            <a:ext cx="3144882" cy="354093"/>
            <a:chOff x="783076" y="3815547"/>
            <a:chExt cx="5763024" cy="788100"/>
          </a:xfrm>
        </p:grpSpPr>
        <p:sp>
          <p:nvSpPr>
            <p:cNvPr id="630" name="Google Shape;630;p53"/>
            <p:cNvSpPr/>
            <p:nvPr/>
          </p:nvSpPr>
          <p:spPr>
            <a:xfrm>
              <a:off x="269642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31" name="Google Shape;631;p53"/>
            <p:cNvSpPr/>
            <p:nvPr/>
          </p:nvSpPr>
          <p:spPr>
            <a:xfrm>
              <a:off x="370915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32" name="Google Shape;632;p53"/>
            <p:cNvSpPr/>
            <p:nvPr/>
          </p:nvSpPr>
          <p:spPr>
            <a:xfrm>
              <a:off x="472187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33" name="Google Shape;633;p53"/>
            <p:cNvSpPr/>
            <p:nvPr/>
          </p:nvSpPr>
          <p:spPr>
            <a:xfrm>
              <a:off x="573460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34" name="Google Shape;634;p53"/>
            <p:cNvSpPr txBox="1"/>
            <p:nvPr/>
          </p:nvSpPr>
          <p:spPr>
            <a:xfrm flipH="1">
              <a:off x="783076" y="4066926"/>
              <a:ext cx="17811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JUNHO</a:t>
              </a:r>
              <a:endParaRPr sz="1100">
                <a:solidFill>
                  <a:srgbClr val="434343"/>
                </a:solidFill>
                <a:latin typeface="Open Sans Light"/>
                <a:ea typeface="Open Sans Light"/>
                <a:cs typeface="Open Sans Light"/>
                <a:sym typeface="Open Sans Light"/>
              </a:endParaRPr>
            </a:p>
          </p:txBody>
        </p:sp>
      </p:grpSp>
      <p:sp>
        <p:nvSpPr>
          <p:cNvPr id="635" name="Google Shape;635;p53"/>
          <p:cNvSpPr/>
          <p:nvPr/>
        </p:nvSpPr>
        <p:spPr>
          <a:xfrm>
            <a:off x="1506271" y="3006114"/>
            <a:ext cx="408600" cy="56700"/>
          </a:xfrm>
          <a:prstGeom prst="roundRect">
            <a:avLst>
              <a:gd fmla="val 50000" name="adj"/>
            </a:avLst>
          </a:prstGeom>
          <a:solidFill>
            <a:srgbClr val="FDBF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grpSp>
        <p:nvGrpSpPr>
          <p:cNvPr id="636" name="Google Shape;636;p53"/>
          <p:cNvGrpSpPr/>
          <p:nvPr/>
        </p:nvGrpSpPr>
        <p:grpSpPr>
          <a:xfrm>
            <a:off x="-126974" y="4463073"/>
            <a:ext cx="3708040" cy="354093"/>
            <a:chOff x="-248915" y="3815547"/>
            <a:chExt cx="6795015" cy="788100"/>
          </a:xfrm>
        </p:grpSpPr>
        <p:sp>
          <p:nvSpPr>
            <p:cNvPr id="637" name="Google Shape;637;p53"/>
            <p:cNvSpPr/>
            <p:nvPr/>
          </p:nvSpPr>
          <p:spPr>
            <a:xfrm>
              <a:off x="269642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38" name="Google Shape;638;p53"/>
            <p:cNvSpPr/>
            <p:nvPr/>
          </p:nvSpPr>
          <p:spPr>
            <a:xfrm>
              <a:off x="370915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39" name="Google Shape;639;p53"/>
            <p:cNvSpPr/>
            <p:nvPr/>
          </p:nvSpPr>
          <p:spPr>
            <a:xfrm>
              <a:off x="472187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40" name="Google Shape;640;p53"/>
            <p:cNvSpPr/>
            <p:nvPr/>
          </p:nvSpPr>
          <p:spPr>
            <a:xfrm>
              <a:off x="573460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41" name="Google Shape;641;p53"/>
            <p:cNvSpPr txBox="1"/>
            <p:nvPr/>
          </p:nvSpPr>
          <p:spPr>
            <a:xfrm flipH="1">
              <a:off x="-248915" y="4066929"/>
              <a:ext cx="28131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AGOSTO</a:t>
              </a:r>
              <a:endParaRPr sz="1100">
                <a:solidFill>
                  <a:srgbClr val="434343"/>
                </a:solidFill>
                <a:latin typeface="Open Sans Light"/>
                <a:ea typeface="Open Sans Light"/>
                <a:cs typeface="Open Sans Light"/>
                <a:sym typeface="Open Sans Light"/>
              </a:endParaRPr>
            </a:p>
          </p:txBody>
        </p:sp>
      </p:grpSp>
      <p:sp>
        <p:nvSpPr>
          <p:cNvPr id="642" name="Google Shape;642;p53"/>
          <p:cNvSpPr txBox="1"/>
          <p:nvPr/>
        </p:nvSpPr>
        <p:spPr>
          <a:xfrm>
            <a:off x="7717200" y="2122090"/>
            <a:ext cx="1426800" cy="21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pt-BR" sz="900">
                <a:solidFill>
                  <a:srgbClr val="3F3F3F"/>
                </a:solidFill>
                <a:latin typeface="Open Sans"/>
                <a:ea typeface="Open Sans"/>
                <a:cs typeface="Open Sans"/>
                <a:sym typeface="Open Sans"/>
              </a:rPr>
              <a:t>Inscrições - Tech Fellow</a:t>
            </a:r>
            <a:endParaRPr b="1" sz="900">
              <a:solidFill>
                <a:srgbClr val="3F3F3F"/>
              </a:solidFill>
              <a:latin typeface="Open Sans"/>
              <a:ea typeface="Open Sans"/>
              <a:cs typeface="Open Sans"/>
              <a:sym typeface="Open Sans"/>
            </a:endParaRPr>
          </a:p>
        </p:txBody>
      </p:sp>
      <p:grpSp>
        <p:nvGrpSpPr>
          <p:cNvPr id="643" name="Google Shape;643;p53"/>
          <p:cNvGrpSpPr/>
          <p:nvPr/>
        </p:nvGrpSpPr>
        <p:grpSpPr>
          <a:xfrm>
            <a:off x="3499398" y="2075608"/>
            <a:ext cx="3708721" cy="362841"/>
            <a:chOff x="-248918" y="2028516"/>
            <a:chExt cx="6795018" cy="788100"/>
          </a:xfrm>
        </p:grpSpPr>
        <p:sp>
          <p:nvSpPr>
            <p:cNvPr id="644" name="Google Shape;644;p53"/>
            <p:cNvSpPr/>
            <p:nvPr/>
          </p:nvSpPr>
          <p:spPr>
            <a:xfrm>
              <a:off x="2696425" y="2028516"/>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45" name="Google Shape;645;p53"/>
            <p:cNvSpPr/>
            <p:nvPr/>
          </p:nvSpPr>
          <p:spPr>
            <a:xfrm>
              <a:off x="3709150" y="2028516"/>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46" name="Google Shape;646;p53"/>
            <p:cNvSpPr/>
            <p:nvPr/>
          </p:nvSpPr>
          <p:spPr>
            <a:xfrm>
              <a:off x="4721875" y="2028516"/>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47" name="Google Shape;647;p53"/>
            <p:cNvSpPr/>
            <p:nvPr/>
          </p:nvSpPr>
          <p:spPr>
            <a:xfrm>
              <a:off x="5734600" y="2028516"/>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48" name="Google Shape;648;p53"/>
            <p:cNvSpPr txBox="1"/>
            <p:nvPr/>
          </p:nvSpPr>
          <p:spPr>
            <a:xfrm flipH="1">
              <a:off x="-248918" y="2279904"/>
              <a:ext cx="28131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FEVEREIRO</a:t>
              </a:r>
              <a:endParaRPr sz="1100">
                <a:solidFill>
                  <a:srgbClr val="434343"/>
                </a:solidFill>
                <a:latin typeface="Open Sans Light"/>
                <a:ea typeface="Open Sans Light"/>
                <a:cs typeface="Open Sans Light"/>
                <a:sym typeface="Open Sans Light"/>
              </a:endParaRPr>
            </a:p>
          </p:txBody>
        </p:sp>
      </p:grpSp>
      <p:grpSp>
        <p:nvGrpSpPr>
          <p:cNvPr id="649" name="Google Shape;649;p53"/>
          <p:cNvGrpSpPr/>
          <p:nvPr/>
        </p:nvGrpSpPr>
        <p:grpSpPr>
          <a:xfrm>
            <a:off x="-60045" y="4061616"/>
            <a:ext cx="3641093" cy="354093"/>
            <a:chOff x="-126235" y="3815547"/>
            <a:chExt cx="6672335" cy="788100"/>
          </a:xfrm>
        </p:grpSpPr>
        <p:sp>
          <p:nvSpPr>
            <p:cNvPr id="650" name="Google Shape;650;p53"/>
            <p:cNvSpPr/>
            <p:nvPr/>
          </p:nvSpPr>
          <p:spPr>
            <a:xfrm>
              <a:off x="269642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51" name="Google Shape;651;p53"/>
            <p:cNvSpPr/>
            <p:nvPr/>
          </p:nvSpPr>
          <p:spPr>
            <a:xfrm>
              <a:off x="370915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52" name="Google Shape;652;p53"/>
            <p:cNvSpPr/>
            <p:nvPr/>
          </p:nvSpPr>
          <p:spPr>
            <a:xfrm>
              <a:off x="472187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53" name="Google Shape;653;p53"/>
            <p:cNvSpPr/>
            <p:nvPr/>
          </p:nvSpPr>
          <p:spPr>
            <a:xfrm>
              <a:off x="573460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54" name="Google Shape;654;p53"/>
            <p:cNvSpPr txBox="1"/>
            <p:nvPr/>
          </p:nvSpPr>
          <p:spPr>
            <a:xfrm flipH="1">
              <a:off x="-126235" y="4066943"/>
              <a:ext cx="26904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JULHO</a:t>
              </a:r>
              <a:endParaRPr sz="1100">
                <a:solidFill>
                  <a:srgbClr val="434343"/>
                </a:solidFill>
                <a:latin typeface="Open Sans Light"/>
                <a:ea typeface="Open Sans Light"/>
                <a:cs typeface="Open Sans Light"/>
                <a:sym typeface="Open Sans Light"/>
              </a:endParaRPr>
            </a:p>
          </p:txBody>
        </p:sp>
      </p:grpSp>
      <p:grpSp>
        <p:nvGrpSpPr>
          <p:cNvPr id="655" name="Google Shape;655;p53"/>
          <p:cNvGrpSpPr/>
          <p:nvPr/>
        </p:nvGrpSpPr>
        <p:grpSpPr>
          <a:xfrm>
            <a:off x="4062686" y="1664234"/>
            <a:ext cx="3145450" cy="362841"/>
            <a:chOff x="783092" y="1135000"/>
            <a:chExt cx="5763008" cy="788100"/>
          </a:xfrm>
        </p:grpSpPr>
        <p:sp>
          <p:nvSpPr>
            <p:cNvPr id="656" name="Google Shape;656;p53"/>
            <p:cNvSpPr/>
            <p:nvPr/>
          </p:nvSpPr>
          <p:spPr>
            <a:xfrm>
              <a:off x="2696425" y="1135000"/>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57" name="Google Shape;657;p53"/>
            <p:cNvSpPr txBox="1"/>
            <p:nvPr/>
          </p:nvSpPr>
          <p:spPr>
            <a:xfrm flipH="1">
              <a:off x="783092" y="1386420"/>
              <a:ext cx="17811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JANEIRO</a:t>
              </a:r>
              <a:endParaRPr sz="1100">
                <a:solidFill>
                  <a:srgbClr val="434343"/>
                </a:solidFill>
                <a:latin typeface="Open Sans Light"/>
                <a:ea typeface="Open Sans Light"/>
                <a:cs typeface="Open Sans Light"/>
                <a:sym typeface="Open Sans Light"/>
              </a:endParaRPr>
            </a:p>
          </p:txBody>
        </p:sp>
        <p:sp>
          <p:nvSpPr>
            <p:cNvPr id="658" name="Google Shape;658;p53"/>
            <p:cNvSpPr/>
            <p:nvPr/>
          </p:nvSpPr>
          <p:spPr>
            <a:xfrm>
              <a:off x="3709150" y="1135000"/>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59" name="Google Shape;659;p53"/>
            <p:cNvSpPr/>
            <p:nvPr/>
          </p:nvSpPr>
          <p:spPr>
            <a:xfrm>
              <a:off x="4721875" y="1135000"/>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60" name="Google Shape;660;p53"/>
            <p:cNvSpPr/>
            <p:nvPr/>
          </p:nvSpPr>
          <p:spPr>
            <a:xfrm>
              <a:off x="5734600" y="1135000"/>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grpSp>
      <p:grpSp>
        <p:nvGrpSpPr>
          <p:cNvPr id="661" name="Google Shape;661;p53"/>
          <p:cNvGrpSpPr/>
          <p:nvPr/>
        </p:nvGrpSpPr>
        <p:grpSpPr>
          <a:xfrm>
            <a:off x="3759410" y="2898357"/>
            <a:ext cx="3448709" cy="362841"/>
            <a:chOff x="227469" y="3815547"/>
            <a:chExt cx="6318631" cy="788100"/>
          </a:xfrm>
        </p:grpSpPr>
        <p:sp>
          <p:nvSpPr>
            <p:cNvPr id="662" name="Google Shape;662;p53"/>
            <p:cNvSpPr/>
            <p:nvPr/>
          </p:nvSpPr>
          <p:spPr>
            <a:xfrm>
              <a:off x="269642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63" name="Google Shape;663;p53"/>
            <p:cNvSpPr/>
            <p:nvPr/>
          </p:nvSpPr>
          <p:spPr>
            <a:xfrm>
              <a:off x="370915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64" name="Google Shape;664;p53"/>
            <p:cNvSpPr/>
            <p:nvPr/>
          </p:nvSpPr>
          <p:spPr>
            <a:xfrm>
              <a:off x="472187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65" name="Google Shape;665;p53"/>
            <p:cNvSpPr/>
            <p:nvPr/>
          </p:nvSpPr>
          <p:spPr>
            <a:xfrm>
              <a:off x="573460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66" name="Google Shape;666;p53"/>
            <p:cNvSpPr txBox="1"/>
            <p:nvPr/>
          </p:nvSpPr>
          <p:spPr>
            <a:xfrm flipH="1">
              <a:off x="227469" y="4066955"/>
              <a:ext cx="23367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ABRIL</a:t>
              </a:r>
              <a:endParaRPr sz="1100">
                <a:solidFill>
                  <a:srgbClr val="434343"/>
                </a:solidFill>
                <a:latin typeface="Open Sans Light"/>
                <a:ea typeface="Open Sans Light"/>
                <a:cs typeface="Open Sans Light"/>
                <a:sym typeface="Open Sans Light"/>
              </a:endParaRPr>
            </a:p>
          </p:txBody>
        </p:sp>
      </p:grpSp>
      <p:grpSp>
        <p:nvGrpSpPr>
          <p:cNvPr id="667" name="Google Shape;667;p53"/>
          <p:cNvGrpSpPr/>
          <p:nvPr/>
        </p:nvGrpSpPr>
        <p:grpSpPr>
          <a:xfrm>
            <a:off x="3499387" y="2486983"/>
            <a:ext cx="3708732" cy="362841"/>
            <a:chOff x="-248938" y="2922031"/>
            <a:chExt cx="6795038" cy="788100"/>
          </a:xfrm>
        </p:grpSpPr>
        <p:sp>
          <p:nvSpPr>
            <p:cNvPr id="668" name="Google Shape;668;p53"/>
            <p:cNvSpPr/>
            <p:nvPr/>
          </p:nvSpPr>
          <p:spPr>
            <a:xfrm>
              <a:off x="2696425" y="2922031"/>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69" name="Google Shape;669;p53"/>
            <p:cNvSpPr/>
            <p:nvPr/>
          </p:nvSpPr>
          <p:spPr>
            <a:xfrm>
              <a:off x="3709150" y="2922031"/>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70" name="Google Shape;670;p53"/>
            <p:cNvSpPr/>
            <p:nvPr/>
          </p:nvSpPr>
          <p:spPr>
            <a:xfrm>
              <a:off x="4721875" y="2922031"/>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71" name="Google Shape;671;p53"/>
            <p:cNvSpPr/>
            <p:nvPr/>
          </p:nvSpPr>
          <p:spPr>
            <a:xfrm>
              <a:off x="5734600" y="2922031"/>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72" name="Google Shape;672;p53"/>
            <p:cNvSpPr txBox="1"/>
            <p:nvPr/>
          </p:nvSpPr>
          <p:spPr>
            <a:xfrm flipH="1">
              <a:off x="-248938" y="3173429"/>
              <a:ext cx="28131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MARÇO</a:t>
              </a:r>
              <a:endParaRPr sz="1100">
                <a:solidFill>
                  <a:srgbClr val="434343"/>
                </a:solidFill>
                <a:latin typeface="Open Sans Light"/>
                <a:ea typeface="Open Sans Light"/>
                <a:cs typeface="Open Sans Light"/>
                <a:sym typeface="Open Sans Light"/>
              </a:endParaRPr>
            </a:p>
          </p:txBody>
        </p:sp>
      </p:grpSp>
      <p:grpSp>
        <p:nvGrpSpPr>
          <p:cNvPr id="673" name="Google Shape;673;p53"/>
          <p:cNvGrpSpPr/>
          <p:nvPr/>
        </p:nvGrpSpPr>
        <p:grpSpPr>
          <a:xfrm>
            <a:off x="3566358" y="3309727"/>
            <a:ext cx="3641761" cy="362841"/>
            <a:chOff x="-126236" y="3815547"/>
            <a:chExt cx="6672336" cy="788100"/>
          </a:xfrm>
        </p:grpSpPr>
        <p:sp>
          <p:nvSpPr>
            <p:cNvPr id="674" name="Google Shape;674;p53"/>
            <p:cNvSpPr/>
            <p:nvPr/>
          </p:nvSpPr>
          <p:spPr>
            <a:xfrm>
              <a:off x="269642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75" name="Google Shape;675;p53"/>
            <p:cNvSpPr/>
            <p:nvPr/>
          </p:nvSpPr>
          <p:spPr>
            <a:xfrm>
              <a:off x="370915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76" name="Google Shape;676;p53"/>
            <p:cNvSpPr/>
            <p:nvPr/>
          </p:nvSpPr>
          <p:spPr>
            <a:xfrm>
              <a:off x="472187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77" name="Google Shape;677;p53"/>
            <p:cNvSpPr/>
            <p:nvPr/>
          </p:nvSpPr>
          <p:spPr>
            <a:xfrm>
              <a:off x="573460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78" name="Google Shape;678;p53"/>
            <p:cNvSpPr txBox="1"/>
            <p:nvPr/>
          </p:nvSpPr>
          <p:spPr>
            <a:xfrm flipH="1">
              <a:off x="-126236" y="4066941"/>
              <a:ext cx="26904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MAIO</a:t>
              </a:r>
              <a:endParaRPr sz="1100">
                <a:solidFill>
                  <a:srgbClr val="434343"/>
                </a:solidFill>
                <a:latin typeface="Open Sans Light"/>
                <a:ea typeface="Open Sans Light"/>
                <a:cs typeface="Open Sans Light"/>
                <a:sym typeface="Open Sans Light"/>
              </a:endParaRPr>
            </a:p>
          </p:txBody>
        </p:sp>
      </p:grpSp>
      <p:sp>
        <p:nvSpPr>
          <p:cNvPr id="679" name="Google Shape;679;p53"/>
          <p:cNvSpPr/>
          <p:nvPr/>
        </p:nvSpPr>
        <p:spPr>
          <a:xfrm>
            <a:off x="5102454" y="3873675"/>
            <a:ext cx="2094600" cy="57900"/>
          </a:xfrm>
          <a:prstGeom prst="roundRect">
            <a:avLst>
              <a:gd fmla="val 50000" name="adj"/>
            </a:avLst>
          </a:prstGeom>
          <a:solidFill>
            <a:srgbClr val="7CC5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grpSp>
        <p:nvGrpSpPr>
          <p:cNvPr id="680" name="Google Shape;680;p53"/>
          <p:cNvGrpSpPr/>
          <p:nvPr/>
        </p:nvGrpSpPr>
        <p:grpSpPr>
          <a:xfrm>
            <a:off x="3566358" y="4132463"/>
            <a:ext cx="3641761" cy="362841"/>
            <a:chOff x="-126235" y="3815547"/>
            <a:chExt cx="6672335" cy="788100"/>
          </a:xfrm>
        </p:grpSpPr>
        <p:sp>
          <p:nvSpPr>
            <p:cNvPr id="681" name="Google Shape;681;p53"/>
            <p:cNvSpPr/>
            <p:nvPr/>
          </p:nvSpPr>
          <p:spPr>
            <a:xfrm>
              <a:off x="269642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82" name="Google Shape;682;p53"/>
            <p:cNvSpPr/>
            <p:nvPr/>
          </p:nvSpPr>
          <p:spPr>
            <a:xfrm>
              <a:off x="370915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83" name="Google Shape;683;p53"/>
            <p:cNvSpPr/>
            <p:nvPr/>
          </p:nvSpPr>
          <p:spPr>
            <a:xfrm>
              <a:off x="472187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84" name="Google Shape;684;p53"/>
            <p:cNvSpPr/>
            <p:nvPr/>
          </p:nvSpPr>
          <p:spPr>
            <a:xfrm>
              <a:off x="573460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85" name="Google Shape;685;p53"/>
            <p:cNvSpPr txBox="1"/>
            <p:nvPr/>
          </p:nvSpPr>
          <p:spPr>
            <a:xfrm flipH="1">
              <a:off x="-126235" y="4066943"/>
              <a:ext cx="26904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JULHO</a:t>
              </a:r>
              <a:endParaRPr sz="1100">
                <a:solidFill>
                  <a:srgbClr val="434343"/>
                </a:solidFill>
                <a:latin typeface="Open Sans Light"/>
                <a:ea typeface="Open Sans Light"/>
                <a:cs typeface="Open Sans Light"/>
                <a:sym typeface="Open Sans Light"/>
              </a:endParaRPr>
            </a:p>
          </p:txBody>
        </p:sp>
      </p:grpSp>
      <p:grpSp>
        <p:nvGrpSpPr>
          <p:cNvPr id="686" name="Google Shape;686;p53"/>
          <p:cNvGrpSpPr/>
          <p:nvPr/>
        </p:nvGrpSpPr>
        <p:grpSpPr>
          <a:xfrm>
            <a:off x="3499393" y="4543843"/>
            <a:ext cx="3708719" cy="362841"/>
            <a:chOff x="-491153" y="3815547"/>
            <a:chExt cx="6795015" cy="788100"/>
          </a:xfrm>
        </p:grpSpPr>
        <p:grpSp>
          <p:nvGrpSpPr>
            <p:cNvPr id="687" name="Google Shape;687;p53"/>
            <p:cNvGrpSpPr/>
            <p:nvPr/>
          </p:nvGrpSpPr>
          <p:grpSpPr>
            <a:xfrm>
              <a:off x="-491153" y="3815547"/>
              <a:ext cx="6795015" cy="788100"/>
              <a:chOff x="-248915" y="3815547"/>
              <a:chExt cx="6795015" cy="788100"/>
            </a:xfrm>
          </p:grpSpPr>
          <p:sp>
            <p:nvSpPr>
              <p:cNvPr id="688" name="Google Shape;688;p53"/>
              <p:cNvSpPr/>
              <p:nvPr/>
            </p:nvSpPr>
            <p:spPr>
              <a:xfrm>
                <a:off x="269642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89" name="Google Shape;689;p53"/>
              <p:cNvSpPr/>
              <p:nvPr/>
            </p:nvSpPr>
            <p:spPr>
              <a:xfrm>
                <a:off x="370915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90" name="Google Shape;690;p53"/>
              <p:cNvSpPr/>
              <p:nvPr/>
            </p:nvSpPr>
            <p:spPr>
              <a:xfrm>
                <a:off x="4721875"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91" name="Google Shape;691;p53"/>
              <p:cNvSpPr/>
              <p:nvPr/>
            </p:nvSpPr>
            <p:spPr>
              <a:xfrm>
                <a:off x="5734600" y="3815547"/>
                <a:ext cx="811500" cy="788100"/>
              </a:xfrm>
              <a:prstGeom prst="roundRect">
                <a:avLst>
                  <a:gd fmla="val 1666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692" name="Google Shape;692;p53"/>
              <p:cNvSpPr txBox="1"/>
              <p:nvPr/>
            </p:nvSpPr>
            <p:spPr>
              <a:xfrm flipH="1">
                <a:off x="-248915" y="4066929"/>
                <a:ext cx="2813100" cy="285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sz="1100">
                    <a:solidFill>
                      <a:srgbClr val="434343"/>
                    </a:solidFill>
                    <a:latin typeface="Open Sans Light"/>
                    <a:ea typeface="Open Sans Light"/>
                    <a:cs typeface="Open Sans Light"/>
                    <a:sym typeface="Open Sans Light"/>
                  </a:rPr>
                  <a:t>AGOSTO</a:t>
                </a:r>
                <a:endParaRPr sz="1100">
                  <a:solidFill>
                    <a:srgbClr val="434343"/>
                  </a:solidFill>
                  <a:latin typeface="Open Sans Light"/>
                  <a:ea typeface="Open Sans Light"/>
                  <a:cs typeface="Open Sans Light"/>
                  <a:sym typeface="Open Sans Light"/>
                </a:endParaRPr>
              </a:p>
            </p:txBody>
          </p:sp>
        </p:grpSp>
        <p:sp>
          <p:nvSpPr>
            <p:cNvPr id="693" name="Google Shape;693;p53"/>
            <p:cNvSpPr/>
            <p:nvPr/>
          </p:nvSpPr>
          <p:spPr>
            <a:xfrm>
              <a:off x="4479630" y="4146773"/>
              <a:ext cx="1824000" cy="125700"/>
            </a:xfrm>
            <a:prstGeom prst="roundRect">
              <a:avLst>
                <a:gd fmla="val 50000" name="adj"/>
              </a:avLst>
            </a:prstGeom>
            <a:solidFill>
              <a:srgbClr val="46C6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grpSp>
      <p:sp>
        <p:nvSpPr>
          <p:cNvPr id="694" name="Google Shape;694;p53"/>
          <p:cNvSpPr/>
          <p:nvPr/>
        </p:nvSpPr>
        <p:spPr>
          <a:xfrm>
            <a:off x="5132603" y="4696340"/>
            <a:ext cx="1535400" cy="57900"/>
          </a:xfrm>
          <a:prstGeom prst="roundRect">
            <a:avLst>
              <a:gd fmla="val 50000" name="adj"/>
            </a:avLst>
          </a:prstGeom>
          <a:solidFill>
            <a:srgbClr val="7CC5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695" name="Google Shape;695;p53"/>
          <p:cNvSpPr/>
          <p:nvPr/>
        </p:nvSpPr>
        <p:spPr>
          <a:xfrm>
            <a:off x="5661670" y="3050917"/>
            <a:ext cx="1535400" cy="57900"/>
          </a:xfrm>
          <a:prstGeom prst="roundRect">
            <a:avLst>
              <a:gd fmla="val 50000" name="adj"/>
            </a:avLst>
          </a:pr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696" name="Google Shape;696;p53"/>
          <p:cNvSpPr/>
          <p:nvPr/>
        </p:nvSpPr>
        <p:spPr>
          <a:xfrm>
            <a:off x="5102438" y="3462293"/>
            <a:ext cx="2075400" cy="57900"/>
          </a:xfrm>
          <a:prstGeom prst="roundRect">
            <a:avLst>
              <a:gd fmla="val 50000" name="adj"/>
            </a:avLst>
          </a:pr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697" name="Google Shape;697;p53"/>
          <p:cNvSpPr/>
          <p:nvPr/>
        </p:nvSpPr>
        <p:spPr>
          <a:xfrm>
            <a:off x="5072227" y="4285034"/>
            <a:ext cx="2135700" cy="57900"/>
          </a:xfrm>
          <a:prstGeom prst="roundRect">
            <a:avLst>
              <a:gd fmla="val 50000" name="adj"/>
            </a:avLst>
          </a:prstGeom>
          <a:solidFill>
            <a:srgbClr val="7CC5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698" name="Google Shape;698;p53"/>
          <p:cNvSpPr/>
          <p:nvPr/>
        </p:nvSpPr>
        <p:spPr>
          <a:xfrm>
            <a:off x="1506273" y="3809074"/>
            <a:ext cx="2075400" cy="56700"/>
          </a:xfrm>
          <a:prstGeom prst="roundRect">
            <a:avLst>
              <a:gd fmla="val 50000" name="adj"/>
            </a:avLst>
          </a:prstGeom>
          <a:solidFill>
            <a:srgbClr val="7CC5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699" name="Google Shape;699;p53"/>
          <p:cNvSpPr/>
          <p:nvPr/>
        </p:nvSpPr>
        <p:spPr>
          <a:xfrm>
            <a:off x="2852774" y="3809075"/>
            <a:ext cx="729000" cy="56700"/>
          </a:xfrm>
          <a:prstGeom prst="roundRect">
            <a:avLst>
              <a:gd fmla="val 50000" name="adj"/>
            </a:avLst>
          </a:prstGeom>
          <a:solidFill>
            <a:srgbClr val="46C6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pic>
        <p:nvPicPr>
          <p:cNvPr id="700" name="Google Shape;700;p53"/>
          <p:cNvPicPr preferRelativeResize="0"/>
          <p:nvPr/>
        </p:nvPicPr>
        <p:blipFill>
          <a:blip r:embed="rId3">
            <a:alphaModFix/>
          </a:blip>
          <a:stretch>
            <a:fillRect/>
          </a:stretch>
        </p:blipFill>
        <p:spPr>
          <a:xfrm>
            <a:off x="1970649" y="967576"/>
            <a:ext cx="1146652" cy="581001"/>
          </a:xfrm>
          <a:prstGeom prst="rect">
            <a:avLst/>
          </a:prstGeom>
          <a:noFill/>
          <a:ln>
            <a:noFill/>
          </a:ln>
        </p:spPr>
      </p:pic>
      <p:pic>
        <p:nvPicPr>
          <p:cNvPr id="701" name="Google Shape;701;p53"/>
          <p:cNvPicPr preferRelativeResize="0"/>
          <p:nvPr/>
        </p:nvPicPr>
        <p:blipFill>
          <a:blip r:embed="rId4">
            <a:alphaModFix/>
          </a:blip>
          <a:stretch>
            <a:fillRect/>
          </a:stretch>
        </p:blipFill>
        <p:spPr>
          <a:xfrm>
            <a:off x="5518813" y="1014680"/>
            <a:ext cx="1242534" cy="509500"/>
          </a:xfrm>
          <a:prstGeom prst="rect">
            <a:avLst/>
          </a:prstGeom>
          <a:noFill/>
          <a:ln>
            <a:noFill/>
          </a:ln>
        </p:spPr>
      </p:pic>
      <p:sp>
        <p:nvSpPr>
          <p:cNvPr id="702" name="Google Shape;702;p53"/>
          <p:cNvSpPr/>
          <p:nvPr/>
        </p:nvSpPr>
        <p:spPr>
          <a:xfrm>
            <a:off x="7562692" y="1797636"/>
            <a:ext cx="154500" cy="105600"/>
          </a:xfrm>
          <a:prstGeom prst="roundRect">
            <a:avLst>
              <a:gd fmla="val 50000" name="adj"/>
            </a:avLst>
          </a:prstGeom>
          <a:solidFill>
            <a:srgbClr val="FDBF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03" name="Google Shape;703;p53"/>
          <p:cNvSpPr/>
          <p:nvPr/>
        </p:nvSpPr>
        <p:spPr>
          <a:xfrm>
            <a:off x="7562692" y="2663733"/>
            <a:ext cx="154500" cy="105600"/>
          </a:xfrm>
          <a:prstGeom prst="roundRect">
            <a:avLst>
              <a:gd fmla="val 50000" name="adj"/>
            </a:avLst>
          </a:prstGeom>
          <a:solidFill>
            <a:srgbClr val="7CC5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04" name="Google Shape;704;p53"/>
          <p:cNvSpPr/>
          <p:nvPr/>
        </p:nvSpPr>
        <p:spPr>
          <a:xfrm>
            <a:off x="7562692" y="3027656"/>
            <a:ext cx="154500" cy="105600"/>
          </a:xfrm>
          <a:prstGeom prst="roundRect">
            <a:avLst>
              <a:gd fmla="val 50000" name="adj"/>
            </a:avLst>
          </a:prstGeom>
          <a:solidFill>
            <a:srgbClr val="46C6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05" name="Google Shape;705;p53"/>
          <p:cNvSpPr/>
          <p:nvPr/>
        </p:nvSpPr>
        <p:spPr>
          <a:xfrm>
            <a:off x="7562667" y="2230674"/>
            <a:ext cx="154500" cy="105600"/>
          </a:xfrm>
          <a:prstGeom prst="roundRect">
            <a:avLst>
              <a:gd fmla="val 50000" name="adj"/>
            </a:avLst>
          </a:pr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06" name="Google Shape;706;p53"/>
          <p:cNvSpPr txBox="1"/>
          <p:nvPr/>
        </p:nvSpPr>
        <p:spPr>
          <a:xfrm>
            <a:off x="70406" y="30725"/>
            <a:ext cx="5242200" cy="10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900">
                <a:solidFill>
                  <a:srgbClr val="3F3F3F"/>
                </a:solidFill>
                <a:latin typeface="Alfa Slab One"/>
                <a:ea typeface="Alfa Slab One"/>
                <a:cs typeface="Alfa Slab One"/>
                <a:sym typeface="Alfa Slab One"/>
              </a:rPr>
              <a:t>Cronograma de seleção</a:t>
            </a:r>
            <a:endParaRPr sz="2900">
              <a:solidFill>
                <a:srgbClr val="3F3F3F"/>
              </a:solidFill>
              <a:latin typeface="Alfa Slab One"/>
              <a:ea typeface="Alfa Slab One"/>
              <a:cs typeface="Alfa Slab One"/>
              <a:sym typeface="Alfa Slab One"/>
            </a:endParaRPr>
          </a:p>
        </p:txBody>
      </p:sp>
      <p:cxnSp>
        <p:nvCxnSpPr>
          <p:cNvPr id="707" name="Google Shape;707;p53"/>
          <p:cNvCxnSpPr/>
          <p:nvPr/>
        </p:nvCxnSpPr>
        <p:spPr>
          <a:xfrm flipH="1" rot="10800000">
            <a:off x="0" y="660392"/>
            <a:ext cx="2425800" cy="8400"/>
          </a:xfrm>
          <a:prstGeom prst="straightConnector1">
            <a:avLst/>
          </a:prstGeom>
          <a:noFill/>
          <a:ln cap="flat" cmpd="sng" w="19050">
            <a:solidFill>
              <a:srgbClr val="80C181"/>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538A"/>
        </a:solidFill>
      </p:bgPr>
    </p:bg>
    <p:spTree>
      <p:nvGrpSpPr>
        <p:cNvPr id="90" name="Shape 90"/>
        <p:cNvGrpSpPr/>
        <p:nvPr/>
      </p:nvGrpSpPr>
      <p:grpSpPr>
        <a:xfrm>
          <a:off x="0" y="0"/>
          <a:ext cx="0" cy="0"/>
          <a:chOff x="0" y="0"/>
          <a:chExt cx="0" cy="0"/>
        </a:xfrm>
      </p:grpSpPr>
      <p:grpSp>
        <p:nvGrpSpPr>
          <p:cNvPr id="91" name="Google Shape;91;p18"/>
          <p:cNvGrpSpPr/>
          <p:nvPr/>
        </p:nvGrpSpPr>
        <p:grpSpPr>
          <a:xfrm>
            <a:off x="2650048" y="327422"/>
            <a:ext cx="6115277" cy="4059203"/>
            <a:chOff x="0" y="-498475"/>
            <a:chExt cx="16307407" cy="10824542"/>
          </a:xfrm>
        </p:grpSpPr>
        <p:sp>
          <p:nvSpPr>
            <p:cNvPr id="92" name="Google Shape;92;p18"/>
            <p:cNvSpPr/>
            <p:nvPr/>
          </p:nvSpPr>
          <p:spPr>
            <a:xfrm>
              <a:off x="0" y="1104049"/>
              <a:ext cx="15392400" cy="254100"/>
            </a:xfrm>
            <a:prstGeom prst="rect">
              <a:avLst/>
            </a:prstGeom>
            <a:solidFill>
              <a:srgbClr val="46C7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3" name="Google Shape;93;p18"/>
            <p:cNvSpPr txBox="1"/>
            <p:nvPr/>
          </p:nvSpPr>
          <p:spPr>
            <a:xfrm>
              <a:off x="1989735" y="-498475"/>
              <a:ext cx="13415400" cy="12315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lang="pt-BR" sz="3000">
                  <a:solidFill>
                    <a:srgbClr val="46C7F0"/>
                  </a:solidFill>
                  <a:latin typeface="Alfa Slab One"/>
                  <a:ea typeface="Alfa Slab One"/>
                  <a:cs typeface="Alfa Slab One"/>
                  <a:sym typeface="Alfa Slab One"/>
                </a:rPr>
                <a:t>AGENDA!</a:t>
              </a:r>
              <a:endParaRPr sz="1700">
                <a:latin typeface="Alfa Slab One"/>
                <a:ea typeface="Alfa Slab One"/>
                <a:cs typeface="Alfa Slab One"/>
                <a:sym typeface="Alfa Slab One"/>
              </a:endParaRPr>
            </a:p>
          </p:txBody>
        </p:sp>
        <p:sp>
          <p:nvSpPr>
            <p:cNvPr id="94" name="Google Shape;94;p18"/>
            <p:cNvSpPr txBox="1"/>
            <p:nvPr/>
          </p:nvSpPr>
          <p:spPr>
            <a:xfrm>
              <a:off x="1977007" y="1903267"/>
              <a:ext cx="14330400" cy="8422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pt-BR" sz="1900">
                  <a:solidFill>
                    <a:srgbClr val="FFFFFF"/>
                  </a:solidFill>
                  <a:latin typeface="Montserrat"/>
                  <a:ea typeface="Montserrat"/>
                  <a:cs typeface="Montserrat"/>
                  <a:sym typeface="Montserrat"/>
                </a:rPr>
                <a:t>1- A Fundação Estudar </a:t>
              </a:r>
              <a:endParaRPr b="1" sz="1900">
                <a:solidFill>
                  <a:srgbClr val="FFFFFF"/>
                </a:solidFill>
                <a:latin typeface="Montserrat"/>
                <a:ea typeface="Montserrat"/>
                <a:cs typeface="Montserrat"/>
                <a:sym typeface="Montserrat"/>
              </a:endParaRPr>
            </a:p>
            <a:p>
              <a:pPr indent="0" lvl="0" marL="0" marR="0" rtl="0" algn="l">
                <a:lnSpc>
                  <a:spcPct val="140000"/>
                </a:lnSpc>
                <a:spcBef>
                  <a:spcPts val="0"/>
                </a:spcBef>
                <a:spcAft>
                  <a:spcPts val="0"/>
                </a:spcAft>
                <a:buNone/>
              </a:pPr>
              <a:r>
                <a:rPr b="1" lang="pt-BR" sz="1900">
                  <a:solidFill>
                    <a:srgbClr val="FFFFFF"/>
                  </a:solidFill>
                  <a:latin typeface="Montserrat"/>
                  <a:ea typeface="Montserrat"/>
                  <a:cs typeface="Montserrat"/>
                  <a:sym typeface="Montserrat"/>
                </a:rPr>
                <a:t>2- Porque explorar oportunidades no exterior? </a:t>
              </a:r>
              <a:endParaRPr b="1" sz="1900">
                <a:solidFill>
                  <a:srgbClr val="FFFFFF"/>
                </a:solidFill>
                <a:latin typeface="Montserrat"/>
                <a:ea typeface="Montserrat"/>
                <a:cs typeface="Montserrat"/>
                <a:sym typeface="Montserrat"/>
              </a:endParaRPr>
            </a:p>
            <a:p>
              <a:pPr indent="0" lvl="0" marL="0" marR="0" rtl="0" algn="l">
                <a:lnSpc>
                  <a:spcPct val="140000"/>
                </a:lnSpc>
                <a:spcBef>
                  <a:spcPts val="0"/>
                </a:spcBef>
                <a:spcAft>
                  <a:spcPts val="0"/>
                </a:spcAft>
                <a:buNone/>
              </a:pPr>
              <a:r>
                <a:rPr b="1" lang="pt-BR" sz="1900">
                  <a:solidFill>
                    <a:srgbClr val="FFFFFF"/>
                  </a:solidFill>
                  <a:latin typeface="Montserrat"/>
                  <a:ea typeface="Montserrat"/>
                  <a:cs typeface="Montserrat"/>
                  <a:sym typeface="Montserrat"/>
                </a:rPr>
                <a:t>3- O que é e como fazer mobilidade acadêmica?</a:t>
              </a:r>
              <a:endParaRPr b="1" sz="1900">
                <a:solidFill>
                  <a:srgbClr val="FFFFFF"/>
                </a:solidFill>
                <a:latin typeface="Montserrat"/>
                <a:ea typeface="Montserrat"/>
                <a:cs typeface="Montserrat"/>
                <a:sym typeface="Montserrat"/>
              </a:endParaRPr>
            </a:p>
            <a:p>
              <a:pPr indent="0" lvl="0" marL="0" marR="0" rtl="0" algn="l">
                <a:lnSpc>
                  <a:spcPct val="140000"/>
                </a:lnSpc>
                <a:spcBef>
                  <a:spcPts val="0"/>
                </a:spcBef>
                <a:spcAft>
                  <a:spcPts val="0"/>
                </a:spcAft>
                <a:buNone/>
              </a:pPr>
              <a:r>
                <a:rPr b="1" lang="pt-BR" sz="1900">
                  <a:solidFill>
                    <a:srgbClr val="FFFFFF"/>
                  </a:solidFill>
                  <a:latin typeface="Montserrat"/>
                  <a:ea typeface="Montserrat"/>
                  <a:cs typeface="Montserrat"/>
                  <a:sym typeface="Montserrat"/>
                </a:rPr>
                <a:t>4- Como fazer pós graduação no exterior?</a:t>
              </a:r>
              <a:endParaRPr b="1" sz="1900">
                <a:solidFill>
                  <a:srgbClr val="FFFFFF"/>
                </a:solidFill>
                <a:latin typeface="Montserrat"/>
                <a:ea typeface="Montserrat"/>
                <a:cs typeface="Montserrat"/>
                <a:sym typeface="Montserrat"/>
              </a:endParaRPr>
            </a:p>
            <a:p>
              <a:pPr indent="0" lvl="0" marL="0" marR="0" rtl="0" algn="l">
                <a:lnSpc>
                  <a:spcPct val="140000"/>
                </a:lnSpc>
                <a:spcBef>
                  <a:spcPts val="0"/>
                </a:spcBef>
                <a:spcAft>
                  <a:spcPts val="0"/>
                </a:spcAft>
                <a:buNone/>
              </a:pPr>
              <a:r>
                <a:rPr b="1" lang="pt-BR" sz="1900">
                  <a:solidFill>
                    <a:srgbClr val="FFFFFF"/>
                  </a:solidFill>
                  <a:latin typeface="Montserrat"/>
                  <a:ea typeface="Montserrat"/>
                  <a:cs typeface="Montserrat"/>
                  <a:sym typeface="Montserrat"/>
                </a:rPr>
                <a:t>5- Bolsas de estudos</a:t>
              </a:r>
              <a:endParaRPr b="1" sz="1900">
                <a:solidFill>
                  <a:srgbClr val="FFFFFF"/>
                </a:solidFill>
                <a:latin typeface="Montserrat"/>
                <a:ea typeface="Montserrat"/>
                <a:cs typeface="Montserrat"/>
                <a:sym typeface="Montserrat"/>
              </a:endParaRPr>
            </a:p>
            <a:p>
              <a:pPr indent="0" lvl="0" marL="0" marR="0" rtl="0" algn="l">
                <a:lnSpc>
                  <a:spcPct val="140000"/>
                </a:lnSpc>
                <a:spcBef>
                  <a:spcPts val="0"/>
                </a:spcBef>
                <a:spcAft>
                  <a:spcPts val="0"/>
                </a:spcAft>
                <a:buNone/>
              </a:pPr>
              <a:r>
                <a:rPr b="1" lang="pt-BR" sz="1900">
                  <a:solidFill>
                    <a:srgbClr val="FFFFFF"/>
                  </a:solidFill>
                  <a:latin typeface="Montserrat"/>
                  <a:ea typeface="Montserrat"/>
                  <a:cs typeface="Montserrat"/>
                  <a:sym typeface="Montserrat"/>
                </a:rPr>
                <a:t>6- Dúvidas gerais</a:t>
              </a:r>
              <a:endParaRPr b="1" sz="1900">
                <a:solidFill>
                  <a:srgbClr val="FFFFFF"/>
                </a:solidFill>
                <a:latin typeface="Montserrat"/>
                <a:ea typeface="Montserrat"/>
                <a:cs typeface="Montserrat"/>
                <a:sym typeface="Montserrat"/>
              </a:endParaRPr>
            </a:p>
          </p:txBody>
        </p:sp>
      </p:grpSp>
      <p:sp>
        <p:nvSpPr>
          <p:cNvPr id="95" name="Google Shape;95;p18"/>
          <p:cNvSpPr/>
          <p:nvPr/>
        </p:nvSpPr>
        <p:spPr>
          <a:xfrm>
            <a:off x="-236114" y="-100451"/>
            <a:ext cx="3133812" cy="5344402"/>
          </a:xfrm>
          <a:custGeom>
            <a:rect b="b" l="l" r="r" t="t"/>
            <a:pathLst>
              <a:path extrusionOk="0" h="10688803" w="6267623">
                <a:moveTo>
                  <a:pt x="0" y="0"/>
                </a:moveTo>
                <a:lnTo>
                  <a:pt x="6267623" y="0"/>
                </a:lnTo>
                <a:lnTo>
                  <a:pt x="6267623" y="10688802"/>
                </a:lnTo>
                <a:lnTo>
                  <a:pt x="0" y="10688802"/>
                </a:lnTo>
                <a:lnTo>
                  <a:pt x="0" y="0"/>
                </a:lnTo>
                <a:close/>
              </a:path>
            </a:pathLst>
          </a:custGeom>
          <a:blipFill rotWithShape="1">
            <a:blip r:embed="rId3">
              <a:alphaModFix/>
            </a:blip>
            <a:stretch>
              <a:fillRect b="0" l="-77898" r="-77908" t="0"/>
            </a:stretch>
          </a:blipFill>
          <a:ln>
            <a:noFill/>
          </a:ln>
        </p:spPr>
      </p:sp>
      <p:cxnSp>
        <p:nvCxnSpPr>
          <p:cNvPr id="96" name="Google Shape;96;p18"/>
          <p:cNvCxnSpPr/>
          <p:nvPr/>
        </p:nvCxnSpPr>
        <p:spPr>
          <a:xfrm>
            <a:off x="2897697" y="4685629"/>
            <a:ext cx="4887600" cy="26400"/>
          </a:xfrm>
          <a:prstGeom prst="straightConnector1">
            <a:avLst/>
          </a:prstGeom>
          <a:noFill/>
          <a:ln cap="flat" cmpd="sng" w="28575">
            <a:solidFill>
              <a:srgbClr val="FFFFFF"/>
            </a:solidFill>
            <a:prstDash val="solid"/>
            <a:round/>
            <a:headEnd len="sm" w="sm" type="none"/>
            <a:tailEnd len="sm" w="sm" type="none"/>
          </a:ln>
        </p:spPr>
      </p:cxnSp>
      <p:sp>
        <p:nvSpPr>
          <p:cNvPr id="97" name="Google Shape;97;p18"/>
          <p:cNvSpPr/>
          <p:nvPr/>
        </p:nvSpPr>
        <p:spPr>
          <a:xfrm>
            <a:off x="7937644" y="4507044"/>
            <a:ext cx="884606" cy="357171"/>
          </a:xfrm>
          <a:custGeom>
            <a:rect b="b" l="l" r="r" t="t"/>
            <a:pathLst>
              <a:path extrusionOk="0" h="714342" w="1769212">
                <a:moveTo>
                  <a:pt x="0" y="0"/>
                </a:moveTo>
                <a:lnTo>
                  <a:pt x="1769211" y="0"/>
                </a:lnTo>
                <a:lnTo>
                  <a:pt x="1769211" y="714342"/>
                </a:lnTo>
                <a:lnTo>
                  <a:pt x="0" y="71434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1" name="Shape 711"/>
        <p:cNvGrpSpPr/>
        <p:nvPr/>
      </p:nvGrpSpPr>
      <p:grpSpPr>
        <a:xfrm>
          <a:off x="0" y="0"/>
          <a:ext cx="0" cy="0"/>
          <a:chOff x="0" y="0"/>
          <a:chExt cx="0" cy="0"/>
        </a:xfrm>
      </p:grpSpPr>
      <p:sp>
        <p:nvSpPr>
          <p:cNvPr id="712" name="Google Shape;712;p54"/>
          <p:cNvSpPr txBox="1"/>
          <p:nvPr/>
        </p:nvSpPr>
        <p:spPr>
          <a:xfrm>
            <a:off x="465525" y="339200"/>
            <a:ext cx="7484400" cy="615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pt-BR" sz="3500">
                <a:solidFill>
                  <a:schemeClr val="dk1"/>
                </a:solidFill>
                <a:latin typeface="Alfa Slab One"/>
                <a:ea typeface="Alfa Slab One"/>
                <a:cs typeface="Alfa Slab One"/>
                <a:sym typeface="Alfa Slab One"/>
              </a:rPr>
              <a:t>Links úteis</a:t>
            </a:r>
            <a:endParaRPr sz="3500">
              <a:solidFill>
                <a:schemeClr val="dk1"/>
              </a:solidFill>
              <a:latin typeface="Alfa Slab One"/>
              <a:ea typeface="Alfa Slab One"/>
              <a:cs typeface="Alfa Slab One"/>
              <a:sym typeface="Alfa Slab One"/>
            </a:endParaRPr>
          </a:p>
        </p:txBody>
      </p:sp>
      <p:sp>
        <p:nvSpPr>
          <p:cNvPr id="713" name="Google Shape;713;p54"/>
          <p:cNvSpPr txBox="1"/>
          <p:nvPr/>
        </p:nvSpPr>
        <p:spPr>
          <a:xfrm>
            <a:off x="0" y="4997375"/>
            <a:ext cx="3800400" cy="1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pt-BR" sz="800">
                <a:latin typeface="Open Sans"/>
                <a:ea typeface="Open Sans"/>
                <a:cs typeface="Open Sans"/>
                <a:sym typeface="Open Sans"/>
              </a:rPr>
              <a:t>Esse material é de uso exclusivo da Fundação Estudar.</a:t>
            </a:r>
            <a:endParaRPr i="1" sz="800">
              <a:latin typeface="Open Sans"/>
              <a:ea typeface="Open Sans"/>
              <a:cs typeface="Open Sans"/>
              <a:sym typeface="Open Sans"/>
            </a:endParaRPr>
          </a:p>
        </p:txBody>
      </p:sp>
      <p:sp>
        <p:nvSpPr>
          <p:cNvPr id="714" name="Google Shape;714;p54"/>
          <p:cNvSpPr txBox="1"/>
          <p:nvPr/>
        </p:nvSpPr>
        <p:spPr>
          <a:xfrm>
            <a:off x="4503700" y="914250"/>
            <a:ext cx="4399800" cy="292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2900">
                <a:solidFill>
                  <a:schemeClr val="dk1"/>
                </a:solidFill>
                <a:latin typeface="Caveat SemiBold"/>
                <a:ea typeface="Caveat SemiBold"/>
                <a:cs typeface="Caveat SemiBold"/>
                <a:sym typeface="Caveat SemiBold"/>
              </a:rPr>
              <a:t>Prep Pós-Graduação</a:t>
            </a:r>
            <a:endParaRPr sz="2300">
              <a:solidFill>
                <a:schemeClr val="dk1"/>
              </a:solidFill>
            </a:endParaRPr>
          </a:p>
          <a:p>
            <a:pPr indent="0" lvl="0" marL="0" rtl="0" algn="ctr">
              <a:spcBef>
                <a:spcPts val="0"/>
              </a:spcBef>
              <a:spcAft>
                <a:spcPts val="0"/>
              </a:spcAft>
              <a:buNone/>
            </a:pPr>
            <a:r>
              <a:rPr lang="pt-BR" sz="2100" u="sng">
                <a:solidFill>
                  <a:srgbClr val="41B8D5"/>
                </a:solidFill>
                <a:latin typeface="Open Sans Medium"/>
                <a:ea typeface="Open Sans Medium"/>
                <a:cs typeface="Open Sans Medium"/>
                <a:sym typeface="Open Sans Medium"/>
                <a:hlinkClick r:id="rId3">
                  <a:extLst>
                    <a:ext uri="{A12FA001-AC4F-418D-AE19-62706E023703}">
                      <ahyp:hlinkClr val="tx"/>
                    </a:ext>
                  </a:extLst>
                </a:hlinkClick>
              </a:rPr>
              <a:t>https://bit.ly/PrepPos</a:t>
            </a:r>
            <a:endParaRPr sz="2100" u="sng">
              <a:solidFill>
                <a:schemeClr val="dk1"/>
              </a:solidFill>
              <a:latin typeface="Open Sans Medium"/>
              <a:ea typeface="Open Sans Medium"/>
              <a:cs typeface="Open Sans Medium"/>
              <a:sym typeface="Open Sans Medium"/>
            </a:endParaRPr>
          </a:p>
          <a:p>
            <a:pPr indent="0" lvl="0" marL="0" rtl="0" algn="ctr">
              <a:spcBef>
                <a:spcPts val="0"/>
              </a:spcBef>
              <a:spcAft>
                <a:spcPts val="0"/>
              </a:spcAft>
              <a:buNone/>
            </a:pPr>
            <a:r>
              <a:t/>
            </a:r>
            <a:endParaRPr sz="1500">
              <a:solidFill>
                <a:schemeClr val="dk1"/>
              </a:solidFill>
            </a:endParaRPr>
          </a:p>
          <a:p>
            <a:pPr indent="0" lvl="0" marL="0" rtl="0" algn="ctr">
              <a:spcBef>
                <a:spcPts val="0"/>
              </a:spcBef>
              <a:spcAft>
                <a:spcPts val="0"/>
              </a:spcAft>
              <a:buNone/>
            </a:pPr>
            <a:r>
              <a:rPr lang="pt-BR" sz="2900">
                <a:solidFill>
                  <a:schemeClr val="dk1"/>
                </a:solidFill>
                <a:latin typeface="Caveat SemiBold"/>
                <a:ea typeface="Caveat SemiBold"/>
                <a:cs typeface="Caveat SemiBold"/>
                <a:sym typeface="Caveat SemiBold"/>
              </a:rPr>
              <a:t>Busca de bolsas:</a:t>
            </a:r>
            <a:endParaRPr sz="2900">
              <a:solidFill>
                <a:schemeClr val="dk1"/>
              </a:solidFill>
              <a:latin typeface="Caveat SemiBold"/>
              <a:ea typeface="Caveat SemiBold"/>
              <a:cs typeface="Caveat SemiBold"/>
              <a:sym typeface="Caveat SemiBold"/>
            </a:endParaRPr>
          </a:p>
          <a:p>
            <a:pPr indent="0" lvl="0" marL="0" rtl="0" algn="ctr">
              <a:spcBef>
                <a:spcPts val="0"/>
              </a:spcBef>
              <a:spcAft>
                <a:spcPts val="0"/>
              </a:spcAft>
              <a:buNone/>
            </a:pPr>
            <a:r>
              <a:rPr lang="pt-BR" sz="2100" u="sng">
                <a:solidFill>
                  <a:srgbClr val="41B8D5"/>
                </a:solidFill>
                <a:latin typeface="Open Sans Medium"/>
                <a:ea typeface="Open Sans Medium"/>
                <a:cs typeface="Open Sans Medium"/>
                <a:sym typeface="Open Sans Medium"/>
                <a:hlinkClick r:id="rId4">
                  <a:extLst>
                    <a:ext uri="{A12FA001-AC4F-418D-AE19-62706E023703}">
                      <ahyp:hlinkClr val="tx"/>
                    </a:ext>
                  </a:extLst>
                </a:hlinkClick>
              </a:rPr>
              <a:t>https://www.estudarfora.org.br</a:t>
            </a:r>
            <a:endParaRPr sz="2100" u="sng">
              <a:solidFill>
                <a:srgbClr val="41B8D5"/>
              </a:solidFill>
              <a:latin typeface="Open Sans Medium"/>
              <a:ea typeface="Open Sans Medium"/>
              <a:cs typeface="Open Sans Medium"/>
              <a:sym typeface="Open Sans Medium"/>
            </a:endParaRPr>
          </a:p>
          <a:p>
            <a:pPr indent="0" lvl="0" marL="0" rtl="0" algn="ctr">
              <a:spcBef>
                <a:spcPts val="0"/>
              </a:spcBef>
              <a:spcAft>
                <a:spcPts val="0"/>
              </a:spcAft>
              <a:buNone/>
            </a:pPr>
            <a:r>
              <a:rPr lang="pt-BR" sz="2100" u="sng">
                <a:solidFill>
                  <a:srgbClr val="41B8D5"/>
                </a:solidFill>
                <a:latin typeface="Open Sans Medium"/>
                <a:ea typeface="Open Sans Medium"/>
                <a:cs typeface="Open Sans Medium"/>
                <a:sym typeface="Open Sans Medium"/>
                <a:hlinkClick r:id="rId5">
                  <a:extLst>
                    <a:ext uri="{A12FA001-AC4F-418D-AE19-62706E023703}">
                      <ahyp:hlinkClr val="tx"/>
                    </a:ext>
                  </a:extLst>
                </a:hlinkClick>
              </a:rPr>
              <a:t>https://www.scholarships.com/</a:t>
            </a:r>
            <a:endParaRPr sz="2100" u="sng">
              <a:solidFill>
                <a:srgbClr val="41B8D5"/>
              </a:solidFill>
              <a:latin typeface="Open Sans Medium"/>
              <a:ea typeface="Open Sans Medium"/>
              <a:cs typeface="Open Sans Medium"/>
              <a:sym typeface="Open Sans Medium"/>
            </a:endParaRPr>
          </a:p>
          <a:p>
            <a:pPr indent="0" lvl="0" marL="0" rtl="0" algn="ctr">
              <a:spcBef>
                <a:spcPts val="0"/>
              </a:spcBef>
              <a:spcAft>
                <a:spcPts val="0"/>
              </a:spcAft>
              <a:buNone/>
            </a:pPr>
            <a:r>
              <a:rPr lang="pt-BR" sz="2100" u="sng">
                <a:solidFill>
                  <a:srgbClr val="41B8D5"/>
                </a:solidFill>
                <a:latin typeface="Open Sans Medium"/>
                <a:ea typeface="Open Sans Medium"/>
                <a:cs typeface="Open Sans Medium"/>
                <a:sym typeface="Open Sans Medium"/>
                <a:hlinkClick r:id="rId6">
                  <a:extLst>
                    <a:ext uri="{A12FA001-AC4F-418D-AE19-62706E023703}">
                      <ahyp:hlinkClr val="tx"/>
                    </a:ext>
                  </a:extLst>
                </a:hlinkClick>
              </a:rPr>
              <a:t>https://www.unigo.com/</a:t>
            </a:r>
            <a:endParaRPr sz="2100" u="sng">
              <a:solidFill>
                <a:srgbClr val="41B8D5"/>
              </a:solidFill>
              <a:latin typeface="Open Sans Medium"/>
              <a:ea typeface="Open Sans Medium"/>
              <a:cs typeface="Open Sans Medium"/>
              <a:sym typeface="Open Sans Medium"/>
            </a:endParaRPr>
          </a:p>
          <a:p>
            <a:pPr indent="0" lvl="0" marL="0" rtl="0" algn="ctr">
              <a:spcBef>
                <a:spcPts val="0"/>
              </a:spcBef>
              <a:spcAft>
                <a:spcPts val="0"/>
              </a:spcAft>
              <a:buNone/>
            </a:pPr>
            <a:r>
              <a:rPr lang="pt-BR" sz="2100" u="sng">
                <a:solidFill>
                  <a:srgbClr val="41B8D5"/>
                </a:solidFill>
                <a:latin typeface="Open Sans Medium"/>
                <a:ea typeface="Open Sans Medium"/>
                <a:cs typeface="Open Sans Medium"/>
                <a:sym typeface="Open Sans Medium"/>
                <a:hlinkClick r:id="rId7">
                  <a:extLst>
                    <a:ext uri="{A12FA001-AC4F-418D-AE19-62706E023703}">
                      <ahyp:hlinkClr val="tx"/>
                    </a:ext>
                  </a:extLst>
                </a:hlinkClick>
              </a:rPr>
              <a:t>https://usnews.com</a:t>
            </a:r>
            <a:endParaRPr sz="2100" u="sng">
              <a:solidFill>
                <a:srgbClr val="41B8D5"/>
              </a:solidFill>
              <a:latin typeface="Open Sans Medium"/>
              <a:ea typeface="Open Sans Medium"/>
              <a:cs typeface="Open Sans Medium"/>
              <a:sym typeface="Open Sans Medium"/>
            </a:endParaRPr>
          </a:p>
        </p:txBody>
      </p:sp>
      <p:pic>
        <p:nvPicPr>
          <p:cNvPr id="715" name="Google Shape;715;p54"/>
          <p:cNvPicPr preferRelativeResize="0"/>
          <p:nvPr/>
        </p:nvPicPr>
        <p:blipFill>
          <a:blip r:embed="rId8">
            <a:alphaModFix/>
          </a:blip>
          <a:stretch>
            <a:fillRect/>
          </a:stretch>
        </p:blipFill>
        <p:spPr>
          <a:xfrm>
            <a:off x="608700" y="1513825"/>
            <a:ext cx="1234275" cy="1234275"/>
          </a:xfrm>
          <a:prstGeom prst="rect">
            <a:avLst/>
          </a:prstGeom>
          <a:noFill/>
          <a:ln>
            <a:noFill/>
          </a:ln>
        </p:spPr>
      </p:pic>
      <p:sp>
        <p:nvSpPr>
          <p:cNvPr id="716" name="Google Shape;716;p54"/>
          <p:cNvSpPr txBox="1"/>
          <p:nvPr/>
        </p:nvSpPr>
        <p:spPr>
          <a:xfrm>
            <a:off x="4479900" y="4277350"/>
            <a:ext cx="3271800" cy="6771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pt-BR" sz="4000">
                <a:solidFill>
                  <a:schemeClr val="dk1"/>
                </a:solidFill>
                <a:latin typeface="Alfa Slab One"/>
                <a:ea typeface="Alfa Slab One"/>
                <a:cs typeface="Alfa Slab One"/>
                <a:sym typeface="Alfa Slab One"/>
              </a:rPr>
              <a:t>DÚVIDAS?</a:t>
            </a:r>
            <a:endParaRPr sz="4000">
              <a:solidFill>
                <a:schemeClr val="dk1"/>
              </a:solidFill>
              <a:latin typeface="Alfa Slab One"/>
              <a:ea typeface="Alfa Slab One"/>
              <a:cs typeface="Alfa Slab One"/>
              <a:sym typeface="Alfa Slab One"/>
            </a:endParaRPr>
          </a:p>
        </p:txBody>
      </p:sp>
      <p:pic>
        <p:nvPicPr>
          <p:cNvPr id="717" name="Google Shape;717;p54"/>
          <p:cNvPicPr preferRelativeResize="0"/>
          <p:nvPr/>
        </p:nvPicPr>
        <p:blipFill>
          <a:blip r:embed="rId9">
            <a:alphaModFix/>
          </a:blip>
          <a:stretch>
            <a:fillRect/>
          </a:stretch>
        </p:blipFill>
        <p:spPr>
          <a:xfrm>
            <a:off x="608700" y="3264425"/>
            <a:ext cx="1234275" cy="1234275"/>
          </a:xfrm>
          <a:prstGeom prst="rect">
            <a:avLst/>
          </a:prstGeom>
          <a:noFill/>
          <a:ln>
            <a:noFill/>
          </a:ln>
        </p:spPr>
      </p:pic>
      <p:sp>
        <p:nvSpPr>
          <p:cNvPr id="718" name="Google Shape;718;p54"/>
          <p:cNvSpPr txBox="1"/>
          <p:nvPr/>
        </p:nvSpPr>
        <p:spPr>
          <a:xfrm>
            <a:off x="152400" y="914400"/>
            <a:ext cx="30000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2900">
                <a:solidFill>
                  <a:schemeClr val="dk1"/>
                </a:solidFill>
                <a:latin typeface="Caveat SemiBold"/>
                <a:ea typeface="Caveat SemiBold"/>
                <a:cs typeface="Caveat SemiBold"/>
                <a:sym typeface="Caveat SemiBold"/>
              </a:rPr>
              <a:t>Bolsas de estudos</a:t>
            </a:r>
            <a:endParaRPr>
              <a:solidFill>
                <a:schemeClr val="dk1"/>
              </a:solidFill>
            </a:endParaRPr>
          </a:p>
        </p:txBody>
      </p:sp>
      <p:pic>
        <p:nvPicPr>
          <p:cNvPr id="719" name="Google Shape;719;p54"/>
          <p:cNvPicPr preferRelativeResize="0"/>
          <p:nvPr/>
        </p:nvPicPr>
        <p:blipFill>
          <a:blip r:embed="rId10">
            <a:alphaModFix/>
          </a:blip>
          <a:stretch>
            <a:fillRect/>
          </a:stretch>
        </p:blipFill>
        <p:spPr>
          <a:xfrm>
            <a:off x="2247149" y="1655951"/>
            <a:ext cx="1146652" cy="581001"/>
          </a:xfrm>
          <a:prstGeom prst="rect">
            <a:avLst/>
          </a:prstGeom>
          <a:noFill/>
          <a:ln>
            <a:noFill/>
          </a:ln>
        </p:spPr>
      </p:pic>
      <p:pic>
        <p:nvPicPr>
          <p:cNvPr id="720" name="Google Shape;720;p54"/>
          <p:cNvPicPr preferRelativeResize="0"/>
          <p:nvPr/>
        </p:nvPicPr>
        <p:blipFill>
          <a:blip r:embed="rId11">
            <a:alphaModFix/>
          </a:blip>
          <a:stretch>
            <a:fillRect/>
          </a:stretch>
        </p:blipFill>
        <p:spPr>
          <a:xfrm>
            <a:off x="2290863" y="3626817"/>
            <a:ext cx="1242534" cy="509500"/>
          </a:xfrm>
          <a:prstGeom prst="rect">
            <a:avLst/>
          </a:prstGeom>
          <a:noFill/>
          <a:ln>
            <a:noFill/>
          </a:ln>
        </p:spPr>
      </p:pic>
      <p:pic>
        <p:nvPicPr>
          <p:cNvPr id="721" name="Google Shape;721;p54"/>
          <p:cNvPicPr preferRelativeResize="0"/>
          <p:nvPr/>
        </p:nvPicPr>
        <p:blipFill>
          <a:blip r:embed="rId12">
            <a:alphaModFix/>
          </a:blip>
          <a:stretch>
            <a:fillRect/>
          </a:stretch>
        </p:blipFill>
        <p:spPr>
          <a:xfrm>
            <a:off x="7791750" y="4597363"/>
            <a:ext cx="2423744" cy="50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5" name="Shape 725"/>
        <p:cNvGrpSpPr/>
        <p:nvPr/>
      </p:nvGrpSpPr>
      <p:grpSpPr>
        <a:xfrm>
          <a:off x="0" y="0"/>
          <a:ext cx="0" cy="0"/>
          <a:chOff x="0" y="0"/>
          <a:chExt cx="0" cy="0"/>
        </a:xfrm>
      </p:grpSpPr>
      <p:sp>
        <p:nvSpPr>
          <p:cNvPr id="726" name="Google Shape;726;p55"/>
          <p:cNvSpPr txBox="1"/>
          <p:nvPr/>
        </p:nvSpPr>
        <p:spPr>
          <a:xfrm>
            <a:off x="465525" y="339200"/>
            <a:ext cx="7484400" cy="615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pt-BR" sz="3500">
                <a:solidFill>
                  <a:schemeClr val="dk1"/>
                </a:solidFill>
                <a:latin typeface="Alfa Slab One"/>
                <a:ea typeface="Alfa Slab One"/>
                <a:cs typeface="Alfa Slab One"/>
                <a:sym typeface="Alfa Slab One"/>
              </a:rPr>
              <a:t>O que você achou desse papo?!</a:t>
            </a:r>
            <a:endParaRPr sz="3500">
              <a:solidFill>
                <a:schemeClr val="dk1"/>
              </a:solidFill>
              <a:latin typeface="Alfa Slab One"/>
              <a:ea typeface="Alfa Slab One"/>
              <a:cs typeface="Alfa Slab One"/>
              <a:sym typeface="Alfa Slab One"/>
            </a:endParaRPr>
          </a:p>
        </p:txBody>
      </p:sp>
      <p:sp>
        <p:nvSpPr>
          <p:cNvPr id="727" name="Google Shape;727;p55"/>
          <p:cNvSpPr txBox="1"/>
          <p:nvPr/>
        </p:nvSpPr>
        <p:spPr>
          <a:xfrm>
            <a:off x="0" y="4997375"/>
            <a:ext cx="3800400" cy="1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pt-BR" sz="800">
                <a:latin typeface="Open Sans"/>
                <a:ea typeface="Open Sans"/>
                <a:cs typeface="Open Sans"/>
                <a:sym typeface="Open Sans"/>
              </a:rPr>
              <a:t>Esse material é de uso exclusivo da Fundação Estudar.</a:t>
            </a:r>
            <a:endParaRPr i="1" sz="800">
              <a:latin typeface="Open Sans"/>
              <a:ea typeface="Open Sans"/>
              <a:cs typeface="Open Sans"/>
              <a:sym typeface="Open Sans"/>
            </a:endParaRPr>
          </a:p>
        </p:txBody>
      </p:sp>
      <p:pic>
        <p:nvPicPr>
          <p:cNvPr id="728" name="Google Shape;728;p55"/>
          <p:cNvPicPr preferRelativeResize="0"/>
          <p:nvPr/>
        </p:nvPicPr>
        <p:blipFill>
          <a:blip r:embed="rId3">
            <a:alphaModFix/>
          </a:blip>
          <a:stretch>
            <a:fillRect/>
          </a:stretch>
        </p:blipFill>
        <p:spPr>
          <a:xfrm>
            <a:off x="7791750" y="4597363"/>
            <a:ext cx="2423744" cy="509500"/>
          </a:xfrm>
          <a:prstGeom prst="rect">
            <a:avLst/>
          </a:prstGeom>
          <a:noFill/>
          <a:ln>
            <a:noFill/>
          </a:ln>
        </p:spPr>
      </p:pic>
      <p:pic>
        <p:nvPicPr>
          <p:cNvPr id="729" name="Google Shape;729;p55"/>
          <p:cNvPicPr preferRelativeResize="0"/>
          <p:nvPr/>
        </p:nvPicPr>
        <p:blipFill>
          <a:blip r:embed="rId4">
            <a:alphaModFix/>
          </a:blip>
          <a:stretch>
            <a:fillRect/>
          </a:stretch>
        </p:blipFill>
        <p:spPr>
          <a:xfrm>
            <a:off x="2536625" y="954800"/>
            <a:ext cx="3737775" cy="37377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56"/>
          <p:cNvSpPr txBox="1"/>
          <p:nvPr/>
        </p:nvSpPr>
        <p:spPr>
          <a:xfrm>
            <a:off x="9488738" y="3093100"/>
            <a:ext cx="3433200" cy="3540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pt-BR" sz="1700">
                <a:solidFill>
                  <a:srgbClr val="FFB500"/>
                </a:solidFill>
                <a:latin typeface="Montserrat"/>
                <a:ea typeface="Montserrat"/>
                <a:cs typeface="Montserrat"/>
                <a:sym typeface="Montserrat"/>
              </a:rPr>
              <a:t>Dúvidas?!</a:t>
            </a:r>
            <a:endParaRPr sz="1700">
              <a:solidFill>
                <a:srgbClr val="FFB500"/>
              </a:solidFill>
              <a:latin typeface="Montserrat Medium"/>
              <a:ea typeface="Montserrat Medium"/>
              <a:cs typeface="Montserrat Medium"/>
              <a:sym typeface="Montserrat Medium"/>
            </a:endParaRPr>
          </a:p>
        </p:txBody>
      </p:sp>
      <p:grpSp>
        <p:nvGrpSpPr>
          <p:cNvPr id="735" name="Google Shape;735;p56"/>
          <p:cNvGrpSpPr/>
          <p:nvPr/>
        </p:nvGrpSpPr>
        <p:grpSpPr>
          <a:xfrm>
            <a:off x="2081725" y="2012800"/>
            <a:ext cx="5119276" cy="1551600"/>
            <a:chOff x="2272321" y="1877259"/>
            <a:chExt cx="4870399" cy="1352039"/>
          </a:xfrm>
        </p:grpSpPr>
        <p:pic>
          <p:nvPicPr>
            <p:cNvPr id="736" name="Google Shape;736;p56"/>
            <p:cNvPicPr preferRelativeResize="0"/>
            <p:nvPr/>
          </p:nvPicPr>
          <p:blipFill rotWithShape="1">
            <a:blip r:embed="rId3">
              <a:alphaModFix/>
            </a:blip>
            <a:srcRect b="16667" l="56769" r="0" t="17477"/>
            <a:stretch/>
          </p:blipFill>
          <p:spPr>
            <a:xfrm>
              <a:off x="4997561" y="1877259"/>
              <a:ext cx="2145158" cy="1352039"/>
            </a:xfrm>
            <a:prstGeom prst="rect">
              <a:avLst/>
            </a:prstGeom>
            <a:noFill/>
            <a:ln>
              <a:noFill/>
            </a:ln>
          </p:spPr>
        </p:pic>
        <p:pic>
          <p:nvPicPr>
            <p:cNvPr id="737" name="Google Shape;737;p56"/>
            <p:cNvPicPr preferRelativeResize="0"/>
            <p:nvPr/>
          </p:nvPicPr>
          <p:blipFill rotWithShape="1">
            <a:blip r:embed="rId4">
              <a:alphaModFix/>
            </a:blip>
            <a:srcRect b="0" l="0" r="0" t="0"/>
            <a:stretch/>
          </p:blipFill>
          <p:spPr>
            <a:xfrm>
              <a:off x="2272321" y="2030755"/>
              <a:ext cx="2195839" cy="871820"/>
            </a:xfrm>
            <a:prstGeom prst="rect">
              <a:avLst/>
            </a:prstGeom>
            <a:noFill/>
            <a:ln>
              <a:noFill/>
            </a:ln>
          </p:spPr>
        </p:pic>
      </p:grpSp>
      <p:sp>
        <p:nvSpPr>
          <p:cNvPr id="738" name="Google Shape;738;p56"/>
          <p:cNvSpPr txBox="1"/>
          <p:nvPr/>
        </p:nvSpPr>
        <p:spPr>
          <a:xfrm>
            <a:off x="390125" y="727000"/>
            <a:ext cx="8105400" cy="1000500"/>
          </a:xfrm>
          <a:prstGeom prst="rect">
            <a:avLst/>
          </a:prstGeom>
          <a:noFill/>
          <a:ln>
            <a:noFill/>
          </a:ln>
        </p:spPr>
        <p:txBody>
          <a:bodyPr anchorCtr="0" anchor="t" bIns="45725" lIns="45725" spcFirstLastPara="1" rIns="45725" wrap="square" tIns="45725">
            <a:spAutoFit/>
          </a:bodyPr>
          <a:lstStyle/>
          <a:p>
            <a:pPr indent="0" lvl="0" marL="0" rtl="0" algn="ctr">
              <a:lnSpc>
                <a:spcPct val="115000"/>
              </a:lnSpc>
              <a:spcBef>
                <a:spcPts val="0"/>
              </a:spcBef>
              <a:spcAft>
                <a:spcPts val="0"/>
              </a:spcAft>
              <a:buNone/>
            </a:pPr>
            <a:r>
              <a:rPr lang="pt-BR" sz="5900">
                <a:solidFill>
                  <a:schemeClr val="dk1"/>
                </a:solidFill>
                <a:latin typeface="Alfa Slab One"/>
                <a:ea typeface="Alfa Slab One"/>
                <a:cs typeface="Alfa Slab One"/>
                <a:sym typeface="Alfa Slab One"/>
              </a:rPr>
              <a:t>Obrigada!</a:t>
            </a:r>
            <a:endParaRPr sz="2400">
              <a:solidFill>
                <a:schemeClr val="dk1"/>
              </a:solidFill>
              <a:latin typeface="Bree Serif"/>
              <a:ea typeface="Bree Serif"/>
              <a:cs typeface="Bree Serif"/>
              <a:sym typeface="Bree Serif"/>
            </a:endParaRPr>
          </a:p>
        </p:txBody>
      </p:sp>
      <p:sp>
        <p:nvSpPr>
          <p:cNvPr id="739" name="Google Shape;739;p56"/>
          <p:cNvSpPr txBox="1"/>
          <p:nvPr/>
        </p:nvSpPr>
        <p:spPr>
          <a:xfrm>
            <a:off x="4196400" y="4563800"/>
            <a:ext cx="494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40" name="Google Shape;740;p56"/>
          <p:cNvPicPr preferRelativeResize="0"/>
          <p:nvPr/>
        </p:nvPicPr>
        <p:blipFill rotWithShape="1">
          <a:blip r:embed="rId5">
            <a:alphaModFix/>
          </a:blip>
          <a:srcRect b="42947" l="15582" r="52987" t="12090"/>
          <a:stretch/>
        </p:blipFill>
        <p:spPr>
          <a:xfrm>
            <a:off x="2698450" y="3412000"/>
            <a:ext cx="1208400" cy="1152300"/>
          </a:xfrm>
          <a:prstGeom prst="ellipse">
            <a:avLst/>
          </a:prstGeom>
          <a:noFill/>
          <a:ln>
            <a:noFill/>
          </a:ln>
        </p:spPr>
      </p:pic>
      <p:sp>
        <p:nvSpPr>
          <p:cNvPr id="741" name="Google Shape;741;p56"/>
          <p:cNvSpPr txBox="1"/>
          <p:nvPr/>
        </p:nvSpPr>
        <p:spPr>
          <a:xfrm>
            <a:off x="3906850" y="3791475"/>
            <a:ext cx="3008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chemeClr val="dk1"/>
                </a:solidFill>
                <a:latin typeface="Open Sans"/>
                <a:ea typeface="Open Sans"/>
                <a:cs typeface="Open Sans"/>
                <a:sym typeface="Open Sans"/>
              </a:rPr>
              <a:t>Janaina Paixão</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rPr lang="pt-BR">
                <a:solidFill>
                  <a:schemeClr val="dk1"/>
                </a:solidFill>
                <a:latin typeface="Open Sans"/>
                <a:ea typeface="Open Sans"/>
                <a:cs typeface="Open Sans"/>
                <a:sym typeface="Open Sans"/>
              </a:rPr>
              <a:t>talentos@estudar.org.br</a:t>
            </a:r>
            <a:endParaRPr>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grpSp>
        <p:nvGrpSpPr>
          <p:cNvPr id="102" name="Google Shape;102;p19"/>
          <p:cNvGrpSpPr/>
          <p:nvPr/>
        </p:nvGrpSpPr>
        <p:grpSpPr>
          <a:xfrm rot="5400000">
            <a:off x="6731353" y="2715005"/>
            <a:ext cx="89325" cy="3827011"/>
            <a:chOff x="1280818" y="2525425"/>
            <a:chExt cx="119100" cy="5467159"/>
          </a:xfrm>
        </p:grpSpPr>
        <p:cxnSp>
          <p:nvCxnSpPr>
            <p:cNvPr id="103" name="Google Shape;103;p19"/>
            <p:cNvCxnSpPr/>
            <p:nvPr/>
          </p:nvCxnSpPr>
          <p:spPr>
            <a:xfrm rot="-5400000">
              <a:off x="-1391412" y="5260784"/>
              <a:ext cx="5463600" cy="0"/>
            </a:xfrm>
            <a:prstGeom prst="straightConnector1">
              <a:avLst/>
            </a:prstGeom>
            <a:noFill/>
            <a:ln cap="flat" cmpd="sng" w="19050">
              <a:solidFill>
                <a:srgbClr val="FABE17"/>
              </a:solidFill>
              <a:prstDash val="solid"/>
              <a:miter lim="800000"/>
              <a:headEnd len="sm" w="sm" type="none"/>
              <a:tailEnd len="sm" w="sm" type="none"/>
            </a:ln>
          </p:spPr>
        </p:cxnSp>
        <p:cxnSp>
          <p:nvCxnSpPr>
            <p:cNvPr id="104" name="Google Shape;104;p19"/>
            <p:cNvCxnSpPr/>
            <p:nvPr/>
          </p:nvCxnSpPr>
          <p:spPr>
            <a:xfrm rot="10800000">
              <a:off x="1280818" y="2525425"/>
              <a:ext cx="119100" cy="0"/>
            </a:xfrm>
            <a:prstGeom prst="straightConnector1">
              <a:avLst/>
            </a:prstGeom>
            <a:noFill/>
            <a:ln cap="flat" cmpd="sng" w="19050">
              <a:solidFill>
                <a:srgbClr val="FABE17"/>
              </a:solidFill>
              <a:prstDash val="solid"/>
              <a:miter lim="800000"/>
              <a:headEnd len="sm" w="sm" type="none"/>
              <a:tailEnd len="sm" w="sm" type="none"/>
            </a:ln>
          </p:spPr>
        </p:cxnSp>
      </p:grpSp>
      <p:cxnSp>
        <p:nvCxnSpPr>
          <p:cNvPr id="105" name="Google Shape;105;p19"/>
          <p:cNvCxnSpPr/>
          <p:nvPr/>
        </p:nvCxnSpPr>
        <p:spPr>
          <a:xfrm>
            <a:off x="0" y="1887992"/>
            <a:ext cx="1030200" cy="0"/>
          </a:xfrm>
          <a:prstGeom prst="straightConnector1">
            <a:avLst/>
          </a:prstGeom>
          <a:noFill/>
          <a:ln cap="flat" cmpd="sng" w="19050">
            <a:solidFill>
              <a:srgbClr val="80C181"/>
            </a:solidFill>
            <a:prstDash val="solid"/>
            <a:miter lim="800000"/>
            <a:headEnd len="sm" w="sm" type="none"/>
            <a:tailEnd len="sm" w="sm" type="none"/>
          </a:ln>
        </p:spPr>
      </p:cxnSp>
      <p:sp>
        <p:nvSpPr>
          <p:cNvPr id="106" name="Google Shape;106;p19"/>
          <p:cNvSpPr txBox="1"/>
          <p:nvPr/>
        </p:nvSpPr>
        <p:spPr>
          <a:xfrm>
            <a:off x="1308000" y="1124850"/>
            <a:ext cx="65280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4400">
                <a:solidFill>
                  <a:srgbClr val="3F3F3F"/>
                </a:solidFill>
                <a:latin typeface="Open Sans"/>
                <a:ea typeface="Open Sans"/>
                <a:cs typeface="Open Sans"/>
                <a:sym typeface="Open Sans"/>
              </a:rPr>
              <a:t>Aqui </a:t>
            </a:r>
            <a:r>
              <a:rPr lang="pt-BR" sz="4400">
                <a:solidFill>
                  <a:srgbClr val="3F3F3F"/>
                </a:solidFill>
                <a:latin typeface="Alfa Slab One"/>
                <a:ea typeface="Alfa Slab One"/>
                <a:cs typeface="Alfa Slab One"/>
                <a:sym typeface="Alfa Slab One"/>
              </a:rPr>
              <a:t>criamos oportunidades</a:t>
            </a:r>
            <a:r>
              <a:rPr lang="pt-BR" sz="4400">
                <a:solidFill>
                  <a:srgbClr val="3F3F3F"/>
                </a:solidFill>
                <a:latin typeface="Open Sans"/>
                <a:ea typeface="Open Sans"/>
                <a:cs typeface="Open Sans"/>
                <a:sym typeface="Open Sans"/>
              </a:rPr>
              <a:t> para gente boa agir grande e </a:t>
            </a:r>
            <a:r>
              <a:rPr lang="pt-BR" sz="4400">
                <a:solidFill>
                  <a:srgbClr val="3F3F3F"/>
                </a:solidFill>
                <a:latin typeface="Alfa Slab One"/>
                <a:ea typeface="Alfa Slab One"/>
                <a:cs typeface="Alfa Slab One"/>
                <a:sym typeface="Alfa Slab One"/>
              </a:rPr>
              <a:t>transformar o Brasil</a:t>
            </a:r>
            <a:endParaRPr sz="4400">
              <a:solidFill>
                <a:srgbClr val="3F3F3F"/>
              </a:solidFill>
              <a:latin typeface="Alfa Slab One"/>
              <a:ea typeface="Alfa Slab One"/>
              <a:cs typeface="Alfa Slab One"/>
              <a:sym typeface="Alfa Slab One"/>
            </a:endParaRPr>
          </a:p>
        </p:txBody>
      </p:sp>
      <p:cxnSp>
        <p:nvCxnSpPr>
          <p:cNvPr id="107" name="Google Shape;107;p19"/>
          <p:cNvCxnSpPr/>
          <p:nvPr/>
        </p:nvCxnSpPr>
        <p:spPr>
          <a:xfrm>
            <a:off x="6776013" y="-13425"/>
            <a:ext cx="0" cy="1845000"/>
          </a:xfrm>
          <a:prstGeom prst="straightConnector1">
            <a:avLst/>
          </a:prstGeom>
          <a:noFill/>
          <a:ln cap="flat" cmpd="sng" w="19050">
            <a:solidFill>
              <a:srgbClr val="4FC2E9"/>
            </a:solidFill>
            <a:prstDash val="solid"/>
            <a:miter lim="800000"/>
            <a:headEnd len="sm" w="sm" type="none"/>
            <a:tailEnd len="sm" w="sm" type="none"/>
          </a:ln>
        </p:spPr>
      </p:cxnSp>
      <p:pic>
        <p:nvPicPr>
          <p:cNvPr id="108" name="Google Shape;108;p19"/>
          <p:cNvPicPr preferRelativeResize="0"/>
          <p:nvPr/>
        </p:nvPicPr>
        <p:blipFill>
          <a:blip r:embed="rId3">
            <a:alphaModFix/>
          </a:blip>
          <a:stretch>
            <a:fillRect/>
          </a:stretch>
        </p:blipFill>
        <p:spPr>
          <a:xfrm>
            <a:off x="7749025" y="396758"/>
            <a:ext cx="1003100" cy="416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2D91"/>
        </a:solidFill>
      </p:bgPr>
    </p:bg>
    <p:spTree>
      <p:nvGrpSpPr>
        <p:cNvPr id="112" name="Shape 112"/>
        <p:cNvGrpSpPr/>
        <p:nvPr/>
      </p:nvGrpSpPr>
      <p:grpSpPr>
        <a:xfrm>
          <a:off x="0" y="0"/>
          <a:ext cx="0" cy="0"/>
          <a:chOff x="0" y="0"/>
          <a:chExt cx="0" cy="0"/>
        </a:xfrm>
      </p:grpSpPr>
      <p:sp>
        <p:nvSpPr>
          <p:cNvPr id="113" name="Google Shape;113;p20"/>
          <p:cNvSpPr txBox="1"/>
          <p:nvPr/>
        </p:nvSpPr>
        <p:spPr>
          <a:xfrm>
            <a:off x="1077150" y="1202225"/>
            <a:ext cx="6989700" cy="2916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pt-BR" sz="3700">
                <a:solidFill>
                  <a:schemeClr val="lt1"/>
                </a:solidFill>
                <a:latin typeface="Open Sans Light"/>
                <a:ea typeface="Open Sans Light"/>
                <a:cs typeface="Open Sans Light"/>
                <a:sym typeface="Open Sans Light"/>
              </a:rPr>
              <a:t>FALTAM </a:t>
            </a:r>
            <a:r>
              <a:rPr lang="pt-BR" sz="3700">
                <a:solidFill>
                  <a:schemeClr val="lt1"/>
                </a:solidFill>
                <a:latin typeface="Alfa Slab One"/>
                <a:ea typeface="Alfa Slab One"/>
                <a:cs typeface="Alfa Slab One"/>
                <a:sym typeface="Alfa Slab One"/>
              </a:rPr>
              <a:t>LIDERANÇAS </a:t>
            </a:r>
            <a:endParaRPr sz="3700">
              <a:solidFill>
                <a:schemeClr val="lt1"/>
              </a:solidFill>
              <a:latin typeface="Alfa Slab One"/>
              <a:ea typeface="Alfa Slab One"/>
              <a:cs typeface="Alfa Slab One"/>
              <a:sym typeface="Alfa Slab One"/>
            </a:endParaRPr>
          </a:p>
          <a:p>
            <a:pPr indent="0" lvl="0" marL="0" marR="0" rtl="0" algn="ctr">
              <a:spcBef>
                <a:spcPts val="0"/>
              </a:spcBef>
              <a:spcAft>
                <a:spcPts val="0"/>
              </a:spcAft>
              <a:buNone/>
            </a:pPr>
            <a:r>
              <a:rPr lang="pt-BR" sz="3700">
                <a:solidFill>
                  <a:schemeClr val="lt1"/>
                </a:solidFill>
                <a:latin typeface="Open Sans Light"/>
                <a:ea typeface="Open Sans Light"/>
                <a:cs typeface="Open Sans Light"/>
                <a:sym typeface="Open Sans Light"/>
              </a:rPr>
              <a:t>QUE INSPIRAM E </a:t>
            </a:r>
            <a:r>
              <a:rPr lang="pt-BR" sz="3700">
                <a:solidFill>
                  <a:schemeClr val="lt1"/>
                </a:solidFill>
                <a:latin typeface="Alfa Slab One"/>
                <a:ea typeface="Alfa Slab One"/>
                <a:cs typeface="Alfa Slab One"/>
                <a:sym typeface="Alfa Slab One"/>
              </a:rPr>
              <a:t>OPORTUNIDADES </a:t>
            </a:r>
            <a:r>
              <a:rPr lang="pt-BR" sz="3700">
                <a:solidFill>
                  <a:schemeClr val="lt1"/>
                </a:solidFill>
                <a:latin typeface="Open Sans Light"/>
                <a:ea typeface="Open Sans Light"/>
                <a:cs typeface="Open Sans Light"/>
                <a:sym typeface="Open Sans Light"/>
              </a:rPr>
              <a:t>DE</a:t>
            </a:r>
            <a:endParaRPr sz="3700">
              <a:solidFill>
                <a:schemeClr val="lt1"/>
              </a:solidFill>
              <a:latin typeface="Open Sans Light"/>
              <a:ea typeface="Open Sans Light"/>
              <a:cs typeface="Open Sans Light"/>
              <a:sym typeface="Open Sans Light"/>
            </a:endParaRPr>
          </a:p>
          <a:p>
            <a:pPr indent="0" lvl="0" marL="0" marR="0" rtl="0" algn="ctr">
              <a:spcBef>
                <a:spcPts val="0"/>
              </a:spcBef>
              <a:spcAft>
                <a:spcPts val="0"/>
              </a:spcAft>
              <a:buNone/>
            </a:pPr>
            <a:r>
              <a:rPr lang="pt-BR" sz="3700">
                <a:solidFill>
                  <a:schemeClr val="lt1"/>
                </a:solidFill>
                <a:latin typeface="Open Sans Light"/>
                <a:ea typeface="Open Sans Light"/>
                <a:cs typeface="Open Sans Light"/>
                <a:sym typeface="Open Sans Light"/>
              </a:rPr>
              <a:t>DESENVOLVIMENTO PARA AS PESSOAS JOVENS</a:t>
            </a:r>
            <a:endParaRPr sz="3700">
              <a:solidFill>
                <a:schemeClr val="lt1"/>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E58"/>
        </a:solidFill>
      </p:bgPr>
    </p:bg>
    <p:spTree>
      <p:nvGrpSpPr>
        <p:cNvPr id="117" name="Shape 117"/>
        <p:cNvGrpSpPr/>
        <p:nvPr/>
      </p:nvGrpSpPr>
      <p:grpSpPr>
        <a:xfrm>
          <a:off x="0" y="0"/>
          <a:ext cx="0" cy="0"/>
          <a:chOff x="0" y="0"/>
          <a:chExt cx="0" cy="0"/>
        </a:xfrm>
      </p:grpSpPr>
      <p:sp>
        <p:nvSpPr>
          <p:cNvPr id="118" name="Google Shape;118;p21"/>
          <p:cNvSpPr txBox="1"/>
          <p:nvPr/>
        </p:nvSpPr>
        <p:spPr>
          <a:xfrm>
            <a:off x="3332675" y="651750"/>
            <a:ext cx="5400000" cy="400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800">
                <a:solidFill>
                  <a:schemeClr val="lt1"/>
                </a:solidFill>
                <a:latin typeface="Alfa Slab One"/>
                <a:ea typeface="Alfa Slab One"/>
                <a:cs typeface="Alfa Slab One"/>
                <a:sym typeface="Alfa Slab One"/>
              </a:rPr>
              <a:t>ACREDITAMOS QUE TEMOS TALENTOS EM TODO O PAÍS</a:t>
            </a:r>
            <a:endParaRPr sz="3800">
              <a:solidFill>
                <a:schemeClr val="lt1"/>
              </a:solidFill>
              <a:latin typeface="Alfa Slab One"/>
              <a:ea typeface="Alfa Slab One"/>
              <a:cs typeface="Alfa Slab One"/>
              <a:sym typeface="Alfa Slab One"/>
            </a:endParaRPr>
          </a:p>
          <a:p>
            <a:pPr indent="0" lvl="0" marL="0" rtl="0" algn="l">
              <a:spcBef>
                <a:spcPts val="0"/>
              </a:spcBef>
              <a:spcAft>
                <a:spcPts val="0"/>
              </a:spcAft>
              <a:buNone/>
            </a:pPr>
            <a:r>
              <a:rPr lang="pt-BR" sz="2400">
                <a:solidFill>
                  <a:schemeClr val="lt1"/>
                </a:solidFill>
                <a:latin typeface="Open Sans Light"/>
                <a:ea typeface="Open Sans Light"/>
                <a:cs typeface="Open Sans Light"/>
                <a:sym typeface="Open Sans Light"/>
              </a:rPr>
              <a:t>E </a:t>
            </a:r>
            <a:r>
              <a:rPr b="1" lang="pt-BR" sz="2400">
                <a:solidFill>
                  <a:schemeClr val="lt1"/>
                </a:solidFill>
                <a:latin typeface="Open Sans"/>
                <a:ea typeface="Open Sans"/>
                <a:cs typeface="Open Sans"/>
                <a:sym typeface="Open Sans"/>
              </a:rPr>
              <a:t>encontrar</a:t>
            </a:r>
            <a:r>
              <a:rPr lang="pt-BR" sz="2400">
                <a:solidFill>
                  <a:schemeClr val="lt1"/>
                </a:solidFill>
                <a:latin typeface="Open Sans Light"/>
                <a:ea typeface="Open Sans Light"/>
                <a:cs typeface="Open Sans Light"/>
                <a:sym typeface="Open Sans Light"/>
              </a:rPr>
              <a:t>, </a:t>
            </a:r>
            <a:r>
              <a:rPr b="1" lang="pt-BR" sz="2400">
                <a:solidFill>
                  <a:schemeClr val="lt1"/>
                </a:solidFill>
                <a:latin typeface="Open Sans"/>
                <a:ea typeface="Open Sans"/>
                <a:cs typeface="Open Sans"/>
                <a:sym typeface="Open Sans"/>
              </a:rPr>
              <a:t>inspirar </a:t>
            </a:r>
            <a:r>
              <a:rPr lang="pt-BR" sz="2400">
                <a:solidFill>
                  <a:schemeClr val="lt1"/>
                </a:solidFill>
                <a:latin typeface="Open Sans Light"/>
                <a:ea typeface="Open Sans Light"/>
                <a:cs typeface="Open Sans Light"/>
                <a:sym typeface="Open Sans Light"/>
              </a:rPr>
              <a:t>e </a:t>
            </a:r>
            <a:r>
              <a:rPr b="1" lang="pt-BR" sz="2400">
                <a:solidFill>
                  <a:schemeClr val="lt1"/>
                </a:solidFill>
                <a:latin typeface="Open Sans"/>
                <a:ea typeface="Open Sans"/>
                <a:cs typeface="Open Sans"/>
                <a:sym typeface="Open Sans"/>
              </a:rPr>
              <a:t>desenvolver jovens lideranças</a:t>
            </a:r>
            <a:r>
              <a:rPr lang="pt-BR" sz="2400">
                <a:solidFill>
                  <a:schemeClr val="lt1"/>
                </a:solidFill>
                <a:latin typeface="Open Sans Light"/>
                <a:ea typeface="Open Sans Light"/>
                <a:cs typeface="Open Sans Light"/>
                <a:sym typeface="Open Sans Light"/>
              </a:rPr>
              <a:t> é a nossa especialidade há mais de 30 anos.</a:t>
            </a:r>
            <a:endParaRPr sz="2400">
              <a:solidFill>
                <a:schemeClr val="lt1"/>
              </a:solidFill>
              <a:latin typeface="Open Sans Light"/>
              <a:ea typeface="Open Sans Light"/>
              <a:cs typeface="Open Sans Light"/>
              <a:sym typeface="Open Sans Light"/>
            </a:endParaRPr>
          </a:p>
        </p:txBody>
      </p:sp>
      <p:pic>
        <p:nvPicPr>
          <p:cNvPr id="119" name="Google Shape;119;p21"/>
          <p:cNvPicPr preferRelativeResize="0"/>
          <p:nvPr/>
        </p:nvPicPr>
        <p:blipFill>
          <a:blip r:embed="rId3">
            <a:alphaModFix/>
          </a:blip>
          <a:stretch>
            <a:fillRect/>
          </a:stretch>
        </p:blipFill>
        <p:spPr>
          <a:xfrm>
            <a:off x="8112499" y="4653747"/>
            <a:ext cx="919977" cy="382325"/>
          </a:xfrm>
          <a:prstGeom prst="rect">
            <a:avLst/>
          </a:prstGeom>
          <a:noFill/>
          <a:ln>
            <a:noFill/>
          </a:ln>
        </p:spPr>
      </p:pic>
      <p:pic>
        <p:nvPicPr>
          <p:cNvPr id="120" name="Google Shape;120;p21"/>
          <p:cNvPicPr preferRelativeResize="0"/>
          <p:nvPr/>
        </p:nvPicPr>
        <p:blipFill rotWithShape="1">
          <a:blip r:embed="rId4">
            <a:alphaModFix/>
          </a:blip>
          <a:srcRect b="0" l="0" r="38480" t="0"/>
          <a:stretch/>
        </p:blipFill>
        <p:spPr>
          <a:xfrm>
            <a:off x="-116275" y="0"/>
            <a:ext cx="3280524" cy="5143500"/>
          </a:xfrm>
          <a:prstGeom prst="rect">
            <a:avLst/>
          </a:prstGeom>
          <a:noFill/>
          <a:ln>
            <a:noFill/>
          </a:ln>
        </p:spPr>
      </p:pic>
      <p:sp>
        <p:nvSpPr>
          <p:cNvPr id="121" name="Google Shape;121;p21"/>
          <p:cNvSpPr txBox="1"/>
          <p:nvPr/>
        </p:nvSpPr>
        <p:spPr>
          <a:xfrm>
            <a:off x="879750" y="4638213"/>
            <a:ext cx="2284500" cy="41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pt-BR" sz="600">
                <a:solidFill>
                  <a:srgbClr val="282828"/>
                </a:solidFill>
                <a:highlight>
                  <a:srgbClr val="FFFFFF"/>
                </a:highlight>
                <a:latin typeface="Open Sans"/>
                <a:ea typeface="Open Sans"/>
                <a:cs typeface="Open Sans"/>
                <a:sym typeface="Open Sans"/>
              </a:rPr>
              <a:t>Ralf Toenjes</a:t>
            </a:r>
            <a:r>
              <a:rPr lang="pt-BR" sz="600">
                <a:solidFill>
                  <a:srgbClr val="282828"/>
                </a:solidFill>
                <a:highlight>
                  <a:srgbClr val="FFFFFF"/>
                </a:highlight>
                <a:latin typeface="Open Sans Light"/>
                <a:ea typeface="Open Sans Light"/>
                <a:cs typeface="Open Sans Light"/>
                <a:sym typeface="Open Sans Light"/>
              </a:rPr>
              <a:t>- Líder Estudar -2013 - -FUNDADOR DA ONG RENOVATIO que tem a missão de transformar o panorama da saúde ocular no Brasil </a:t>
            </a:r>
            <a:endParaRPr sz="600">
              <a:solidFill>
                <a:srgbClr val="282828"/>
              </a:solidFill>
              <a:highlight>
                <a:srgbClr val="FFFFFF"/>
              </a:highlight>
              <a:latin typeface="Open Sans Light"/>
              <a:ea typeface="Open Sans Light"/>
              <a:cs typeface="Open Sans Light"/>
              <a:sym typeface="Open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E58"/>
        </a:solidFill>
      </p:bgPr>
    </p:bg>
    <p:spTree>
      <p:nvGrpSpPr>
        <p:cNvPr id="125" name="Shape 125"/>
        <p:cNvGrpSpPr/>
        <p:nvPr/>
      </p:nvGrpSpPr>
      <p:grpSpPr>
        <a:xfrm>
          <a:off x="0" y="0"/>
          <a:ext cx="0" cy="0"/>
          <a:chOff x="0" y="0"/>
          <a:chExt cx="0" cy="0"/>
        </a:xfrm>
      </p:grpSpPr>
      <p:sp>
        <p:nvSpPr>
          <p:cNvPr id="126" name="Google Shape;126;p22"/>
          <p:cNvSpPr txBox="1"/>
          <p:nvPr/>
        </p:nvSpPr>
        <p:spPr>
          <a:xfrm>
            <a:off x="1785625" y="1548145"/>
            <a:ext cx="5573100" cy="20472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pt-BR" sz="3100">
                <a:solidFill>
                  <a:schemeClr val="lt1"/>
                </a:solidFill>
                <a:latin typeface="Alfa Slab One"/>
                <a:ea typeface="Alfa Slab One"/>
                <a:cs typeface="Alfa Slab One"/>
                <a:sym typeface="Alfa Slab One"/>
              </a:rPr>
              <a:t>O QUE É</a:t>
            </a:r>
            <a:endParaRPr sz="3100">
              <a:solidFill>
                <a:schemeClr val="lt1"/>
              </a:solidFill>
              <a:latin typeface="Alfa Slab One"/>
              <a:ea typeface="Alfa Slab One"/>
              <a:cs typeface="Alfa Slab One"/>
              <a:sym typeface="Alfa Slab One"/>
            </a:endParaRPr>
          </a:p>
          <a:p>
            <a:pPr indent="0" lvl="0" marL="0" rtl="0" algn="ctr">
              <a:spcBef>
                <a:spcPts val="0"/>
              </a:spcBef>
              <a:spcAft>
                <a:spcPts val="0"/>
              </a:spcAft>
              <a:buNone/>
            </a:pPr>
            <a:r>
              <a:t/>
            </a:r>
            <a:endParaRPr sz="3100">
              <a:solidFill>
                <a:srgbClr val="FFC803"/>
              </a:solidFill>
              <a:latin typeface="Alfa Slab One"/>
              <a:ea typeface="Alfa Slab One"/>
              <a:cs typeface="Alfa Slab One"/>
              <a:sym typeface="Alfa Slab One"/>
            </a:endParaRPr>
          </a:p>
          <a:p>
            <a:pPr indent="0" lvl="0" marL="0" rtl="0" algn="ctr">
              <a:spcBef>
                <a:spcPts val="0"/>
              </a:spcBef>
              <a:spcAft>
                <a:spcPts val="0"/>
              </a:spcAft>
              <a:buNone/>
            </a:pPr>
            <a:r>
              <a:t/>
            </a:r>
            <a:endParaRPr sz="3100">
              <a:solidFill>
                <a:srgbClr val="FFC803"/>
              </a:solidFill>
              <a:latin typeface="Alfa Slab One"/>
              <a:ea typeface="Alfa Slab One"/>
              <a:cs typeface="Alfa Slab One"/>
              <a:sym typeface="Alfa Slab One"/>
            </a:endParaRPr>
          </a:p>
          <a:p>
            <a:pPr indent="0" lvl="0" marL="0" rtl="0" algn="ctr">
              <a:spcBef>
                <a:spcPts val="0"/>
              </a:spcBef>
              <a:spcAft>
                <a:spcPts val="0"/>
              </a:spcAft>
              <a:buNone/>
            </a:pPr>
            <a:r>
              <a:rPr lang="pt-BR" sz="3100">
                <a:solidFill>
                  <a:schemeClr val="lt1"/>
                </a:solidFill>
                <a:latin typeface="Alfa Slab One"/>
                <a:ea typeface="Alfa Slab One"/>
                <a:cs typeface="Alfa Slab One"/>
                <a:sym typeface="Alfa Slab One"/>
              </a:rPr>
              <a:t>PARA VOCÊ?</a:t>
            </a:r>
            <a:endParaRPr sz="3100">
              <a:solidFill>
                <a:schemeClr val="lt1"/>
              </a:solidFill>
              <a:latin typeface="Alfa Slab One"/>
              <a:ea typeface="Alfa Slab One"/>
              <a:cs typeface="Alfa Slab One"/>
              <a:sym typeface="Alfa Slab One"/>
            </a:endParaRPr>
          </a:p>
        </p:txBody>
      </p:sp>
      <p:sp>
        <p:nvSpPr>
          <p:cNvPr id="127" name="Google Shape;127;p22"/>
          <p:cNvSpPr txBox="1"/>
          <p:nvPr/>
        </p:nvSpPr>
        <p:spPr>
          <a:xfrm>
            <a:off x="1322688" y="2015466"/>
            <a:ext cx="6498600" cy="9696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pt-BR" sz="5400">
                <a:solidFill>
                  <a:schemeClr val="lt1"/>
                </a:solidFill>
                <a:latin typeface="Alfa Slab One"/>
                <a:ea typeface="Alfa Slab One"/>
                <a:cs typeface="Alfa Slab One"/>
                <a:sym typeface="Alfa Slab One"/>
              </a:rPr>
              <a:t>UM(A)</a:t>
            </a:r>
            <a:r>
              <a:rPr lang="pt-BR" sz="5400">
                <a:solidFill>
                  <a:srgbClr val="FFC803"/>
                </a:solidFill>
                <a:latin typeface="Alfa Slab One"/>
                <a:ea typeface="Alfa Slab One"/>
                <a:cs typeface="Alfa Slab One"/>
                <a:sym typeface="Alfa Slab One"/>
              </a:rPr>
              <a:t> </a:t>
            </a:r>
            <a:r>
              <a:rPr lang="pt-BR" sz="5400">
                <a:solidFill>
                  <a:srgbClr val="3F3F3F"/>
                </a:solidFill>
                <a:latin typeface="Alfa Slab One"/>
                <a:ea typeface="Alfa Slab One"/>
                <a:cs typeface="Alfa Slab One"/>
                <a:sym typeface="Alfa Slab One"/>
              </a:rPr>
              <a:t>LÍDER</a:t>
            </a:r>
            <a:endParaRPr sz="5400">
              <a:solidFill>
                <a:srgbClr val="3F3F3F"/>
              </a:solidFill>
              <a:latin typeface="Alfa Slab One"/>
              <a:ea typeface="Alfa Slab One"/>
              <a:cs typeface="Alfa Slab One"/>
              <a:sym typeface="Alfa Slab One"/>
            </a:endParaRPr>
          </a:p>
        </p:txBody>
      </p:sp>
      <p:pic>
        <p:nvPicPr>
          <p:cNvPr id="128" name="Google Shape;128;p22"/>
          <p:cNvPicPr preferRelativeResize="0"/>
          <p:nvPr/>
        </p:nvPicPr>
        <p:blipFill>
          <a:blip r:embed="rId3">
            <a:alphaModFix/>
          </a:blip>
          <a:stretch>
            <a:fillRect/>
          </a:stretch>
        </p:blipFill>
        <p:spPr>
          <a:xfrm>
            <a:off x="4112011" y="4486222"/>
            <a:ext cx="919977" cy="38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cxnSp>
        <p:nvCxnSpPr>
          <p:cNvPr id="133" name="Google Shape;133;p23"/>
          <p:cNvCxnSpPr/>
          <p:nvPr/>
        </p:nvCxnSpPr>
        <p:spPr>
          <a:xfrm>
            <a:off x="413875" y="-750875"/>
            <a:ext cx="0" cy="3267000"/>
          </a:xfrm>
          <a:prstGeom prst="straightConnector1">
            <a:avLst/>
          </a:prstGeom>
          <a:noFill/>
          <a:ln cap="flat" cmpd="sng" w="19050">
            <a:solidFill>
              <a:srgbClr val="3974B9"/>
            </a:solidFill>
            <a:prstDash val="solid"/>
            <a:miter lim="800000"/>
            <a:headEnd len="sm" w="sm" type="none"/>
            <a:tailEnd len="sm" w="sm" type="none"/>
          </a:ln>
        </p:spPr>
      </p:cxnSp>
      <p:pic>
        <p:nvPicPr>
          <p:cNvPr id="134" name="Google Shape;134;p23"/>
          <p:cNvPicPr preferRelativeResize="0"/>
          <p:nvPr/>
        </p:nvPicPr>
        <p:blipFill>
          <a:blip r:embed="rId3">
            <a:alphaModFix/>
          </a:blip>
          <a:stretch>
            <a:fillRect/>
          </a:stretch>
        </p:blipFill>
        <p:spPr>
          <a:xfrm>
            <a:off x="3620813" y="4694888"/>
            <a:ext cx="1205450" cy="253400"/>
          </a:xfrm>
          <a:prstGeom prst="rect">
            <a:avLst/>
          </a:prstGeom>
          <a:noFill/>
          <a:ln>
            <a:noFill/>
          </a:ln>
        </p:spPr>
      </p:pic>
      <p:pic>
        <p:nvPicPr>
          <p:cNvPr id="135" name="Google Shape;135;p23"/>
          <p:cNvPicPr preferRelativeResize="0"/>
          <p:nvPr/>
        </p:nvPicPr>
        <p:blipFill>
          <a:blip r:embed="rId4">
            <a:alphaModFix/>
          </a:blip>
          <a:stretch>
            <a:fillRect/>
          </a:stretch>
        </p:blipFill>
        <p:spPr>
          <a:xfrm>
            <a:off x="4994038" y="4713103"/>
            <a:ext cx="529140" cy="216975"/>
          </a:xfrm>
          <a:prstGeom prst="rect">
            <a:avLst/>
          </a:prstGeom>
          <a:noFill/>
          <a:ln>
            <a:noFill/>
          </a:ln>
        </p:spPr>
      </p:pic>
      <p:sp>
        <p:nvSpPr>
          <p:cNvPr id="136" name="Google Shape;136;p23"/>
          <p:cNvSpPr txBox="1"/>
          <p:nvPr/>
        </p:nvSpPr>
        <p:spPr>
          <a:xfrm>
            <a:off x="1785625" y="1450745"/>
            <a:ext cx="5573100" cy="554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pt-BR" sz="2700">
                <a:solidFill>
                  <a:srgbClr val="FFC803"/>
                </a:solidFill>
                <a:latin typeface="Alfa Slab One"/>
                <a:ea typeface="Alfa Slab One"/>
                <a:cs typeface="Alfa Slab One"/>
                <a:sym typeface="Alfa Slab One"/>
              </a:rPr>
              <a:t>PRA GENTE NÃO É SÓ…</a:t>
            </a:r>
            <a:endParaRPr sz="2700">
              <a:solidFill>
                <a:srgbClr val="FFC803"/>
              </a:solidFill>
              <a:latin typeface="Alfa Slab One"/>
              <a:ea typeface="Alfa Slab One"/>
              <a:cs typeface="Alfa Slab One"/>
              <a:sym typeface="Alfa Slab One"/>
            </a:endParaRPr>
          </a:p>
        </p:txBody>
      </p:sp>
      <p:sp>
        <p:nvSpPr>
          <p:cNvPr id="137" name="Google Shape;137;p23"/>
          <p:cNvSpPr txBox="1"/>
          <p:nvPr/>
        </p:nvSpPr>
        <p:spPr>
          <a:xfrm>
            <a:off x="1322863" y="643186"/>
            <a:ext cx="6498600" cy="908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pt-BR" sz="5000">
                <a:solidFill>
                  <a:srgbClr val="FFC803"/>
                </a:solidFill>
                <a:latin typeface="Alfa Slab One"/>
                <a:ea typeface="Alfa Slab One"/>
                <a:cs typeface="Alfa Slab One"/>
                <a:sym typeface="Alfa Slab One"/>
              </a:rPr>
              <a:t>UM</a:t>
            </a:r>
            <a:r>
              <a:rPr lang="pt-BR" sz="5000">
                <a:solidFill>
                  <a:srgbClr val="3F3F3F"/>
                </a:solidFill>
                <a:latin typeface="Alfa Slab One"/>
                <a:ea typeface="Alfa Slab One"/>
                <a:cs typeface="Alfa Slab One"/>
                <a:sym typeface="Alfa Slab One"/>
              </a:rPr>
              <a:t> LÍDER</a:t>
            </a:r>
            <a:endParaRPr sz="5000">
              <a:solidFill>
                <a:srgbClr val="3F3F3F"/>
              </a:solidFill>
              <a:latin typeface="Alfa Slab One"/>
              <a:ea typeface="Alfa Slab One"/>
              <a:cs typeface="Alfa Slab One"/>
              <a:sym typeface="Alfa Slab One"/>
            </a:endParaRPr>
          </a:p>
        </p:txBody>
      </p:sp>
      <p:sp>
        <p:nvSpPr>
          <p:cNvPr id="138" name="Google Shape;138;p23"/>
          <p:cNvSpPr/>
          <p:nvPr/>
        </p:nvSpPr>
        <p:spPr>
          <a:xfrm>
            <a:off x="4826075" y="2280036"/>
            <a:ext cx="1927800" cy="1927800"/>
          </a:xfrm>
          <a:prstGeom prst="ellipse">
            <a:avLst/>
          </a:prstGeom>
          <a:solidFill>
            <a:srgbClr val="5D329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39" name="Google Shape;139;p23"/>
          <p:cNvSpPr/>
          <p:nvPr/>
        </p:nvSpPr>
        <p:spPr>
          <a:xfrm>
            <a:off x="2390483" y="2280036"/>
            <a:ext cx="1927800" cy="1927800"/>
          </a:xfrm>
          <a:prstGeom prst="ellipse">
            <a:avLst/>
          </a:prstGeom>
          <a:solidFill>
            <a:srgbClr val="5D329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40" name="Google Shape;140;p23"/>
          <p:cNvSpPr txBox="1"/>
          <p:nvPr/>
        </p:nvSpPr>
        <p:spPr>
          <a:xfrm>
            <a:off x="2535528" y="2585000"/>
            <a:ext cx="1640400" cy="12696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900"/>
              <a:buFont typeface="Corbel"/>
              <a:buNone/>
            </a:pPr>
            <a:r>
              <a:rPr b="1" i="0" lang="pt-BR" sz="1400" u="none" cap="none" strike="noStrike">
                <a:solidFill>
                  <a:srgbClr val="FFFFFF"/>
                </a:solidFill>
                <a:latin typeface="Open Sans"/>
                <a:ea typeface="Open Sans"/>
                <a:cs typeface="Open Sans"/>
                <a:sym typeface="Open Sans"/>
              </a:rPr>
              <a:t>Quem nasce com as características certas</a:t>
            </a:r>
            <a:endParaRPr i="0" sz="1400" u="none" cap="none" strike="noStrike">
              <a:solidFill>
                <a:srgbClr val="000000"/>
              </a:solidFill>
              <a:latin typeface="Open Sans"/>
              <a:ea typeface="Open Sans"/>
              <a:cs typeface="Open Sans"/>
              <a:sym typeface="Open Sans"/>
            </a:endParaRPr>
          </a:p>
        </p:txBody>
      </p:sp>
      <p:sp>
        <p:nvSpPr>
          <p:cNvPr id="141" name="Google Shape;141;p23"/>
          <p:cNvSpPr txBox="1"/>
          <p:nvPr/>
        </p:nvSpPr>
        <p:spPr>
          <a:xfrm>
            <a:off x="5010879" y="2875191"/>
            <a:ext cx="1558500" cy="715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2100"/>
              <a:buFont typeface="Corbel"/>
              <a:buNone/>
            </a:pPr>
            <a:r>
              <a:rPr b="1" i="0" lang="pt-BR" sz="1400" u="none" cap="none" strike="noStrike">
                <a:solidFill>
                  <a:srgbClr val="FFFFFF"/>
                </a:solidFill>
                <a:latin typeface="Open Sans"/>
                <a:ea typeface="Open Sans"/>
                <a:cs typeface="Open Sans"/>
                <a:sym typeface="Open Sans"/>
              </a:rPr>
              <a:t>Quem lidera equipes</a:t>
            </a:r>
            <a:endParaRPr i="0" sz="1400" u="none" cap="none" strike="noStrike">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