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6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1" r:id="rId1"/>
    <p:sldMasterId id="2147483683" r:id="rId2"/>
    <p:sldMasterId id="2147483711" r:id="rId3"/>
    <p:sldMasterId id="2147483715" r:id="rId4"/>
    <p:sldMasterId id="2147483648" r:id="rId5"/>
  </p:sldMasterIdLst>
  <p:notesMasterIdLst>
    <p:notesMasterId r:id="rId36"/>
  </p:notesMasterIdLst>
  <p:sldIdLst>
    <p:sldId id="295" r:id="rId6"/>
    <p:sldId id="270" r:id="rId7"/>
    <p:sldId id="273" r:id="rId8"/>
    <p:sldId id="264" r:id="rId9"/>
    <p:sldId id="344" r:id="rId10"/>
    <p:sldId id="312" r:id="rId11"/>
    <p:sldId id="279" r:id="rId12"/>
    <p:sldId id="280" r:id="rId13"/>
    <p:sldId id="281" r:id="rId14"/>
    <p:sldId id="282" r:id="rId15"/>
    <p:sldId id="317" r:id="rId16"/>
    <p:sldId id="284" r:id="rId17"/>
    <p:sldId id="285" r:id="rId18"/>
    <p:sldId id="315" r:id="rId19"/>
    <p:sldId id="286" r:id="rId20"/>
    <p:sldId id="347" r:id="rId21"/>
    <p:sldId id="307" r:id="rId22"/>
    <p:sldId id="287" r:id="rId23"/>
    <p:sldId id="288" r:id="rId24"/>
    <p:sldId id="301" r:id="rId25"/>
    <p:sldId id="265" r:id="rId26"/>
    <p:sldId id="291" r:id="rId27"/>
    <p:sldId id="262" r:id="rId28"/>
    <p:sldId id="266" r:id="rId29"/>
    <p:sldId id="269" r:id="rId30"/>
    <p:sldId id="346" r:id="rId31"/>
    <p:sldId id="304" r:id="rId32"/>
    <p:sldId id="300" r:id="rId33"/>
    <p:sldId id="293" r:id="rId34"/>
    <p:sldId id="294" r:id="rId35"/>
  </p:sldIdLst>
  <p:sldSz cx="12192000" cy="6858000"/>
  <p:notesSz cx="6799263" cy="9929813"/>
  <p:embeddedFontLst>
    <p:embeddedFont>
      <p:font typeface="EB Garamond" panose="00000500000000000000" pitchFamily="2" charset="0"/>
      <p:regular r:id="rId37"/>
      <p:bold r:id="rId38"/>
      <p:italic r:id="rId39"/>
      <p:boldItalic r:id="rId40"/>
    </p:embeddedFont>
    <p:embeddedFont>
      <p:font typeface="Minion Pro" panose="02040503050306020203" charset="0"/>
      <p:regular r:id="rId41"/>
      <p:bold r:id="rId42"/>
      <p:italic r:id="rId43"/>
      <p:boldItalic r:id="rId44"/>
    </p:embeddedFont>
    <p:embeddedFont>
      <p:font typeface="Raleway" pitchFamily="2" charset="0"/>
      <p:regular r:id="rId45"/>
      <p:bold r:id="rId46"/>
      <p:italic r:id="rId47"/>
      <p:boldItalic r:id="rId48"/>
    </p:embeddedFont>
    <p:embeddedFont>
      <p:font typeface="Source Sans Pro" panose="020B0503030403020204" pitchFamily="34" charset="0"/>
      <p:regular r:id="rId49"/>
      <p:bold r:id="rId50"/>
      <p:italic r:id="rId51"/>
      <p:boldItalic r:id="rId52"/>
    </p:embeddedFont>
    <p:embeddedFont>
      <p:font typeface="Source Sans Pro Black" panose="020B0803030403020204" pitchFamily="34" charset="0"/>
      <p:bold r:id="rId53"/>
      <p:bold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7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h/UcdKVlEHWMcw+3zte+R4eUGY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5F"/>
    <a:srgbClr val="006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4EB67-1D3F-49AE-B3C1-7B858E1CE2AF}" v="6" dt="2023-10-18T18:42:01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font" Target="fonts/font15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70" Type="http://customschemas.google.com/relationships/presentationmetadata" Target="metadata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46347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1343" y="1"/>
            <a:ext cx="2946347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1599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1343" y="9431599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2bbe04f570_0_37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g22bbe04f570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2bbe04f570_0_56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22bbe04f570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2bbe04f570_0_74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22bbe04f570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2bbe04f570_0_74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22bbe04f570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7681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2bbe04f570_0_92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22bbe04f570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2bbe04f570_0_111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5" name="Google Shape;605;g22bbe04f570_0_1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2bbe04f570_0_165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g22bbe04f570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2bbe04f570_0_147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22bbe04f570_0_1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2bbe04f570_0_183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g22bbe04f570_0_1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2bbe04f570_0_201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22bbe04f570_0_2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0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Alemanha é o lar de  </a:t>
            </a:r>
            <a:r>
              <a:rPr lang="de-DE" b="1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aprox. 400 instituições de ensino superior</a:t>
            </a:r>
            <a:r>
              <a:rPr lang="de-DE" b="0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  que oferecem toda a gama de disciplinas acadêmicas. O sistema de ensino superior alemão é caracterizado por uma  </a:t>
            </a:r>
            <a:r>
              <a:rPr lang="de-DE" b="1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estreita ligação entre aprendizagem, ensino e pesquisa</a:t>
            </a:r>
            <a:r>
              <a:rPr lang="de-DE" b="0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 . Este princípio tem uma longa tradição e foi formulado por Wilhelm von Humboldt (1767-1835), o filósofo e fundador da Universität zu Berlin, a instituição predecessora da atual Humboldt-Universität zu Berlin.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0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Alemanha é uma das nações de pesquisa e ensino superior mais atraentes do mundo. Aproximadamente. </a:t>
            </a:r>
            <a:r>
              <a:rPr lang="de-DE" b="1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 412.000 estudantes internacionais</a:t>
            </a:r>
            <a:r>
              <a:rPr lang="de-DE" b="0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  estudam em instituições de ensino superior alemãs. Mais de </a:t>
            </a:r>
            <a:r>
              <a:rPr lang="de-DE" b="1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 5.600 estudantes internacionais de doutorado</a:t>
            </a:r>
            <a:r>
              <a:rPr lang="de-DE" b="0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  concluem com sucesso seus doutorados aqui todos os anos, e quase </a:t>
            </a:r>
            <a:r>
              <a:rPr lang="de-DE" b="1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 50.000 acadêmicos internacionais</a:t>
            </a:r>
            <a:r>
              <a:rPr lang="de-DE" b="0" i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  trabalham no ensino superior alemão.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9:notes"/>
          <p:cNvSpPr txBox="1">
            <a:spLocks noGrp="1"/>
          </p:cNvSpPr>
          <p:nvPr>
            <p:ph type="sldNum" idx="12"/>
          </p:nvPr>
        </p:nvSpPr>
        <p:spPr>
          <a:xfrm>
            <a:off x="3851343" y="9431599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2bbe04f570_0_192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2bbe04f57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2bbe04f570_0_220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22bbe04f570_0_2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2bbe04f570_0_2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22bbe04f570_0_221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>
                <a:solidFill>
                  <a:schemeClr val="lt1"/>
                </a:solidFill>
              </a:rPr>
              <a:t>Áreas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36195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■"/>
            </a:pPr>
            <a:r>
              <a:rPr lang="de-DE">
                <a:solidFill>
                  <a:schemeClr val="lt1"/>
                </a:solidFill>
              </a:rPr>
              <a:t>Ciências Sociais</a:t>
            </a:r>
            <a:endParaRPr/>
          </a:p>
          <a:p>
            <a:pPr marL="36195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■"/>
            </a:pPr>
            <a:r>
              <a:rPr lang="de-DE">
                <a:solidFill>
                  <a:schemeClr val="lt1"/>
                </a:solidFill>
              </a:rPr>
              <a:t>Ciências Políticas</a:t>
            </a:r>
            <a:endParaRPr/>
          </a:p>
          <a:p>
            <a:pPr marL="36195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■"/>
            </a:pPr>
            <a:r>
              <a:rPr lang="de-DE">
                <a:solidFill>
                  <a:schemeClr val="lt1"/>
                </a:solidFill>
              </a:rPr>
              <a:t>Direito</a:t>
            </a:r>
            <a:endParaRPr/>
          </a:p>
          <a:p>
            <a:pPr marL="36195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■"/>
            </a:pPr>
            <a:r>
              <a:rPr lang="de-DE">
                <a:solidFill>
                  <a:schemeClr val="lt1"/>
                </a:solidFill>
              </a:rPr>
              <a:t>Administração Pública</a:t>
            </a:r>
            <a:endParaRPr/>
          </a:p>
          <a:p>
            <a:pPr marL="36195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■"/>
            </a:pPr>
            <a:r>
              <a:rPr lang="de-DE">
                <a:solidFill>
                  <a:schemeClr val="lt1"/>
                </a:solidFill>
              </a:rPr>
              <a:t>Economia</a:t>
            </a:r>
            <a:endParaRPr/>
          </a:p>
          <a:p>
            <a:pPr marL="36195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■"/>
            </a:pPr>
            <a:r>
              <a:rPr lang="de-DE">
                <a:solidFill>
                  <a:schemeClr val="lt1"/>
                </a:solidFill>
              </a:rPr>
              <a:t>Áreas afins</a:t>
            </a:r>
            <a:endParaRPr/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22bbe04f570_0_2215:notes"/>
          <p:cNvSpPr txBox="1">
            <a:spLocks noGrp="1"/>
          </p:cNvSpPr>
          <p:nvPr>
            <p:ph type="sldNum" idx="12"/>
          </p:nvPr>
        </p:nvSpPr>
        <p:spPr>
          <a:xfrm>
            <a:off x="3851343" y="9431599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2bbe04f570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g22bbe04f570_0_222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22bbe04f570_0_2228:notes"/>
          <p:cNvSpPr txBox="1">
            <a:spLocks noGrp="1"/>
          </p:cNvSpPr>
          <p:nvPr>
            <p:ph type="sldNum" idx="12"/>
          </p:nvPr>
        </p:nvSpPr>
        <p:spPr>
          <a:xfrm>
            <a:off x="3851343" y="9431599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2bbe04f570_0_224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6" name="Google Shape;526;g22bbe04f570_0_2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Kunden/DAAD/Jobs%202021/210406_DAAD_PPT_Vorlage/2%20Layout/Bilder/shutterstock_1484219621.jpg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">
  <p:cSld name="Titel und 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36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0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body" idx="1"/>
          </p:nvPr>
        </p:nvSpPr>
        <p:spPr>
          <a:xfrm>
            <a:off x="479425" y="908720"/>
            <a:ext cx="11233150" cy="475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el + Text + Diagramm #1">
  <p:cSld name="2_Titel + Text + Diagramm #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2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0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52"/>
          <p:cNvSpPr txBox="1">
            <a:spLocks noGrp="1"/>
          </p:cNvSpPr>
          <p:nvPr>
            <p:ph type="body" idx="1"/>
          </p:nvPr>
        </p:nvSpPr>
        <p:spPr>
          <a:xfrm>
            <a:off x="479425" y="908050"/>
            <a:ext cx="4608463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44444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44444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44444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spcBef>
                <a:spcPts val="8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7" name="Google Shape;117;p52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2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2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120" name="Google Shape;120;p52"/>
          <p:cNvSpPr>
            <a:spLocks noGrp="1"/>
          </p:cNvSpPr>
          <p:nvPr>
            <p:ph type="chart" idx="2"/>
          </p:nvPr>
        </p:nvSpPr>
        <p:spPr>
          <a:xfrm>
            <a:off x="5375920" y="908050"/>
            <a:ext cx="6326783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 + Text + Diagramm #2">
  <p:cSld name="3_Titel + Text + Diagramm #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3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1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53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3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3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126" name="Google Shape;126;p53"/>
          <p:cNvSpPr>
            <a:spLocks noGrp="1"/>
          </p:cNvSpPr>
          <p:nvPr>
            <p:ph type="chart" idx="2"/>
          </p:nvPr>
        </p:nvSpPr>
        <p:spPr>
          <a:xfrm>
            <a:off x="488949" y="908050"/>
            <a:ext cx="7047211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7" name="Google Shape;127;p53"/>
          <p:cNvSpPr txBox="1">
            <a:spLocks noGrp="1"/>
          </p:cNvSpPr>
          <p:nvPr>
            <p:ph type="body" idx="1"/>
          </p:nvPr>
        </p:nvSpPr>
        <p:spPr>
          <a:xfrm>
            <a:off x="7824191" y="908050"/>
            <a:ext cx="3888383" cy="47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el + Text + Diagramm #3">
  <p:cSld name="4_Titel + Text + Diagramm #3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4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1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54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133" name="Google Shape;133;p54"/>
          <p:cNvSpPr>
            <a:spLocks noGrp="1"/>
          </p:cNvSpPr>
          <p:nvPr>
            <p:ph type="chart" idx="2"/>
          </p:nvPr>
        </p:nvSpPr>
        <p:spPr>
          <a:xfrm>
            <a:off x="488949" y="908050"/>
            <a:ext cx="3446811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4" name="Google Shape;134;p54"/>
          <p:cNvSpPr txBox="1">
            <a:spLocks noGrp="1"/>
          </p:cNvSpPr>
          <p:nvPr>
            <p:ph type="body" idx="1"/>
          </p:nvPr>
        </p:nvSpPr>
        <p:spPr>
          <a:xfrm>
            <a:off x="7824191" y="908050"/>
            <a:ext cx="3888383" cy="47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5" name="Google Shape;135;p54"/>
          <p:cNvSpPr>
            <a:spLocks noGrp="1"/>
          </p:cNvSpPr>
          <p:nvPr>
            <p:ph type="chart" idx="3"/>
          </p:nvPr>
        </p:nvSpPr>
        <p:spPr>
          <a:xfrm>
            <a:off x="4079875" y="908050"/>
            <a:ext cx="3600450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 + Text + Bild+Bild rechts">
  <p:cSld name="3_Titel + Text + Bild+Bild recht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5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0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55"/>
          <p:cNvSpPr>
            <a:spLocks noGrp="1"/>
          </p:cNvSpPr>
          <p:nvPr>
            <p:ph type="pic" idx="2"/>
          </p:nvPr>
        </p:nvSpPr>
        <p:spPr>
          <a:xfrm>
            <a:off x="8112624" y="908051"/>
            <a:ext cx="3600000" cy="2232471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55"/>
          <p:cNvSpPr txBox="1">
            <a:spLocks noGrp="1"/>
          </p:cNvSpPr>
          <p:nvPr>
            <p:ph type="body" idx="1"/>
          </p:nvPr>
        </p:nvSpPr>
        <p:spPr>
          <a:xfrm>
            <a:off x="479425" y="908050"/>
            <a:ext cx="7200000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spcBef>
                <a:spcPts val="8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5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143" name="Google Shape;143;p55"/>
          <p:cNvSpPr>
            <a:spLocks noGrp="1"/>
          </p:cNvSpPr>
          <p:nvPr>
            <p:ph type="pic" idx="3"/>
          </p:nvPr>
        </p:nvSpPr>
        <p:spPr>
          <a:xfrm>
            <a:off x="8112624" y="3428999"/>
            <a:ext cx="3590426" cy="223247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 + Text + großBild links">
  <p:cSld name="3_Titel + Text + großBild link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6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1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56"/>
          <p:cNvSpPr>
            <a:spLocks noGrp="1"/>
          </p:cNvSpPr>
          <p:nvPr>
            <p:ph type="pic" idx="2"/>
          </p:nvPr>
        </p:nvSpPr>
        <p:spPr>
          <a:xfrm>
            <a:off x="488950" y="908050"/>
            <a:ext cx="7623273" cy="4752975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56"/>
          <p:cNvSpPr txBox="1">
            <a:spLocks noGrp="1"/>
          </p:cNvSpPr>
          <p:nvPr>
            <p:ph type="body" idx="1"/>
          </p:nvPr>
        </p:nvSpPr>
        <p:spPr>
          <a:xfrm>
            <a:off x="8544272" y="908049"/>
            <a:ext cx="3168303" cy="352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spcBef>
                <a:spcPts val="8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6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3"/>
          </p:nvPr>
        </p:nvSpPr>
        <p:spPr>
          <a:xfrm>
            <a:off x="8256241" y="4797425"/>
            <a:ext cx="344681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el + Tabelle #1">
  <p:cSld name="4_Titel + Tabelle #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7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7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1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4" name="Google Shape;154;p57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7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7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157" name="Google Shape;157;p57"/>
          <p:cNvSpPr txBox="1">
            <a:spLocks noGrp="1"/>
          </p:cNvSpPr>
          <p:nvPr>
            <p:ph type="body" idx="1"/>
          </p:nvPr>
        </p:nvSpPr>
        <p:spPr>
          <a:xfrm>
            <a:off x="8481838" y="866083"/>
            <a:ext cx="3230786" cy="478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AAD PPT Design1_ohneHintergrund">
  <p:cSld name="2_DAAD PPT Design1_ohneHintergrund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8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0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58"/>
          <p:cNvSpPr txBox="1">
            <a:spLocks noGrp="1"/>
          </p:cNvSpPr>
          <p:nvPr>
            <p:ph type="body" idx="1"/>
          </p:nvPr>
        </p:nvSpPr>
        <p:spPr>
          <a:xfrm>
            <a:off x="479425" y="908720"/>
            <a:ext cx="11233150" cy="475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1" name="Google Shape;161;p58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8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8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Gliederungspunkt 5">
  <p:cSld name="4_Gliederungspunkt 5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9"/>
          <p:cNvSpPr/>
          <p:nvPr/>
        </p:nvSpPr>
        <p:spPr>
          <a:xfrm>
            <a:off x="0" y="0"/>
            <a:ext cx="12192000" cy="5661025"/>
          </a:xfrm>
          <a:prstGeom prst="rect">
            <a:avLst/>
          </a:prstGeom>
          <a:solidFill>
            <a:srgbClr val="9ED6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6" name="Google Shape;166;p59"/>
          <p:cNvSpPr/>
          <p:nvPr/>
        </p:nvSpPr>
        <p:spPr>
          <a:xfrm>
            <a:off x="767408" y="908720"/>
            <a:ext cx="2160240" cy="21602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5</a:t>
            </a:r>
            <a:endParaRPr/>
          </a:p>
        </p:txBody>
      </p:sp>
      <p:sp>
        <p:nvSpPr>
          <p:cNvPr id="167" name="Google Shape;167;p59"/>
          <p:cNvSpPr txBox="1">
            <a:spLocks noGrp="1"/>
          </p:cNvSpPr>
          <p:nvPr>
            <p:ph type="body" idx="1"/>
          </p:nvPr>
        </p:nvSpPr>
        <p:spPr>
          <a:xfrm>
            <a:off x="3359150" y="1628775"/>
            <a:ext cx="6769298" cy="57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Noto Sans Symbols"/>
              <a:buNone/>
              <a:defRPr sz="4000" b="1" i="0" u="none" strike="noStrike" cap="none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8" name="Google Shape;168;p59"/>
          <p:cNvSpPr txBox="1">
            <a:spLocks noGrp="1"/>
          </p:cNvSpPr>
          <p:nvPr>
            <p:ph type="body" idx="2"/>
          </p:nvPr>
        </p:nvSpPr>
        <p:spPr>
          <a:xfrm>
            <a:off x="3359150" y="2349500"/>
            <a:ext cx="67691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None/>
              <a:defRPr sz="2600" b="0" i="0" u="none" strike="noStrike" cap="none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9" name="Google Shape;169;p59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9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Gliederungspunkt + Bild#1">
  <p:cSld name="5_Gliederungspunkt + Bild#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60"/>
          <p:cNvPicPr preferRelativeResize="0"/>
          <p:nvPr/>
        </p:nvPicPr>
        <p:blipFill rotWithShape="1">
          <a:blip r:embed="rId2">
            <a:alphaModFix/>
          </a:blip>
          <a:srcRect l="1052" t="8298" r="1053" b="23144"/>
          <a:stretch/>
        </p:blipFill>
        <p:spPr>
          <a:xfrm>
            <a:off x="0" y="0"/>
            <a:ext cx="12204000" cy="56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0"/>
          <p:cNvSpPr txBox="1">
            <a:spLocks noGrp="1"/>
          </p:cNvSpPr>
          <p:nvPr>
            <p:ph type="body" idx="1"/>
          </p:nvPr>
        </p:nvSpPr>
        <p:spPr>
          <a:xfrm rot="-5400000">
            <a:off x="9193213" y="2820103"/>
            <a:ext cx="5327650" cy="20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None/>
              <a:defRPr sz="1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4" name="Google Shape;174;p60"/>
          <p:cNvSpPr/>
          <p:nvPr/>
        </p:nvSpPr>
        <p:spPr>
          <a:xfrm>
            <a:off x="6392816" y="1349552"/>
            <a:ext cx="3600000" cy="36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Google Shape;175;p60"/>
          <p:cNvSpPr txBox="1">
            <a:spLocks noGrp="1"/>
          </p:cNvSpPr>
          <p:nvPr>
            <p:ph type="body" idx="2"/>
          </p:nvPr>
        </p:nvSpPr>
        <p:spPr>
          <a:xfrm>
            <a:off x="6680649" y="2226223"/>
            <a:ext cx="302433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6" name="Google Shape;176;p60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0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Gliederungspunkt + Bild#2">
  <p:cSld name="4_Gliederungspunkt + Bild#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61"/>
          <p:cNvPicPr preferRelativeResize="0"/>
          <p:nvPr/>
        </p:nvPicPr>
        <p:blipFill rotWithShape="1">
          <a:blip r:embed="rId2">
            <a:alphaModFix/>
          </a:blip>
          <a:srcRect l="6612" t="205" b="26759"/>
          <a:stretch/>
        </p:blipFill>
        <p:spPr>
          <a:xfrm>
            <a:off x="0" y="0"/>
            <a:ext cx="12204000" cy="56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1"/>
          <p:cNvSpPr txBox="1">
            <a:spLocks noGrp="1"/>
          </p:cNvSpPr>
          <p:nvPr>
            <p:ph type="body" idx="1"/>
          </p:nvPr>
        </p:nvSpPr>
        <p:spPr>
          <a:xfrm rot="-5400000">
            <a:off x="9193213" y="2820103"/>
            <a:ext cx="5327650" cy="20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None/>
              <a:defRPr sz="1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1" name="Google Shape;181;p61"/>
          <p:cNvSpPr/>
          <p:nvPr/>
        </p:nvSpPr>
        <p:spPr>
          <a:xfrm>
            <a:off x="983432" y="1052736"/>
            <a:ext cx="3600000" cy="3600000"/>
          </a:xfrm>
          <a:prstGeom prst="ellipse">
            <a:avLst/>
          </a:prstGeom>
          <a:solidFill>
            <a:srgbClr val="E63255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2" name="Google Shape;182;p61"/>
          <p:cNvSpPr txBox="1">
            <a:spLocks noGrp="1"/>
          </p:cNvSpPr>
          <p:nvPr>
            <p:ph type="body" idx="2"/>
          </p:nvPr>
        </p:nvSpPr>
        <p:spPr>
          <a:xfrm>
            <a:off x="1415007" y="1781968"/>
            <a:ext cx="2736850" cy="214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3" name="Google Shape;183;p61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1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+ Text + Bild rechts">
  <p:cSld name="1_Titel + Text + Bild rech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1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41"/>
          <p:cNvSpPr>
            <a:spLocks noGrp="1"/>
          </p:cNvSpPr>
          <p:nvPr>
            <p:ph type="pic" idx="2"/>
          </p:nvPr>
        </p:nvSpPr>
        <p:spPr>
          <a:xfrm>
            <a:off x="6311900" y="908050"/>
            <a:ext cx="5391150" cy="4752975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41"/>
          <p:cNvSpPr txBox="1">
            <a:spLocks noGrp="1"/>
          </p:cNvSpPr>
          <p:nvPr>
            <p:ph type="body" idx="1"/>
          </p:nvPr>
        </p:nvSpPr>
        <p:spPr>
          <a:xfrm>
            <a:off x="479425" y="908050"/>
            <a:ext cx="5400675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spcBef>
                <a:spcPts val="8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liederungspunkt + Bild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47D4050-5393-4FFB-B98B-54AE766E7FBB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205" b="26760"/>
          <a:stretch/>
        </p:blipFill>
        <p:spPr>
          <a:xfrm>
            <a:off x="0" y="0"/>
            <a:ext cx="12204000" cy="5652000"/>
          </a:xfrm>
          <a:prstGeom prst="rect">
            <a:avLst/>
          </a:prstGeom>
        </p:spPr>
      </p:pic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3F963D85-6805-4B50-B13C-C8CEEB2D98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9193213" y="2820103"/>
            <a:ext cx="5327650" cy="20982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### Bildcopyright einfügen ###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8A30406-DFC2-45D9-AB5E-71B23394C4A7}"/>
              </a:ext>
            </a:extLst>
          </p:cNvPr>
          <p:cNvSpPr/>
          <p:nvPr userDrawn="1"/>
        </p:nvSpPr>
        <p:spPr>
          <a:xfrm>
            <a:off x="983432" y="1052736"/>
            <a:ext cx="3600000" cy="3600000"/>
          </a:xfrm>
          <a:prstGeom prst="ellipse">
            <a:avLst/>
          </a:prstGeom>
          <a:solidFill>
            <a:srgbClr val="E6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2000" dirty="0">
              <a:latin typeface="+mn-lt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B77607E-5233-4D9C-B140-FC3F29F7FF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15007" y="1781968"/>
            <a:ext cx="2736850" cy="2141537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lang="de-DE" sz="2000" b="1" baseline="0" dirty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algn="ctr"/>
            <a:endParaRPr lang="de-DE" sz="2000" dirty="0">
              <a:latin typeface="+mn-lt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8A5284-E89F-4E6A-BB38-5EA35D2AD7FB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1102633D-7CA7-4416-B4E5-6F4708ECF683}" type="datetime1">
              <a:rPr lang="de-DE" smtClean="0"/>
              <a:t>06.09.2024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1DF161-16F2-4FB4-92D0-5B6A57DEE28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E8F8DD8-C592-4722-986C-95758E13AC74}" type="slidenum">
              <a:rPr lang="de-DE" smtClean="0"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3251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+ Tex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F5A3F-9BB5-4735-90D0-145407C14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algn="l">
              <a:lnSpc>
                <a:spcPts val="3000"/>
              </a:lnSpc>
              <a:spcAft>
                <a:spcPts val="3402"/>
              </a:spcAft>
              <a:defRPr sz="2400" b="1" baseline="0">
                <a:solidFill>
                  <a:schemeClr val="accent2"/>
                </a:solidFill>
                <a:latin typeface="Source Sans Pro Black"/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8369765-004B-4187-AA15-D5BFB1FAB0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900" y="908050"/>
            <a:ext cx="5391150" cy="47529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EE33FC2-17A1-4F8A-A800-723F1614C1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908050"/>
            <a:ext cx="5400675" cy="4752975"/>
          </a:xfrm>
          <a:prstGeom prst="rect">
            <a:avLst/>
          </a:prstGeom>
        </p:spPr>
        <p:txBody>
          <a:bodyPr/>
          <a:lstStyle>
            <a:lvl1pPr marL="284400" indent="-2844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575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C0E13AE-7281-4371-A6CF-BDFB3F0054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E2C29CD-AE60-44B5-98F0-745381230E57}" type="datetimeFigureOut">
              <a:rPr lang="de-DE" smtClean="0"/>
              <a:t>06.09.2024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28C2ED-00ED-4D7D-B911-E3FE5C05D9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A4A342-41B2-4C5B-B2C8-59A4516DEF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E8F8DD8-C592-4722-986C-95758E13AC74}" type="slidenum">
              <a:rPr lang="de-DE" smtClean="0"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791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F5A3F-9BB5-4735-90D0-145407C14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553" y="346575"/>
            <a:ext cx="11233150" cy="368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3000"/>
              </a:lnSpc>
              <a:spcAft>
                <a:spcPts val="3402"/>
              </a:spcAft>
              <a:defRPr sz="2400" b="0" i="0" baseline="0">
                <a:solidFill>
                  <a:schemeClr val="accent2"/>
                </a:solidFill>
                <a:latin typeface="Source Sans Pro Black"/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D098AD9-6FA4-428E-B32E-1ECCAF10E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908720"/>
            <a:ext cx="11233150" cy="47523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850"/>
              </a:spcAft>
              <a:buClr>
                <a:schemeClr val="accent3"/>
              </a:buClr>
              <a:buFont typeface="Arial" panose="020B0604020202020204" pitchFamily="34" charset="0"/>
              <a:buNone/>
              <a:defRPr lang="de-DE" sz="2400" kern="1200" baseline="0" dirty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576000" indent="-28575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de-D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de-D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de-D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de-D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de-D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7AF171-E9D0-4864-9B12-B90BC07C6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17790C-AFF4-48D3-A7EB-A19246192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29CD-AE60-44B5-98F0-745381230E57}" type="datetimeFigureOut">
              <a:rPr lang="de-DE" smtClean="0"/>
              <a:t>06.09.2024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464286-A366-43D2-99D3-18A1E29A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8DD8-C592-4722-986C-95758E13AC74}" type="slidenum">
              <a:rPr lang="de-DE" smtClean="0"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9972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rste Foli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7">
            <a:extLst>
              <a:ext uri="{FF2B5EF4-FFF2-40B4-BE49-F238E27FC236}">
                <a16:creationId xmlns:a16="http://schemas.microsoft.com/office/drawing/2014/main" id="{BE9ACB7C-66BD-3E45-BAB7-64B918EAC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23" b="14565"/>
          <a:stretch>
            <a:fillRect/>
          </a:stretch>
        </p:blipFill>
        <p:spPr>
          <a:xfrm>
            <a:off x="0" y="-2"/>
            <a:ext cx="12192000" cy="5661027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1F47D18-00FB-4E9F-87B9-AB6BA9D1196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E2C29CD-AE60-44B5-98F0-745381230E57}" type="datetimeFigureOut">
              <a:rPr lang="de-DE" smtClean="0"/>
              <a:t>06.09.2024</a:t>
            </a:fld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AFAD1966-919D-494E-B3B1-2C20DC15BF5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8F8DD8-C592-4722-986C-95758E13AC74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3F963D85-6805-4B50-B13C-C8CEEB2D98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9193213" y="2820103"/>
            <a:ext cx="5327650" cy="20982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### Bildcopyright einfügen ###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918BB6-2070-424F-8E4C-A74F3F226C09}"/>
              </a:ext>
            </a:extLst>
          </p:cNvPr>
          <p:cNvSpPr/>
          <p:nvPr userDrawn="1"/>
        </p:nvSpPr>
        <p:spPr>
          <a:xfrm>
            <a:off x="7248128" y="1701208"/>
            <a:ext cx="3600000" cy="36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de-DE" sz="2000" dirty="0">
              <a:latin typeface="+mn-lt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748226-0F42-477C-93B4-BECC9DA782AC}"/>
              </a:ext>
            </a:extLst>
          </p:cNvPr>
          <p:cNvSpPr/>
          <p:nvPr userDrawn="1"/>
        </p:nvSpPr>
        <p:spPr>
          <a:xfrm>
            <a:off x="5880418" y="279660"/>
            <a:ext cx="1980000" cy="19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rmAutofit/>
          </a:bodyPr>
          <a:lstStyle/>
          <a:p>
            <a:pPr algn="ctr"/>
            <a:r>
              <a:rPr lang="de-DE" sz="2000" b="1" spc="-50" baseline="0" dirty="0"/>
              <a:t>Herzlich willkommen</a:t>
            </a:r>
          </a:p>
        </p:txBody>
      </p:sp>
      <p:sp>
        <p:nvSpPr>
          <p:cNvPr id="8" name="Titel 17">
            <a:extLst>
              <a:ext uri="{FF2B5EF4-FFF2-40B4-BE49-F238E27FC236}">
                <a16:creationId xmlns:a16="http://schemas.microsoft.com/office/drawing/2014/main" id="{CAF17E27-0AA8-4A91-A574-0A3703101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960" y="2781328"/>
            <a:ext cx="3024336" cy="943658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Name Veranstaltung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E1608AC7-76C5-4D6C-8E8C-DBC3D1ED7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5960" y="3724986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12.08.2021</a:t>
            </a:r>
          </a:p>
        </p:txBody>
      </p:sp>
    </p:spTree>
    <p:extLst>
      <p:ext uri="{BB962C8B-B14F-4D97-AF65-F5344CB8AC3E}">
        <p14:creationId xmlns:p14="http://schemas.microsoft.com/office/powerpoint/2010/main" val="1773587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+ Tex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F5A3F-9BB5-4735-90D0-145407C14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algn="l">
              <a:lnSpc>
                <a:spcPts val="3000"/>
              </a:lnSpc>
              <a:spcAft>
                <a:spcPts val="3402"/>
              </a:spcAft>
              <a:defRPr sz="2400" b="1" baseline="0">
                <a:solidFill>
                  <a:schemeClr val="accent2"/>
                </a:solidFill>
                <a:latin typeface="Source Sans Pro Black"/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8369765-004B-4187-AA15-D5BFB1FAB0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900" y="908050"/>
            <a:ext cx="5391150" cy="47529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EE33FC2-17A1-4F8A-A800-723F1614C1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908050"/>
            <a:ext cx="5400675" cy="4752975"/>
          </a:xfrm>
          <a:prstGeom prst="rect">
            <a:avLst/>
          </a:prstGeom>
        </p:spPr>
        <p:txBody>
          <a:bodyPr/>
          <a:lstStyle>
            <a:lvl1pPr marL="284400" indent="-2844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575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44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8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C0E13AE-7281-4371-A6CF-BDFB3F0054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E2C29CD-AE60-44B5-98F0-745381230E57}" type="datetimeFigureOut">
              <a:rPr lang="de-DE" smtClean="0"/>
              <a:t>06.09.2024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28C2ED-00ED-4D7D-B911-E3FE5C05D9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A4A342-41B2-4C5B-B2C8-59A4516DEF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E8F8DD8-C592-4722-986C-95758E13AC74}" type="slidenum">
              <a:rPr lang="de-DE" smtClean="0"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791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343" y="5802206"/>
            <a:ext cx="3156574" cy="88781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5661660"/>
          </a:xfrm>
          <a:custGeom>
            <a:avLst/>
            <a:gdLst/>
            <a:ahLst/>
            <a:cxnLst/>
            <a:rect l="l" t="t" r="r" b="b"/>
            <a:pathLst>
              <a:path w="12192000" h="5661660">
                <a:moveTo>
                  <a:pt x="12192000" y="0"/>
                </a:moveTo>
                <a:lnTo>
                  <a:pt x="0" y="0"/>
                </a:lnTo>
                <a:lnTo>
                  <a:pt x="0" y="5661660"/>
                </a:lnTo>
                <a:lnTo>
                  <a:pt x="12192000" y="566166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68095" y="908303"/>
            <a:ext cx="2159635" cy="2161540"/>
          </a:xfrm>
          <a:custGeom>
            <a:avLst/>
            <a:gdLst/>
            <a:ahLst/>
            <a:cxnLst/>
            <a:rect l="l" t="t" r="r" b="b"/>
            <a:pathLst>
              <a:path w="2159635" h="2161540">
                <a:moveTo>
                  <a:pt x="1079754" y="0"/>
                </a:moveTo>
                <a:lnTo>
                  <a:pt x="1031657" y="1052"/>
                </a:lnTo>
                <a:lnTo>
                  <a:pt x="984100" y="4181"/>
                </a:lnTo>
                <a:lnTo>
                  <a:pt x="937125" y="9343"/>
                </a:lnTo>
                <a:lnTo>
                  <a:pt x="890776" y="16493"/>
                </a:lnTo>
                <a:lnTo>
                  <a:pt x="845098" y="25587"/>
                </a:lnTo>
                <a:lnTo>
                  <a:pt x="800135" y="36583"/>
                </a:lnTo>
                <a:lnTo>
                  <a:pt x="755929" y="49435"/>
                </a:lnTo>
                <a:lnTo>
                  <a:pt x="712526" y="64099"/>
                </a:lnTo>
                <a:lnTo>
                  <a:pt x="669968" y="80533"/>
                </a:lnTo>
                <a:lnTo>
                  <a:pt x="628300" y="98691"/>
                </a:lnTo>
                <a:lnTo>
                  <a:pt x="587566" y="118531"/>
                </a:lnTo>
                <a:lnTo>
                  <a:pt x="547810" y="140008"/>
                </a:lnTo>
                <a:lnTo>
                  <a:pt x="509075" y="163077"/>
                </a:lnTo>
                <a:lnTo>
                  <a:pt x="471405" y="187697"/>
                </a:lnTo>
                <a:lnTo>
                  <a:pt x="434845" y="213821"/>
                </a:lnTo>
                <a:lnTo>
                  <a:pt x="399438" y="241407"/>
                </a:lnTo>
                <a:lnTo>
                  <a:pt x="365228" y="270410"/>
                </a:lnTo>
                <a:lnTo>
                  <a:pt x="332259" y="300787"/>
                </a:lnTo>
                <a:lnTo>
                  <a:pt x="300575" y="332494"/>
                </a:lnTo>
                <a:lnTo>
                  <a:pt x="270219" y="365486"/>
                </a:lnTo>
                <a:lnTo>
                  <a:pt x="241236" y="399721"/>
                </a:lnTo>
                <a:lnTo>
                  <a:pt x="213670" y="435153"/>
                </a:lnTo>
                <a:lnTo>
                  <a:pt x="187564" y="471739"/>
                </a:lnTo>
                <a:lnTo>
                  <a:pt x="162962" y="509435"/>
                </a:lnTo>
                <a:lnTo>
                  <a:pt x="139908" y="548197"/>
                </a:lnTo>
                <a:lnTo>
                  <a:pt x="118447" y="587982"/>
                </a:lnTo>
                <a:lnTo>
                  <a:pt x="98622" y="628744"/>
                </a:lnTo>
                <a:lnTo>
                  <a:pt x="80476" y="670441"/>
                </a:lnTo>
                <a:lnTo>
                  <a:pt x="64054" y="713029"/>
                </a:lnTo>
                <a:lnTo>
                  <a:pt x="49400" y="756463"/>
                </a:lnTo>
                <a:lnTo>
                  <a:pt x="36557" y="800700"/>
                </a:lnTo>
                <a:lnTo>
                  <a:pt x="25569" y="845695"/>
                </a:lnTo>
                <a:lnTo>
                  <a:pt x="16481" y="891406"/>
                </a:lnTo>
                <a:lnTo>
                  <a:pt x="9336" y="937787"/>
                </a:lnTo>
                <a:lnTo>
                  <a:pt x="4178" y="984795"/>
                </a:lnTo>
                <a:lnTo>
                  <a:pt x="1052" y="1032385"/>
                </a:lnTo>
                <a:lnTo>
                  <a:pt x="0" y="1080515"/>
                </a:lnTo>
                <a:lnTo>
                  <a:pt x="1052" y="1128646"/>
                </a:lnTo>
                <a:lnTo>
                  <a:pt x="4178" y="1176236"/>
                </a:lnTo>
                <a:lnTo>
                  <a:pt x="9336" y="1223244"/>
                </a:lnTo>
                <a:lnTo>
                  <a:pt x="16481" y="1269625"/>
                </a:lnTo>
                <a:lnTo>
                  <a:pt x="25569" y="1315336"/>
                </a:lnTo>
                <a:lnTo>
                  <a:pt x="36557" y="1360331"/>
                </a:lnTo>
                <a:lnTo>
                  <a:pt x="49400" y="1404568"/>
                </a:lnTo>
                <a:lnTo>
                  <a:pt x="64054" y="1448002"/>
                </a:lnTo>
                <a:lnTo>
                  <a:pt x="80476" y="1490590"/>
                </a:lnTo>
                <a:lnTo>
                  <a:pt x="98622" y="1532287"/>
                </a:lnTo>
                <a:lnTo>
                  <a:pt x="118447" y="1573049"/>
                </a:lnTo>
                <a:lnTo>
                  <a:pt x="139908" y="1612834"/>
                </a:lnTo>
                <a:lnTo>
                  <a:pt x="162962" y="1651596"/>
                </a:lnTo>
                <a:lnTo>
                  <a:pt x="187564" y="1689292"/>
                </a:lnTo>
                <a:lnTo>
                  <a:pt x="213670" y="1725878"/>
                </a:lnTo>
                <a:lnTo>
                  <a:pt x="241236" y="1761310"/>
                </a:lnTo>
                <a:lnTo>
                  <a:pt x="270219" y="1795545"/>
                </a:lnTo>
                <a:lnTo>
                  <a:pt x="300575" y="1828537"/>
                </a:lnTo>
                <a:lnTo>
                  <a:pt x="332259" y="1860244"/>
                </a:lnTo>
                <a:lnTo>
                  <a:pt x="365228" y="1890621"/>
                </a:lnTo>
                <a:lnTo>
                  <a:pt x="399438" y="1919624"/>
                </a:lnTo>
                <a:lnTo>
                  <a:pt x="434845" y="1947210"/>
                </a:lnTo>
                <a:lnTo>
                  <a:pt x="471405" y="1973334"/>
                </a:lnTo>
                <a:lnTo>
                  <a:pt x="509075" y="1997954"/>
                </a:lnTo>
                <a:lnTo>
                  <a:pt x="547810" y="2021023"/>
                </a:lnTo>
                <a:lnTo>
                  <a:pt x="587566" y="2042500"/>
                </a:lnTo>
                <a:lnTo>
                  <a:pt x="628300" y="2062340"/>
                </a:lnTo>
                <a:lnTo>
                  <a:pt x="669968" y="2080498"/>
                </a:lnTo>
                <a:lnTo>
                  <a:pt x="712526" y="2096932"/>
                </a:lnTo>
                <a:lnTo>
                  <a:pt x="755929" y="2111596"/>
                </a:lnTo>
                <a:lnTo>
                  <a:pt x="800135" y="2124448"/>
                </a:lnTo>
                <a:lnTo>
                  <a:pt x="845098" y="2135444"/>
                </a:lnTo>
                <a:lnTo>
                  <a:pt x="890776" y="2144538"/>
                </a:lnTo>
                <a:lnTo>
                  <a:pt x="937125" y="2151688"/>
                </a:lnTo>
                <a:lnTo>
                  <a:pt x="984100" y="2156850"/>
                </a:lnTo>
                <a:lnTo>
                  <a:pt x="1031657" y="2159979"/>
                </a:lnTo>
                <a:lnTo>
                  <a:pt x="1079754" y="2161031"/>
                </a:lnTo>
                <a:lnTo>
                  <a:pt x="1127850" y="2159979"/>
                </a:lnTo>
                <a:lnTo>
                  <a:pt x="1175407" y="2156850"/>
                </a:lnTo>
                <a:lnTo>
                  <a:pt x="1222382" y="2151688"/>
                </a:lnTo>
                <a:lnTo>
                  <a:pt x="1268731" y="2144538"/>
                </a:lnTo>
                <a:lnTo>
                  <a:pt x="1314409" y="2135444"/>
                </a:lnTo>
                <a:lnTo>
                  <a:pt x="1359372" y="2124448"/>
                </a:lnTo>
                <a:lnTo>
                  <a:pt x="1403578" y="2111596"/>
                </a:lnTo>
                <a:lnTo>
                  <a:pt x="1446981" y="2096932"/>
                </a:lnTo>
                <a:lnTo>
                  <a:pt x="1489539" y="2080498"/>
                </a:lnTo>
                <a:lnTo>
                  <a:pt x="1531207" y="2062340"/>
                </a:lnTo>
                <a:lnTo>
                  <a:pt x="1571941" y="2042500"/>
                </a:lnTo>
                <a:lnTo>
                  <a:pt x="1611697" y="2021023"/>
                </a:lnTo>
                <a:lnTo>
                  <a:pt x="1650432" y="1997954"/>
                </a:lnTo>
                <a:lnTo>
                  <a:pt x="1688102" y="1973334"/>
                </a:lnTo>
                <a:lnTo>
                  <a:pt x="1724662" y="1947210"/>
                </a:lnTo>
                <a:lnTo>
                  <a:pt x="1760069" y="1919624"/>
                </a:lnTo>
                <a:lnTo>
                  <a:pt x="1794279" y="1890621"/>
                </a:lnTo>
                <a:lnTo>
                  <a:pt x="1827248" y="1860244"/>
                </a:lnTo>
                <a:lnTo>
                  <a:pt x="1858932" y="1828537"/>
                </a:lnTo>
                <a:lnTo>
                  <a:pt x="1889288" y="1795545"/>
                </a:lnTo>
                <a:lnTo>
                  <a:pt x="1918271" y="1761310"/>
                </a:lnTo>
                <a:lnTo>
                  <a:pt x="1945837" y="1725878"/>
                </a:lnTo>
                <a:lnTo>
                  <a:pt x="1971943" y="1689292"/>
                </a:lnTo>
                <a:lnTo>
                  <a:pt x="1996545" y="1651596"/>
                </a:lnTo>
                <a:lnTo>
                  <a:pt x="2019599" y="1612834"/>
                </a:lnTo>
                <a:lnTo>
                  <a:pt x="2041060" y="1573049"/>
                </a:lnTo>
                <a:lnTo>
                  <a:pt x="2060885" y="1532287"/>
                </a:lnTo>
                <a:lnTo>
                  <a:pt x="2079031" y="1490590"/>
                </a:lnTo>
                <a:lnTo>
                  <a:pt x="2095453" y="1448002"/>
                </a:lnTo>
                <a:lnTo>
                  <a:pt x="2110107" y="1404568"/>
                </a:lnTo>
                <a:lnTo>
                  <a:pt x="2122950" y="1360331"/>
                </a:lnTo>
                <a:lnTo>
                  <a:pt x="2133938" y="1315336"/>
                </a:lnTo>
                <a:lnTo>
                  <a:pt x="2143026" y="1269625"/>
                </a:lnTo>
                <a:lnTo>
                  <a:pt x="2150171" y="1223244"/>
                </a:lnTo>
                <a:lnTo>
                  <a:pt x="2155329" y="1176236"/>
                </a:lnTo>
                <a:lnTo>
                  <a:pt x="2158455" y="1128646"/>
                </a:lnTo>
                <a:lnTo>
                  <a:pt x="2159508" y="1080515"/>
                </a:lnTo>
                <a:lnTo>
                  <a:pt x="2158455" y="1032385"/>
                </a:lnTo>
                <a:lnTo>
                  <a:pt x="2155329" y="984795"/>
                </a:lnTo>
                <a:lnTo>
                  <a:pt x="2150171" y="937787"/>
                </a:lnTo>
                <a:lnTo>
                  <a:pt x="2143026" y="891406"/>
                </a:lnTo>
                <a:lnTo>
                  <a:pt x="2133938" y="845695"/>
                </a:lnTo>
                <a:lnTo>
                  <a:pt x="2122950" y="800700"/>
                </a:lnTo>
                <a:lnTo>
                  <a:pt x="2110107" y="756463"/>
                </a:lnTo>
                <a:lnTo>
                  <a:pt x="2095453" y="713029"/>
                </a:lnTo>
                <a:lnTo>
                  <a:pt x="2079031" y="670441"/>
                </a:lnTo>
                <a:lnTo>
                  <a:pt x="2060885" y="628744"/>
                </a:lnTo>
                <a:lnTo>
                  <a:pt x="2041060" y="587982"/>
                </a:lnTo>
                <a:lnTo>
                  <a:pt x="2019599" y="548197"/>
                </a:lnTo>
                <a:lnTo>
                  <a:pt x="1996545" y="509435"/>
                </a:lnTo>
                <a:lnTo>
                  <a:pt x="1971943" y="471739"/>
                </a:lnTo>
                <a:lnTo>
                  <a:pt x="1945837" y="435153"/>
                </a:lnTo>
                <a:lnTo>
                  <a:pt x="1918271" y="399721"/>
                </a:lnTo>
                <a:lnTo>
                  <a:pt x="1889288" y="365486"/>
                </a:lnTo>
                <a:lnTo>
                  <a:pt x="1858932" y="332494"/>
                </a:lnTo>
                <a:lnTo>
                  <a:pt x="1827248" y="300787"/>
                </a:lnTo>
                <a:lnTo>
                  <a:pt x="1794279" y="270410"/>
                </a:lnTo>
                <a:lnTo>
                  <a:pt x="1760069" y="241407"/>
                </a:lnTo>
                <a:lnTo>
                  <a:pt x="1724662" y="213821"/>
                </a:lnTo>
                <a:lnTo>
                  <a:pt x="1688102" y="187697"/>
                </a:lnTo>
                <a:lnTo>
                  <a:pt x="1650432" y="163077"/>
                </a:lnTo>
                <a:lnTo>
                  <a:pt x="1611697" y="140008"/>
                </a:lnTo>
                <a:lnTo>
                  <a:pt x="1571941" y="118531"/>
                </a:lnTo>
                <a:lnTo>
                  <a:pt x="1531207" y="98691"/>
                </a:lnTo>
                <a:lnTo>
                  <a:pt x="1489539" y="80533"/>
                </a:lnTo>
                <a:lnTo>
                  <a:pt x="1446981" y="64099"/>
                </a:lnTo>
                <a:lnTo>
                  <a:pt x="1403578" y="49435"/>
                </a:lnTo>
                <a:lnTo>
                  <a:pt x="1359372" y="36583"/>
                </a:lnTo>
                <a:lnTo>
                  <a:pt x="1314409" y="25587"/>
                </a:lnTo>
                <a:lnTo>
                  <a:pt x="1268731" y="16493"/>
                </a:lnTo>
                <a:lnTo>
                  <a:pt x="1222382" y="9343"/>
                </a:lnTo>
                <a:lnTo>
                  <a:pt x="1175407" y="4181"/>
                </a:lnTo>
                <a:lnTo>
                  <a:pt x="1127850" y="1052"/>
                </a:lnTo>
                <a:lnTo>
                  <a:pt x="1079754" y="0"/>
                </a:lnTo>
                <a:close/>
              </a:path>
            </a:pathLst>
          </a:custGeom>
          <a:solidFill>
            <a:srgbClr val="0031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60316" y="1311676"/>
            <a:ext cx="57467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5FAE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pPr marL="55880">
              <a:lnSpc>
                <a:spcPct val="100000"/>
              </a:lnSpc>
              <a:spcBef>
                <a:spcPts val="80"/>
              </a:spcBef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228037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5FAE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pPr marL="55880">
              <a:lnSpc>
                <a:spcPct val="100000"/>
              </a:lnSpc>
              <a:spcBef>
                <a:spcPts val="80"/>
              </a:spcBef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472934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343" y="5802206"/>
            <a:ext cx="3156574" cy="88781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71" y="5751576"/>
            <a:ext cx="3817619" cy="9707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5FAE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pPr marL="55880">
              <a:lnSpc>
                <a:spcPct val="100000"/>
              </a:lnSpc>
              <a:spcBef>
                <a:spcPts val="80"/>
              </a:spcBef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45826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5FAE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pPr marL="55880">
              <a:lnSpc>
                <a:spcPct val="100000"/>
              </a:lnSpc>
              <a:spcBef>
                <a:spcPts val="80"/>
              </a:spcBef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742951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pPr marL="55880">
              <a:lnSpc>
                <a:spcPct val="100000"/>
              </a:lnSpc>
              <a:spcBef>
                <a:spcPts val="80"/>
              </a:spcBef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63977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Gliederungspunkt 2">
  <p:cSld name="4_Gliederungspunkt 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/>
          <p:nvPr/>
        </p:nvSpPr>
        <p:spPr>
          <a:xfrm>
            <a:off x="0" y="0"/>
            <a:ext cx="12192000" cy="56610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" name="Google Shape;46;p42"/>
          <p:cNvSpPr/>
          <p:nvPr/>
        </p:nvSpPr>
        <p:spPr>
          <a:xfrm>
            <a:off x="767408" y="908720"/>
            <a:ext cx="2160240" cy="2160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2</a:t>
            </a:r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3359150" y="1628775"/>
            <a:ext cx="6769298" cy="57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Noto Sans Symbols"/>
              <a:buNone/>
              <a:defRPr sz="4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2"/>
          </p:nvPr>
        </p:nvSpPr>
        <p:spPr>
          <a:xfrm>
            <a:off x="3359150" y="2349500"/>
            <a:ext cx="67691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2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Noto Sans Symbols"/>
              <a:buNone/>
              <a:defRPr sz="26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Schlus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8154274-7950-4836-8047-4D1806A5704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gray">
          <a:xfrm>
            <a:off x="6096000" y="0"/>
            <a:ext cx="6096000" cy="6858000"/>
          </a:xfrm>
          <a:solidFill>
            <a:schemeClr val="bg2">
              <a:lumMod val="85000"/>
            </a:schemeClr>
          </a:solidFill>
        </p:spPr>
        <p:txBody>
          <a:bodyPr lIns="0" anchor="ctr" anchorCtr="0"/>
          <a:lstStyle>
            <a:lvl1pPr marL="0" indent="0" algn="ctr">
              <a:buNone/>
              <a:defRPr/>
            </a:lvl1pPr>
          </a:lstStyle>
          <a:p>
            <a:endParaRPr lang="de-DE" noProof="0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A61AB7FB-4BD3-4197-B302-9D1E8717D1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0" y="0"/>
            <a:ext cx="6096000" cy="6858000"/>
          </a:xfrm>
          <a:solidFill>
            <a:schemeClr val="accent3"/>
          </a:solidFill>
        </p:spPr>
        <p:txBody>
          <a:bodyPr lIns="540000" tIns="0" rIns="360000" bIns="3240000" anchor="b" anchorCtr="0"/>
          <a:lstStyle>
            <a:lvl1pPr marL="0" indent="0">
              <a:buNone/>
              <a:defRPr sz="40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noProof="0"/>
              <a:t>Titelmaster-format bearbeiten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3567B637-FD95-49AF-B81A-145E15CABA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39750" y="3780000"/>
            <a:ext cx="3702050" cy="720000"/>
          </a:xfrm>
        </p:spPr>
        <p:txBody>
          <a:bodyPr/>
          <a:lstStyle>
            <a:lvl1pPr marL="0" indent="0">
              <a:buNone/>
              <a:defRPr sz="2000" b="0"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noProof="0"/>
              <a:t>Mastertextformat </a:t>
            </a:r>
            <a:br>
              <a:rPr lang="de-DE" noProof="0"/>
            </a:br>
            <a:r>
              <a:rPr lang="de-DE" noProof="0"/>
              <a:t>bearbeiten</a:t>
            </a: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E1473CCB-87DC-4C4D-9230-0C544FB4946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0562247" y="5810400"/>
            <a:ext cx="1088869" cy="1047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de-DE" sz="1200" dirty="0"/>
            </a:lvl1pPr>
          </a:lstStyle>
          <a:p>
            <a:pPr marL="270027" marR="0" lvl="0" indent="-270027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33783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">
  <p:cSld name="1_Titel und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4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36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0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44"/>
          <p:cNvSpPr txBox="1">
            <a:spLocks noGrp="1"/>
          </p:cNvSpPr>
          <p:nvPr>
            <p:ph type="body" idx="1"/>
          </p:nvPr>
        </p:nvSpPr>
        <p:spPr>
          <a:xfrm>
            <a:off x="479425" y="908720"/>
            <a:ext cx="11233150" cy="475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(2-zeilig) und Text">
  <p:cSld name="1_Titel (2-zeilig) und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5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75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1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45"/>
          <p:cNvSpPr txBox="1">
            <a:spLocks noGrp="1"/>
          </p:cNvSpPr>
          <p:nvPr>
            <p:ph type="body" idx="1"/>
          </p:nvPr>
        </p:nvSpPr>
        <p:spPr>
          <a:xfrm>
            <a:off x="479425" y="1340768"/>
            <a:ext cx="11233150" cy="432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9" name="Google Shape;69;p45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Gliederungspunkt 3">
  <p:cSld name="4_Gliederungspunkt 3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8"/>
          <p:cNvSpPr/>
          <p:nvPr/>
        </p:nvSpPr>
        <p:spPr>
          <a:xfrm>
            <a:off x="0" y="0"/>
            <a:ext cx="12192000" cy="5661025"/>
          </a:xfrm>
          <a:prstGeom prst="rect">
            <a:avLst/>
          </a:prstGeom>
          <a:solidFill>
            <a:srgbClr val="729E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7" name="Google Shape;87;p48"/>
          <p:cNvSpPr/>
          <p:nvPr/>
        </p:nvSpPr>
        <p:spPr>
          <a:xfrm>
            <a:off x="767408" y="908720"/>
            <a:ext cx="2160240" cy="2160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3</a:t>
            </a:r>
            <a:endParaRPr/>
          </a:p>
        </p:txBody>
      </p:sp>
      <p:sp>
        <p:nvSpPr>
          <p:cNvPr id="88" name="Google Shape;88;p48"/>
          <p:cNvSpPr txBox="1">
            <a:spLocks noGrp="1"/>
          </p:cNvSpPr>
          <p:nvPr>
            <p:ph type="body" idx="1"/>
          </p:nvPr>
        </p:nvSpPr>
        <p:spPr>
          <a:xfrm>
            <a:off x="3359150" y="1628775"/>
            <a:ext cx="6769298" cy="57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  <a:defRPr sz="4000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" name="Google Shape;89;p48"/>
          <p:cNvSpPr txBox="1">
            <a:spLocks noGrp="1"/>
          </p:cNvSpPr>
          <p:nvPr>
            <p:ph type="body" idx="2"/>
          </p:nvPr>
        </p:nvSpPr>
        <p:spPr>
          <a:xfrm>
            <a:off x="3359150" y="2349500"/>
            <a:ext cx="67691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None/>
              <a:defRPr sz="2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Google Shape;90;p48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8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92" name="Google Shape;92;p48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Gliederungspunkt + Bild#1">
  <p:cSld name="4_Gliederungspunkt + Bild#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9"/>
          <p:cNvPicPr preferRelativeResize="0"/>
          <p:nvPr/>
        </p:nvPicPr>
        <p:blipFill rotWithShape="1">
          <a:blip r:embed="rId2">
            <a:alphaModFix/>
          </a:blip>
          <a:srcRect t="15221" b="15221"/>
          <a:stretch/>
        </p:blipFill>
        <p:spPr>
          <a:xfrm>
            <a:off x="0" y="0"/>
            <a:ext cx="12192000" cy="56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9"/>
          <p:cNvSpPr txBox="1">
            <a:spLocks noGrp="1"/>
          </p:cNvSpPr>
          <p:nvPr>
            <p:ph type="body" idx="1"/>
          </p:nvPr>
        </p:nvSpPr>
        <p:spPr>
          <a:xfrm rot="-5400000">
            <a:off x="9193213" y="2820103"/>
            <a:ext cx="5327650" cy="20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None/>
              <a:defRPr sz="1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6" name="Google Shape;96;p49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9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rste Folie #2">
  <p:cSld name="Erste Folie #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0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pic>
        <p:nvPicPr>
          <p:cNvPr id="101" name="Google Shape;101;p50" descr="Ein Bild, das Text, Person, drinnen, Computer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 l="13292" t="20172" r="-23" b="21679"/>
          <a:stretch/>
        </p:blipFill>
        <p:spPr>
          <a:xfrm>
            <a:off x="0" y="7"/>
            <a:ext cx="12192000" cy="566101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0"/>
          <p:cNvSpPr txBox="1">
            <a:spLocks noGrp="1"/>
          </p:cNvSpPr>
          <p:nvPr>
            <p:ph type="body" idx="1"/>
          </p:nvPr>
        </p:nvSpPr>
        <p:spPr>
          <a:xfrm rot="-5400000">
            <a:off x="9193213" y="2820103"/>
            <a:ext cx="5327650" cy="20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None/>
              <a:defRPr sz="1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3" name="Google Shape;103;p50"/>
          <p:cNvSpPr/>
          <p:nvPr/>
        </p:nvSpPr>
        <p:spPr>
          <a:xfrm>
            <a:off x="6240416" y="1988840"/>
            <a:ext cx="3600000" cy="36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4" name="Google Shape;104;p50"/>
          <p:cNvSpPr/>
          <p:nvPr/>
        </p:nvSpPr>
        <p:spPr>
          <a:xfrm>
            <a:off x="9336360" y="476672"/>
            <a:ext cx="1980000" cy="1980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Herzlich willkommen</a:t>
            </a:r>
            <a:endParaRPr/>
          </a:p>
        </p:txBody>
      </p:sp>
      <p:sp>
        <p:nvSpPr>
          <p:cNvPr id="105" name="Google Shape;105;p50"/>
          <p:cNvSpPr txBox="1">
            <a:spLocks noGrp="1"/>
          </p:cNvSpPr>
          <p:nvPr>
            <p:ph type="title"/>
          </p:nvPr>
        </p:nvSpPr>
        <p:spPr>
          <a:xfrm>
            <a:off x="6528248" y="3068960"/>
            <a:ext cx="3024336" cy="94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 Black"/>
              <a:buNone/>
              <a:defRPr sz="2800" b="0" i="0" u="none" strike="noStrike" cap="none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50"/>
          <p:cNvSpPr txBox="1">
            <a:spLocks noGrp="1"/>
          </p:cNvSpPr>
          <p:nvPr>
            <p:ph type="body" idx="2"/>
          </p:nvPr>
        </p:nvSpPr>
        <p:spPr>
          <a:xfrm>
            <a:off x="6528248" y="4012618"/>
            <a:ext cx="30243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el + Text + Bild links">
  <p:cSld name="2_Titel + Text + Bild link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1"/>
          <p:cNvSpPr txBox="1">
            <a:spLocks noGrp="1"/>
          </p:cNvSpPr>
          <p:nvPr>
            <p:ph type="title"/>
          </p:nvPr>
        </p:nvSpPr>
        <p:spPr>
          <a:xfrm>
            <a:off x="469553" y="346575"/>
            <a:ext cx="1123315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spAutoFit/>
          </a:bodyPr>
          <a:lstStyle>
            <a:lvl1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 Black"/>
              <a:buNone/>
              <a:defRPr sz="2400" b="1" i="0" u="none" strike="noStrike" cap="none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3402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51"/>
          <p:cNvSpPr>
            <a:spLocks noGrp="1"/>
          </p:cNvSpPr>
          <p:nvPr>
            <p:ph type="pic" idx="2"/>
          </p:nvPr>
        </p:nvSpPr>
        <p:spPr>
          <a:xfrm>
            <a:off x="488951" y="908050"/>
            <a:ext cx="5391150" cy="4752975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51"/>
          <p:cNvSpPr txBox="1">
            <a:spLocks noGrp="1"/>
          </p:cNvSpPr>
          <p:nvPr>
            <p:ph type="body" idx="1"/>
          </p:nvPr>
        </p:nvSpPr>
        <p:spPr>
          <a:xfrm>
            <a:off x="6311900" y="908049"/>
            <a:ext cx="5400675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spcBef>
                <a:spcPts val="8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1" name="Google Shape;111;p51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1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1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7"/>
          <p:cNvPicPr preferRelativeResize="0"/>
          <p:nvPr/>
        </p:nvPicPr>
        <p:blipFill rotWithShape="1">
          <a:blip r:embed="rId21">
            <a:alphaModFix/>
          </a:blip>
          <a:srcRect t="14950" b="15196"/>
          <a:stretch/>
        </p:blipFill>
        <p:spPr>
          <a:xfrm>
            <a:off x="191344" y="5760000"/>
            <a:ext cx="3816424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7"/>
          <p:cNvSpPr txBox="1">
            <a:spLocks noGrp="1"/>
          </p:cNvSpPr>
          <p:nvPr>
            <p:ph type="dt" idx="10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709" r:id="rId14"/>
    <p:sldLayoutId id="2147483710" r:id="rId15"/>
    <p:sldLayoutId id="2147483669" r:id="rId16"/>
    <p:sldLayoutId id="2147483670" r:id="rId17"/>
    <p:sldLayoutId id="2147483671" r:id="rId18"/>
    <p:sldLayoutId id="2147483672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6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pos="302">
          <p15:clr>
            <a:srgbClr val="F26B43"/>
          </p15:clr>
        </p15:guide>
        <p15:guide id="4" pos="73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53D07B5-80F9-42AA-B75F-F4F8184AF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b="15196"/>
          <a:stretch/>
        </p:blipFill>
        <p:spPr>
          <a:xfrm>
            <a:off x="191344" y="5760000"/>
            <a:ext cx="3816424" cy="972000"/>
          </a:xfrm>
          <a:prstGeom prst="rect">
            <a:avLst/>
          </a:prstGeom>
          <a:noFill/>
        </p:spPr>
      </p:pic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91D3956E-C32D-4C58-8931-0E3D654CA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74289CB-44AD-4EE1-8A76-494FD1C7FFA9}" type="datetime1">
              <a:rPr lang="de-DE" smtClean="0"/>
              <a:pPr/>
              <a:t>06.09.2024</a:t>
            </a:fld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3C231EEC-C4D3-46A5-B96E-92616056F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E8F8DD8-C592-4722-986C-95758E13AC7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57816ED9-01A8-4B25-9178-441BB0B74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0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68" r:id="rId2"/>
    <p:sldLayoutId id="2147483667" r:id="rId3"/>
    <p:sldLayoutId id="2147483708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1pPr>
      <a:lvl2pPr marL="57600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2pPr>
      <a:lvl3pPr marL="8640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3pPr>
      <a:lvl4pPr marL="11520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4pPr>
      <a:lvl5pPr marL="14400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5pPr>
      <a:lvl6pPr marL="17280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3566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pos="302">
          <p15:clr>
            <a:srgbClr val="F26B43"/>
          </p15:clr>
        </p15:guide>
        <p15:guide id="8" pos="737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91D3956E-C32D-4C58-8931-0E3D654CA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1552" y="6352269"/>
            <a:ext cx="1087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74289CB-44AD-4EE1-8A76-494FD1C7FFA9}" type="datetime1">
              <a:rPr lang="de-DE" smtClean="0"/>
              <a:pPr/>
              <a:t>06.09.2024</a:t>
            </a:fld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3C231EEC-C4D3-46A5-B96E-92616056F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E8F8DD8-C592-4722-986C-95758E13AC7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57816ED9-01A8-4B25-9178-441BB0B74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3792" y="6356350"/>
            <a:ext cx="5753744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/>
            </a:lvl1pPr>
          </a:lstStyle>
          <a:p>
            <a:endParaRPr lang="de-DE" dirty="0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B53D07B5-80F9-42AA-B75F-F4F8184AF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4968"/>
          <a:stretch/>
        </p:blipFill>
        <p:spPr>
          <a:xfrm>
            <a:off x="119336" y="5733256"/>
            <a:ext cx="380390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1pPr>
      <a:lvl2pPr marL="57600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2pPr>
      <a:lvl3pPr marL="8640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3pPr>
      <a:lvl4pPr marL="11520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4pPr>
      <a:lvl5pPr marL="14400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5pPr>
      <a:lvl6pPr marL="1728000" indent="-2844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Minion Pro" panose="02040503050306020203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3566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pos="302">
          <p15:clr>
            <a:srgbClr val="F26B43"/>
          </p15:clr>
        </p15:guide>
        <p15:guide id="8" pos="737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3343" y="5802206"/>
            <a:ext cx="3156574" cy="8878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6853" y="315587"/>
            <a:ext cx="10659110" cy="772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5FAE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974" y="1309167"/>
            <a:ext cx="5754370" cy="3196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55276" y="6428052"/>
            <a:ext cx="259769" cy="21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pPr marL="55880">
              <a:lnSpc>
                <a:spcPct val="100000"/>
              </a:lnSpc>
              <a:spcBef>
                <a:spcPts val="80"/>
              </a:spcBef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6455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0070" y="432000"/>
            <a:ext cx="11111046" cy="46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Titelmasterformat bearbeiten</a:t>
            </a:r>
          </a:p>
        </p:txBody>
      </p:sp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070" y="1512000"/>
            <a:ext cx="11111046" cy="42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Datum" hidden="1"/>
          <p:cNvSpPr>
            <a:spLocks noGrp="1"/>
          </p:cNvSpPr>
          <p:nvPr>
            <p:ph type="dt" sz="half" idx="2"/>
          </p:nvPr>
        </p:nvSpPr>
        <p:spPr bwMode="gray">
          <a:xfrm>
            <a:off x="12360742" y="6267317"/>
            <a:ext cx="1440187" cy="2674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79D06A8C-46F2-4CF6-B34E-14982D36B509}" type="datetime1">
              <a:rPr lang="de-DE" noProof="0" smtClean="0"/>
              <a:pPr/>
              <a:t>06.09.2024</a:t>
            </a:fld>
            <a:endParaRPr lang="de-DE" noProof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3"/>
          </p:nvPr>
        </p:nvSpPr>
        <p:spPr bwMode="gray">
          <a:xfrm>
            <a:off x="960044" y="6267317"/>
            <a:ext cx="4320562" cy="267458"/>
          </a:xfrm>
          <a:prstGeom prst="rect">
            <a:avLst/>
          </a:prstGeom>
        </p:spPr>
        <p:txBody>
          <a:bodyPr vert="horz" lIns="108000" tIns="0" rIns="0" bIns="0" rtlCol="0" anchor="b" anchorCtr="0"/>
          <a:lstStyle>
            <a:lvl1pPr algn="l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#HelloGermany </a:t>
            </a:r>
            <a:br>
              <a:rPr lang="de-DE" noProof="0"/>
            </a:br>
            <a:r>
              <a:rPr lang="de-DE" noProof="0"/>
              <a:t>study-in-</a:t>
            </a:r>
            <a:r>
              <a:rPr lang="de-DE" noProof="0" err="1"/>
              <a:t>germany.de</a:t>
            </a:r>
            <a:endParaRPr lang="de-DE" noProof="0"/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0070" y="6267317"/>
            <a:ext cx="432000" cy="267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de-DE" sz="1200" b="1" i="0" smtClean="0"/>
            </a:lvl1pPr>
          </a:lstStyle>
          <a:p>
            <a:fld id="{02CEFE82-39F2-4F47-8A0C-D5AB3496FA5C}" type="slidenum">
              <a:rPr lang="de-DE" noProof="0" smtClean="0"/>
              <a:pPr/>
              <a:t>‹nº›</a:t>
            </a:fld>
            <a:endParaRPr lang="de-DE" noProof="0"/>
          </a:p>
        </p:txBody>
      </p:sp>
      <p:grpSp>
        <p:nvGrpSpPr>
          <p:cNvPr id="26" name="Hilfslinien"/>
          <p:cNvGrpSpPr/>
          <p:nvPr userDrawn="1"/>
        </p:nvGrpSpPr>
        <p:grpSpPr bwMode="gray">
          <a:xfrm>
            <a:off x="-737348" y="-737252"/>
            <a:ext cx="12388466" cy="7087652"/>
            <a:chOff x="-737252" y="-737252"/>
            <a:chExt cx="12386853" cy="7087652"/>
          </a:xfrm>
        </p:grpSpPr>
        <p:grpSp>
          <p:nvGrpSpPr>
            <p:cNvPr id="11" name="Hilfslinie"/>
            <p:cNvGrpSpPr/>
            <p:nvPr userDrawn="1"/>
          </p:nvGrpSpPr>
          <p:grpSpPr bwMode="gray">
            <a:xfrm>
              <a:off x="540001" y="-737252"/>
              <a:ext cx="900000" cy="720000"/>
              <a:chOff x="540001" y="-737252"/>
              <a:chExt cx="900000" cy="720000"/>
            </a:xfrm>
          </p:grpSpPr>
          <p:cxnSp>
            <p:nvCxnSpPr>
              <p:cNvPr id="24" name="Line"/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"/>
              <p:cNvSpPr txBox="1"/>
              <p:nvPr userDrawn="1"/>
            </p:nvSpPr>
            <p:spPr bwMode="gray">
              <a:xfrm>
                <a:off x="5400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15,42</a:t>
                </a:r>
              </a:p>
            </p:txBody>
          </p:sp>
        </p:grpSp>
        <p:grpSp>
          <p:nvGrpSpPr>
            <p:cNvPr id="12" name="Hilfslinie"/>
            <p:cNvGrpSpPr/>
            <p:nvPr userDrawn="1"/>
          </p:nvGrpSpPr>
          <p:grpSpPr bwMode="gray">
            <a:xfrm>
              <a:off x="10749601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2" name="Line"/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"/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 15,42</a:t>
                </a:r>
              </a:p>
            </p:txBody>
          </p:sp>
        </p:grpSp>
        <p:grpSp>
          <p:nvGrpSpPr>
            <p:cNvPr id="13" name="Hilfslinie"/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0" name="Line"/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"/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8,32</a:t>
                </a:r>
              </a:p>
            </p:txBody>
          </p:sp>
        </p:grpSp>
        <p:grpSp>
          <p:nvGrpSpPr>
            <p:cNvPr id="14" name="Hilfslinie"/>
            <p:cNvGrpSpPr/>
            <p:nvPr userDrawn="1"/>
          </p:nvGrpSpPr>
          <p:grpSpPr bwMode="gray">
            <a:xfrm>
              <a:off x="-737252" y="1512000"/>
              <a:ext cx="737252" cy="540000"/>
              <a:chOff x="-737252" y="1512000"/>
              <a:chExt cx="737252" cy="540000"/>
            </a:xfrm>
          </p:grpSpPr>
          <p:cxnSp>
            <p:nvCxnSpPr>
              <p:cNvPr id="18" name="Line"/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"/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5,33</a:t>
                </a:r>
              </a:p>
            </p:txBody>
          </p:sp>
        </p:grpSp>
        <p:grpSp>
          <p:nvGrpSpPr>
            <p:cNvPr id="15" name="Hilfslinie"/>
            <p:cNvGrpSpPr/>
            <p:nvPr userDrawn="1"/>
          </p:nvGrpSpPr>
          <p:grpSpPr bwMode="gray">
            <a:xfrm>
              <a:off x="-737252" y="5810400"/>
              <a:ext cx="737252" cy="540000"/>
              <a:chOff x="-737252" y="5810400"/>
              <a:chExt cx="737252" cy="540000"/>
            </a:xfrm>
          </p:grpSpPr>
          <p:cxnSp>
            <p:nvCxnSpPr>
              <p:cNvPr id="16" name="Line"/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"/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6,61</a:t>
                </a:r>
              </a:p>
            </p:txBody>
          </p:sp>
        </p:grpSp>
      </p:grpSp>
      <p:pic>
        <p:nvPicPr>
          <p:cNvPr id="8" name="Logo">
            <a:extLst>
              <a:ext uri="{FF2B5EF4-FFF2-40B4-BE49-F238E27FC236}">
                <a16:creationId xmlns:a16="http://schemas.microsoft.com/office/drawing/2014/main" id="{B4399BD5-E028-4A3D-88B7-859F8A743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81" t="-22941" r="-17881" b="-53744"/>
          <a:stretch/>
        </p:blipFill>
        <p:spPr bwMode="gray">
          <a:xfrm>
            <a:off x="10561212" y="5810399"/>
            <a:ext cx="1089904" cy="10476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cxnSp>
        <p:nvCxnSpPr>
          <p:cNvPr id="45" name="Linie">
            <a:extLst>
              <a:ext uri="{FF2B5EF4-FFF2-40B4-BE49-F238E27FC236}">
                <a16:creationId xmlns:a16="http://schemas.microsoft.com/office/drawing/2014/main" id="{C1A7F771-ACE5-4EB5-A3BC-80533643C01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60044" y="6312694"/>
            <a:ext cx="0" cy="545306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914491" rtl="0" eaLnBrk="1" latinLnBrk="0" hangingPunct="1">
        <a:lnSpc>
          <a:spcPct val="10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27" indent="-270027" algn="l" defTabSz="91449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72" indent="-270027" algn="l" defTabSz="91449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08" indent="-270027" algn="l" defTabSz="91449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44" indent="-270027" algn="l" defTabSz="91449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180" indent="-270027" algn="l" defTabSz="91449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unhofer.d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unhofer.d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A3F0CDF-731A-AC46-B220-D5C2AABFD98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B312F42-4CC9-E64B-A1AB-6A4E8D65A150}" type="datetime1">
              <a:rPr lang="de-DE" smtClean="0"/>
              <a:t>06.09.2024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34F493-6B48-A248-B034-44DDEAED66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8F8DD8-C592-4722-986C-95758E13AC74}" type="slidenum">
              <a:rPr lang="de-DE" smtClean="0"/>
              <a:t>1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53744B3-342A-DD46-8A12-F600F3F6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724" y="3033936"/>
            <a:ext cx="3024336" cy="717048"/>
          </a:xfrm>
        </p:spPr>
        <p:txBody>
          <a:bodyPr/>
          <a:lstStyle/>
          <a:p>
            <a:r>
              <a:rPr lang="de-DE" dirty="0"/>
              <a:t>Dia da Alemanha Unicamp Limeira</a:t>
            </a:r>
            <a:br>
              <a:rPr lang="de-DE" dirty="0"/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07B271F-4667-7F4C-BA9C-7F2F87C63E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36160" y="3890682"/>
            <a:ext cx="3024336" cy="369332"/>
          </a:xfrm>
        </p:spPr>
        <p:txBody>
          <a:bodyPr/>
          <a:lstStyle/>
          <a:p>
            <a:r>
              <a:rPr lang="de-DE" b="1" dirty="0" err="1"/>
              <a:t>Programas</a:t>
            </a:r>
            <a:r>
              <a:rPr lang="de-DE" b="1" dirty="0"/>
              <a:t> do DAAD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047DE8E1-802D-C64A-89E6-38877BEB7D20}"/>
              </a:ext>
            </a:extLst>
          </p:cNvPr>
          <p:cNvSpPr txBox="1">
            <a:spLocks noGrp="1"/>
          </p:cNvSpPr>
          <p:nvPr>
            <p:ph type="body" sz="quarter" idx="25"/>
          </p:nvPr>
        </p:nvSpPr>
        <p:spPr>
          <a:prstGeom prst="rect">
            <a:avLst/>
          </a:prstGeom>
        </p:spPr>
        <p:txBody>
          <a:bodyPr/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Minion Pro" panose="02040503050306020203" charset="0"/>
                <a:ea typeface="+mn-ea"/>
                <a:cs typeface="+mn-cs"/>
              </a:defRPr>
            </a:lvl1pPr>
            <a:lvl2pPr marL="57600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Minion Pro" panose="02040503050306020203" charset="0"/>
                <a:ea typeface="+mn-ea"/>
                <a:cs typeface="+mn-cs"/>
              </a:defRPr>
            </a:lvl2pPr>
            <a:lvl3pPr marL="864000" indent="-2844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Minion Pro" panose="02040503050306020203" charset="0"/>
                <a:ea typeface="+mn-ea"/>
                <a:cs typeface="+mn-cs"/>
              </a:defRPr>
            </a:lvl3pPr>
            <a:lvl4pPr marL="1152000" indent="-2844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Minion Pro" panose="02040503050306020203" charset="0"/>
                <a:ea typeface="+mn-ea"/>
                <a:cs typeface="+mn-cs"/>
              </a:defRPr>
            </a:lvl4pPr>
            <a:lvl5pPr marL="1440000" indent="-2844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Minion Pro" panose="02040503050306020203" charset="0"/>
                <a:ea typeface="+mn-ea"/>
                <a:cs typeface="+mn-cs"/>
              </a:defRPr>
            </a:lvl5pPr>
            <a:lvl6pPr marL="1728000" indent="-2844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Minion Pro" panose="02040503050306020203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b="1" dirty="0">
                <a:solidFill>
                  <a:schemeClr val="bg2"/>
                </a:solidFill>
                <a:latin typeface="+mn-lt"/>
              </a:rPr>
              <a:t>© </a:t>
            </a:r>
            <a:r>
              <a:rPr lang="de-DE" sz="1000" b="1" dirty="0" err="1">
                <a:solidFill>
                  <a:schemeClr val="bg2"/>
                </a:solidFill>
                <a:latin typeface="+mn-lt"/>
              </a:rPr>
              <a:t>shutterstock</a:t>
            </a:r>
            <a:endParaRPr lang="de-DE" sz="1000" b="1" dirty="0">
              <a:solidFill>
                <a:schemeClr val="bg2"/>
              </a:solidFill>
              <a:latin typeface="+mn-lt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40EEE5-CC9C-40D3-B7A1-EEF475072084}"/>
              </a:ext>
            </a:extLst>
          </p:cNvPr>
          <p:cNvSpPr/>
          <p:nvPr/>
        </p:nvSpPr>
        <p:spPr>
          <a:xfrm>
            <a:off x="5735960" y="1727513"/>
            <a:ext cx="2071708" cy="1988840"/>
          </a:xfrm>
          <a:prstGeom prst="ellipse">
            <a:avLst/>
          </a:prstGeom>
          <a:solidFill>
            <a:srgbClr val="B93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638B7F0-C4FE-471E-B2DB-A0B37E604ADB}"/>
              </a:ext>
            </a:extLst>
          </p:cNvPr>
          <p:cNvSpPr txBox="1"/>
          <p:nvPr/>
        </p:nvSpPr>
        <p:spPr>
          <a:xfrm>
            <a:off x="5735960" y="2478739"/>
            <a:ext cx="2071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chemeClr val="bg1"/>
                </a:solidFill>
                <a:latin typeface="+mj-lt"/>
              </a:rPr>
              <a:t>Bem–vindes!</a:t>
            </a:r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A434CB9-AFE0-AE08-42A3-A95569A4D1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6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2bbe04f570_0_2241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  <p:sp>
        <p:nvSpPr>
          <p:cNvPr id="530" name="Google Shape;530;g22bbe04f570_0_2241"/>
          <p:cNvSpPr txBox="1"/>
          <p:nvPr/>
        </p:nvSpPr>
        <p:spPr>
          <a:xfrm>
            <a:off x="469553" y="1670061"/>
            <a:ext cx="6141300" cy="415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1800"/>
            </a:pPr>
            <a:r>
              <a:rPr lang="pt-BR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 de master ou doutorado em cooperação com várias faculdades alemãs: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Ciências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Econômicas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Administração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Economia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Política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Cooperação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Desenvolvimento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Engenharia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disciplinas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afins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Matemática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Planejamento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Urbano e Regional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Ciências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Agrícolas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Florestais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Ciências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Naturais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do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Meio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Ambiente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Medicina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Saúde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Ciências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Sociais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Educação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Direito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Ciências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das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mídias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1" name="Google Shape;531;g22bbe04f570_0_2241"/>
          <p:cNvSpPr txBox="1"/>
          <p:nvPr/>
        </p:nvSpPr>
        <p:spPr>
          <a:xfrm>
            <a:off x="7262880" y="1361935"/>
            <a:ext cx="4120200" cy="20543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</a:pP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Requisitos</a:t>
            </a: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Graduação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área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Rendimento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acadêmico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excelente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Experiência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Profissional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(≥ 2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anos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Conhecimento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inglês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alemão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2" name="Google Shape;532;g22bbe04f570_0_2241"/>
          <p:cNvSpPr txBox="1"/>
          <p:nvPr/>
        </p:nvSpPr>
        <p:spPr>
          <a:xfrm>
            <a:off x="6290386" y="6202449"/>
            <a:ext cx="45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ource Sans Pro"/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epos</a:t>
            </a:r>
            <a:endParaRPr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3" name="Google Shape;533;g22bbe04f570_0_2241"/>
          <p:cNvSpPr/>
          <p:nvPr/>
        </p:nvSpPr>
        <p:spPr>
          <a:xfrm>
            <a:off x="7262880" y="3486385"/>
            <a:ext cx="4120200" cy="1301746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Pro"/>
              <a:buNone/>
            </a:pPr>
            <a:endParaRPr lang="de-DE" sz="1800"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Pro"/>
              <a:buNone/>
            </a:pPr>
            <a:endParaRPr lang="de-DE" sz="1800"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Pro"/>
              <a:buNone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Inscrições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junto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às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universidades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alemãs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18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Master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(12-24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18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PhD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(36-38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</a:pP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</a:pP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4" name="Google Shape;534;g22bbe04f570_0_2241"/>
          <p:cNvSpPr txBox="1"/>
          <p:nvPr/>
        </p:nvSpPr>
        <p:spPr>
          <a:xfrm>
            <a:off x="371244" y="802597"/>
            <a:ext cx="115780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Pós-graduação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relacionados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ao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Desenvolvimento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Sustentável</a:t>
            </a:r>
            <a:endParaRPr sz="2400"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35" name="Google Shape;535;g22bbe04f570_0_2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6525" y="5042661"/>
            <a:ext cx="1063413" cy="11095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E74D534-9BEE-6B58-CAC6-AC942DB28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pt-BR" sz="2800" dirty="0"/>
              <a:t>Programa EPOS</a:t>
            </a:r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53761F2-C645-A375-B2CC-94D0319426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be04f570_0_377"/>
          <p:cNvSpPr/>
          <p:nvPr/>
        </p:nvSpPr>
        <p:spPr>
          <a:xfrm>
            <a:off x="5838456" y="2087391"/>
            <a:ext cx="854100" cy="860400"/>
          </a:xfrm>
          <a:prstGeom prst="ellipse">
            <a:avLst/>
          </a:prstGeom>
          <a:solidFill>
            <a:srgbClr val="00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2" name="Google Shape;542;g22bbe04f570_0_377"/>
          <p:cNvSpPr/>
          <p:nvPr/>
        </p:nvSpPr>
        <p:spPr>
          <a:xfrm>
            <a:off x="1829158" y="2197659"/>
            <a:ext cx="854100" cy="860400"/>
          </a:xfrm>
          <a:prstGeom prst="ellipse">
            <a:avLst/>
          </a:prstGeom>
          <a:solidFill>
            <a:srgbClr val="B932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3" name="Google Shape;543;g22bbe04f570_0_377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  <p:sp>
        <p:nvSpPr>
          <p:cNvPr id="545" name="Google Shape;545;g22bbe04f570_0_377"/>
          <p:cNvSpPr txBox="1"/>
          <p:nvPr/>
        </p:nvSpPr>
        <p:spPr>
          <a:xfrm>
            <a:off x="2256257" y="2633450"/>
            <a:ext cx="3155100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Pleno</a:t>
            </a:r>
            <a:endParaRPr sz="20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Até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4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anos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Execução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completa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defesa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tese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6" name="Google Shape;546;g22bbe04f570_0_377"/>
          <p:cNvSpPr txBox="1"/>
          <p:nvPr/>
        </p:nvSpPr>
        <p:spPr>
          <a:xfrm>
            <a:off x="6265555" y="2532278"/>
            <a:ext cx="3155100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Sanduíche</a:t>
            </a:r>
            <a:r>
              <a:rPr lang="de-DE" sz="20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Sanduíche</a:t>
            </a:r>
            <a:r>
              <a:rPr lang="de-DE" sz="20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1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1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cotutela</a:t>
            </a:r>
            <a:endParaRPr sz="20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 a 24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Parte da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doutorado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dupla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titulação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8" name="Google Shape;548;g22bbe04f570_0_377"/>
          <p:cNvSpPr txBox="1"/>
          <p:nvPr/>
        </p:nvSpPr>
        <p:spPr>
          <a:xfrm>
            <a:off x="6603847" y="6230092"/>
            <a:ext cx="45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doutorado</a:t>
            </a:r>
            <a:endParaRPr dirty="0"/>
          </a:p>
        </p:txBody>
      </p:sp>
      <p:sp>
        <p:nvSpPr>
          <p:cNvPr id="549" name="Google Shape;549;g22bbe04f570_0_377"/>
          <p:cNvSpPr txBox="1"/>
          <p:nvPr/>
        </p:nvSpPr>
        <p:spPr>
          <a:xfrm>
            <a:off x="389650" y="1485368"/>
            <a:ext cx="10962933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</a:t>
            </a:r>
            <a:r>
              <a:rPr lang="de-DE" sz="20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formar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pesquisadores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alto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nível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fortalecer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cooperação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entre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Brasil.</a:t>
            </a:r>
            <a:endParaRPr sz="2000" dirty="0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1" name="Google Shape;551;g22bbe04f570_0_377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22bbe04f570_0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6525" y="5042660"/>
            <a:ext cx="1063414" cy="1038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7587E1C-293E-D002-317B-AD10EC48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1000274"/>
          </a:xfrm>
        </p:spPr>
        <p:txBody>
          <a:bodyPr/>
          <a:lstStyle/>
          <a:p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Programa</a:t>
            </a:r>
            <a:r>
              <a:rPr lang="de-DE" sz="28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de Bolsas de </a:t>
            </a:r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Doutorado</a:t>
            </a:r>
            <a:r>
              <a:rPr lang="de-DE" sz="28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na </a:t>
            </a:r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Alemanha</a:t>
            </a:r>
            <a:b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</a:br>
            <a:endParaRPr lang="pt-B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6"/>
          <p:cNvSpPr txBox="1"/>
          <p:nvPr/>
        </p:nvSpPr>
        <p:spPr>
          <a:xfrm>
            <a:off x="4237691" y="2202516"/>
            <a:ext cx="4879415" cy="2677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</a:pP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2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Bolsa</a:t>
            </a:r>
            <a:r>
              <a:rPr lang="de-DE" sz="2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Mensal</a:t>
            </a:r>
            <a:endParaRPr sz="2000" dirty="0">
              <a:solidFill>
                <a:schemeClr val="dk1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2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Auxílio</a:t>
            </a:r>
            <a:r>
              <a:rPr lang="de-DE" sz="2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para</a:t>
            </a:r>
            <a:r>
              <a:rPr lang="de-DE" sz="2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passagem</a:t>
            </a:r>
            <a:r>
              <a:rPr lang="de-DE" sz="2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aérea</a:t>
            </a:r>
            <a:endParaRPr sz="2000" dirty="0">
              <a:solidFill>
                <a:schemeClr val="dk1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Seguro-</a:t>
            </a:r>
            <a:r>
              <a:rPr lang="de-DE" sz="2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saúde</a:t>
            </a:r>
            <a:endParaRPr lang="pt-BR" sz="2000" dirty="0">
              <a:solidFill>
                <a:schemeClr val="dk1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Curso preparatório de alemão</a:t>
            </a:r>
            <a:endParaRPr lang="pt-BR" dirty="0"/>
          </a:p>
          <a:p>
            <a:pPr marL="361950" marR="0" lvl="0" indent="-2476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endParaRPr sz="2000" dirty="0">
              <a:solidFill>
                <a:schemeClr val="dk1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1343472" y="1556792"/>
            <a:ext cx="1008112" cy="936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1" name="Google Shape;561;p26"/>
          <p:cNvSpPr txBox="1"/>
          <p:nvPr/>
        </p:nvSpPr>
        <p:spPr>
          <a:xfrm>
            <a:off x="911424" y="1763234"/>
            <a:ext cx="18722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Benefícios</a:t>
            </a:r>
            <a:endParaRPr dirty="0"/>
          </a:p>
        </p:txBody>
      </p:sp>
      <p:pic>
        <p:nvPicPr>
          <p:cNvPr id="562" name="Google Shape;562;p26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4952" b="15269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2bbe04f570_0_563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  <p:sp>
        <p:nvSpPr>
          <p:cNvPr id="568" name="Google Shape;568;g22bbe04f570_0_563"/>
          <p:cNvSpPr txBox="1"/>
          <p:nvPr/>
        </p:nvSpPr>
        <p:spPr>
          <a:xfrm>
            <a:off x="469553" y="1196752"/>
            <a:ext cx="4928400" cy="3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Financiamento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complementar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à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Brasil,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cooperação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Capes 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Fundações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Amparo à Pesquisa (FAPs)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Duração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2 a 6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interrupção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nacional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alteração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prazo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máximo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9" name="Google Shape;569;g22bbe04f570_0_563"/>
          <p:cNvSpPr txBox="1"/>
          <p:nvPr/>
        </p:nvSpPr>
        <p:spPr>
          <a:xfrm>
            <a:off x="7619260" y="1196752"/>
            <a:ext cx="3571800" cy="1892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Benefícios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mensal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Auxílio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passagem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aérea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Seguro-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saúde</a:t>
            </a: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0" name="Google Shape;570;g22bbe04f570_0_563"/>
          <p:cNvSpPr txBox="1"/>
          <p:nvPr/>
        </p:nvSpPr>
        <p:spPr>
          <a:xfrm>
            <a:off x="6229110" y="6205438"/>
            <a:ext cx="470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auxilio</a:t>
            </a:r>
            <a:endParaRPr dirty="0"/>
          </a:p>
        </p:txBody>
      </p:sp>
      <p:sp>
        <p:nvSpPr>
          <p:cNvPr id="571" name="Google Shape;571;g22bbe04f570_0_563"/>
          <p:cNvSpPr/>
          <p:nvPr/>
        </p:nvSpPr>
        <p:spPr>
          <a:xfrm>
            <a:off x="7619250" y="3143724"/>
            <a:ext cx="3571800" cy="14731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viabilizar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parte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tese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universidade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instituto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laboratório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biblioteca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800" u="sng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72" name="Google Shape;572;g22bbe04f570_0_563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22bbe04f570_0_5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6524" y="5042660"/>
            <a:ext cx="1063413" cy="11261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97CEB21D-D391-C2E8-A956-07A4C2D0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Auxílio</a:t>
            </a:r>
            <a:r>
              <a:rPr lang="de-DE" sz="28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para</a:t>
            </a:r>
            <a:r>
              <a:rPr lang="de-DE" sz="28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doutorandos</a:t>
            </a:r>
            <a:r>
              <a:rPr lang="de-DE" sz="28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com</a:t>
            </a:r>
            <a:r>
              <a:rPr lang="de-DE" sz="28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bolsa</a:t>
            </a:r>
            <a:r>
              <a:rPr lang="de-DE" sz="28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nacional</a:t>
            </a:r>
            <a:endParaRPr lang="pt-BR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2EF91-C3A2-03D3-41ED-A164C72C5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2CA2621-61DD-D638-F228-E3D4099911C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872" y="5751576"/>
            <a:ext cx="3817619" cy="970788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11D42056-90D8-2A5E-6FC0-ECDCEDD428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53" y="315587"/>
            <a:ext cx="10659110" cy="487899"/>
          </a:xfrm>
          <a:prstGeom prst="rect">
            <a:avLst/>
          </a:prstGeom>
        </p:spPr>
        <p:txBody>
          <a:bodyPr vert="horz" wrap="square" lIns="0" tIns="5646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95"/>
              </a:spcBef>
            </a:pPr>
            <a:r>
              <a:rPr lang="pt-BR" dirty="0"/>
              <a:t>ERA </a:t>
            </a:r>
            <a:r>
              <a:rPr lang="pt-BR" dirty="0" err="1"/>
              <a:t>Fellowships</a:t>
            </a:r>
            <a:r>
              <a:rPr lang="pt-BR" dirty="0"/>
              <a:t> - Green </a:t>
            </a:r>
            <a:r>
              <a:rPr lang="pt-BR" dirty="0" err="1"/>
              <a:t>Hydrogen</a:t>
            </a:r>
            <a:endParaRPr lang="pt-BR" spc="-10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A32D77C-5DCD-2EAC-7953-8BDDDC61040E}"/>
              </a:ext>
            </a:extLst>
          </p:cNvPr>
          <p:cNvSpPr txBox="1"/>
          <p:nvPr/>
        </p:nvSpPr>
        <p:spPr>
          <a:xfrm>
            <a:off x="8866404" y="6236970"/>
            <a:ext cx="23707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 err="1">
                <a:ln>
                  <a:noFill/>
                </a:ln>
                <a:solidFill>
                  <a:srgbClr val="005FAE"/>
                </a:solidFill>
                <a:effectLst/>
                <a:uLnTx/>
                <a:uFillTx/>
                <a:latin typeface="Source Sans Pro"/>
                <a:cs typeface="Source Sans Pro"/>
              </a:rPr>
              <a:t>daad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05FAE"/>
                </a:solidFill>
                <a:effectLst/>
                <a:uLnTx/>
                <a:uFillTx/>
                <a:latin typeface="Source Sans Pro"/>
                <a:cs typeface="Source Sans Pro"/>
              </a:rPr>
              <a:t>.</a:t>
            </a:r>
            <a:r>
              <a:rPr lang="pt-BR" b="1" spc="-10" dirty="0">
                <a:solidFill>
                  <a:srgbClr val="005FAE"/>
                </a:solidFill>
                <a:latin typeface="Source Sans Pro"/>
                <a:cs typeface="Source Sans Pro"/>
              </a:rPr>
              <a:t>org.br/</a:t>
            </a:r>
            <a:r>
              <a:rPr lang="pt-BR" b="1" spc="-10" dirty="0" err="1">
                <a:solidFill>
                  <a:srgbClr val="005FAE"/>
                </a:solidFill>
                <a:latin typeface="Source Sans Pro"/>
                <a:cs typeface="Source Sans Pro"/>
              </a:rPr>
              <a:t>hidrogenioverde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/>
              <a:cs typeface="Source Sans Pro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B62D7DE-4439-9D4D-7CA4-3B08AD1D5CF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588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</a:rPr>
              <a:pPr marL="55880" marR="0" lvl="0" indent="0" defTabSz="91440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0EDABD52-A68B-795E-5239-2844CF5D9810}"/>
              </a:ext>
            </a:extLst>
          </p:cNvPr>
          <p:cNvSpPr txBox="1"/>
          <p:nvPr/>
        </p:nvSpPr>
        <p:spPr>
          <a:xfrm>
            <a:off x="619124" y="4151404"/>
            <a:ext cx="3933826" cy="586058"/>
          </a:xfrm>
          <a:prstGeom prst="rect">
            <a:avLst/>
          </a:prstGeom>
          <a:solidFill>
            <a:srgbClr val="00315F"/>
          </a:solidFill>
          <a:ln w="76200">
            <a:solidFill>
              <a:srgbClr val="00315F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170" marR="0" lvl="0" indent="0" algn="ctr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Os</a:t>
            </a:r>
            <a:r>
              <a:rPr kumimoji="0" lang="en-US" sz="180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 </a:t>
            </a:r>
            <a:r>
              <a:rPr kumimoji="0" lang="en-US" sz="180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requisitos</a:t>
            </a:r>
            <a:r>
              <a:rPr kumimoji="0" lang="en-US" sz="180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 e </a:t>
            </a:r>
            <a:r>
              <a:rPr kumimoji="0" lang="en-US" sz="180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benefícios</a:t>
            </a:r>
            <a:r>
              <a:rPr kumimoji="0" lang="en-US" sz="180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 </a:t>
            </a:r>
            <a:r>
              <a:rPr kumimoji="0" lang="en-US" sz="180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variam</a:t>
            </a:r>
            <a:r>
              <a:rPr kumimoji="0" lang="en-US" sz="180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 de </a:t>
            </a:r>
            <a:r>
              <a:rPr kumimoji="0" lang="en-US" sz="180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acordo</a:t>
            </a:r>
            <a:r>
              <a:rPr kumimoji="0" lang="en-US" sz="180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 com o </a:t>
            </a:r>
            <a:r>
              <a:rPr kumimoji="0" lang="en-US" sz="180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tipo</a:t>
            </a:r>
            <a:r>
              <a:rPr kumimoji="0" lang="en-US" sz="180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 de </a:t>
            </a:r>
            <a:r>
              <a:rPr kumimoji="0" lang="en-US" sz="180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financiamento</a:t>
            </a:r>
            <a:r>
              <a:rPr kumimoji="0" lang="en-US" sz="180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Source Sans Pro"/>
              </a:rPr>
              <a:t>.</a:t>
            </a:r>
          </a:p>
        </p:txBody>
      </p:sp>
      <p:sp>
        <p:nvSpPr>
          <p:cNvPr id="17" name="Google Shape;568;g22bbe04f570_0_563">
            <a:extLst>
              <a:ext uri="{FF2B5EF4-FFF2-40B4-BE49-F238E27FC236}">
                <a16:creationId xmlns:a16="http://schemas.microsoft.com/office/drawing/2014/main" id="{FC21ED77-35FB-EB81-76B2-0927086398C5}"/>
              </a:ext>
            </a:extLst>
          </p:cNvPr>
          <p:cNvSpPr txBox="1"/>
          <p:nvPr/>
        </p:nvSpPr>
        <p:spPr>
          <a:xfrm>
            <a:off x="456853" y="1390652"/>
            <a:ext cx="4429472" cy="250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Programa de bolsas com foco na área de hidrogênio verde.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AF"/>
              </a:buClr>
              <a:buSzTx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Bolsas para mestrandos, doutorandos e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pós-doutorandos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60A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" name="Google Shape;571;g22bbe04f570_0_563">
            <a:extLst>
              <a:ext uri="{FF2B5EF4-FFF2-40B4-BE49-F238E27FC236}">
                <a16:creationId xmlns:a16="http://schemas.microsoft.com/office/drawing/2014/main" id="{B0555063-0419-CB0D-6931-4346BAE04BFB}"/>
              </a:ext>
            </a:extLst>
          </p:cNvPr>
          <p:cNvSpPr/>
          <p:nvPr/>
        </p:nvSpPr>
        <p:spPr>
          <a:xfrm>
            <a:off x="5874911" y="1400176"/>
            <a:ext cx="5810249" cy="2645769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60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0060AF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60AF"/>
                </a:solidFill>
                <a:latin typeface="Source Sans Pro" panose="020B0503030403020204" pitchFamily="34" charset="0"/>
              </a:rPr>
              <a:t>Para mestrandos: </a:t>
            </a:r>
            <a:r>
              <a:rPr lang="pt-BR" sz="1600" dirty="0">
                <a:solidFill>
                  <a:srgbClr val="0060AF"/>
                </a:solidFill>
                <a:latin typeface="Source Sans Pro" panose="020B0503030403020204" pitchFamily="34" charset="0"/>
              </a:rPr>
              <a:t>master completo (3 semestres); parte dos estudos do mestrado (3 meses); elaboração da dissertação (2 a 6 meses); ou estágio de 2 a 3 meses na Alemanha</a:t>
            </a:r>
          </a:p>
          <a:p>
            <a:pPr marL="285750" indent="-285750">
              <a:lnSpc>
                <a:spcPct val="150000"/>
              </a:lnSpc>
              <a:buClr>
                <a:srgbClr val="0060AF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60AF"/>
                </a:solidFill>
                <a:latin typeface="Source Sans Pro" panose="020B0503030403020204" pitchFamily="34" charset="0"/>
              </a:rPr>
              <a:t>Para doutorandos: </a:t>
            </a:r>
            <a:r>
              <a:rPr lang="pt-BR" sz="1600" dirty="0">
                <a:solidFill>
                  <a:srgbClr val="0060AF"/>
                </a:solidFill>
                <a:latin typeface="Source Sans Pro" panose="020B0503030403020204" pitchFamily="34" charset="0"/>
              </a:rPr>
              <a:t>bolsa de pesquisa de 1 a 18 meses; bolsas de curto prazo para estágio de 2 a 3 meses.</a:t>
            </a:r>
          </a:p>
          <a:p>
            <a:pPr marL="285750" indent="-285750">
              <a:lnSpc>
                <a:spcPct val="150000"/>
              </a:lnSpc>
              <a:buClr>
                <a:srgbClr val="0060AF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60AF"/>
                </a:solidFill>
                <a:latin typeface="Source Sans Pro" panose="020B0503030403020204" pitchFamily="34" charset="0"/>
              </a:rPr>
              <a:t>Para </a:t>
            </a:r>
            <a:r>
              <a:rPr lang="pt-BR" sz="1600" b="1" dirty="0" err="1">
                <a:solidFill>
                  <a:srgbClr val="0060AF"/>
                </a:solidFill>
                <a:latin typeface="Source Sans Pro" panose="020B0503030403020204" pitchFamily="34" charset="0"/>
              </a:rPr>
              <a:t>pós-doutorandos</a:t>
            </a:r>
            <a:r>
              <a:rPr lang="pt-BR" sz="1600" b="1" dirty="0">
                <a:solidFill>
                  <a:srgbClr val="0060AF"/>
                </a:solidFill>
                <a:latin typeface="Source Sans Pro" panose="020B0503030403020204" pitchFamily="34" charset="0"/>
              </a:rPr>
              <a:t>: </a:t>
            </a:r>
            <a:r>
              <a:rPr lang="pt-BR" sz="1600" dirty="0">
                <a:solidFill>
                  <a:srgbClr val="0060AF"/>
                </a:solidFill>
                <a:latin typeface="Source Sans Pro" panose="020B0503030403020204" pitchFamily="34" charset="0"/>
              </a:rPr>
              <a:t>bolsas de pesquisa de 1 a 18 meses.</a:t>
            </a:r>
          </a:p>
        </p:txBody>
      </p:sp>
      <p:pic>
        <p:nvPicPr>
          <p:cNvPr id="21" name="Imagem 20" descr="Forma&#10;&#10;Descrição gerada automaticamente com confiança baixa">
            <a:extLst>
              <a:ext uri="{FF2B5EF4-FFF2-40B4-BE49-F238E27FC236}">
                <a16:creationId xmlns:a16="http://schemas.microsoft.com/office/drawing/2014/main" id="{97669354-D2DA-6D00-C948-49B092D66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267" y="5034992"/>
            <a:ext cx="1061007" cy="106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5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2bbe04f570_0_74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  <p:sp>
        <p:nvSpPr>
          <p:cNvPr id="581" name="Google Shape;581;g22bbe04f570_0_745"/>
          <p:cNvSpPr txBox="1"/>
          <p:nvPr/>
        </p:nvSpPr>
        <p:spPr>
          <a:xfrm>
            <a:off x="469552" y="909406"/>
            <a:ext cx="5626447" cy="44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Financiamento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projetos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conjunta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estabelecidos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entre Brasil 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Até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30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projetos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ano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Financiamento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2 + 2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anos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áreas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conhecimento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Proponentes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ligados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instituições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ensino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superior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seus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países</a:t>
            </a:r>
            <a:endParaRPr dirty="0"/>
          </a:p>
        </p:txBody>
      </p:sp>
      <p:sp>
        <p:nvSpPr>
          <p:cNvPr id="582" name="Google Shape;582;g22bbe04f570_0_745"/>
          <p:cNvSpPr txBox="1"/>
          <p:nvPr/>
        </p:nvSpPr>
        <p:spPr>
          <a:xfrm>
            <a:off x="7824192" y="1496615"/>
            <a:ext cx="3447000" cy="2639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Objetivos</a:t>
            </a: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científica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conjunta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Aplicação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conjunta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Intercâmbio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pesquisadores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Participação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doutorandos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 dirty="0"/>
          </a:p>
        </p:txBody>
      </p:sp>
      <p:sp>
        <p:nvSpPr>
          <p:cNvPr id="583" name="Google Shape;583;g22bbe04f570_0_745"/>
          <p:cNvSpPr txBox="1"/>
          <p:nvPr/>
        </p:nvSpPr>
        <p:spPr>
          <a:xfrm>
            <a:off x="6484181" y="6236972"/>
            <a:ext cx="45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probral</a:t>
            </a:r>
            <a:endParaRPr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85" name="Google Shape;585;g22bbe04f570_0_745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22bbe04f570_0_745"/>
          <p:cNvSpPr txBox="1"/>
          <p:nvPr/>
        </p:nvSpPr>
        <p:spPr>
          <a:xfrm>
            <a:off x="4898128" y="3588992"/>
            <a:ext cx="981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89" name="Google Shape;589;g22bbe04f570_0_7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6526" y="5042661"/>
            <a:ext cx="1063412" cy="11095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257E819-ED44-71BE-4B2F-15743EED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b="0" i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PROBRAL | </a:t>
            </a:r>
            <a:r>
              <a:rPr lang="de-DE" sz="2800" b="0" i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Cooperação</a:t>
            </a:r>
            <a:r>
              <a:rPr lang="de-DE" sz="2800" b="0" i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CAPES-DAAD</a:t>
            </a:r>
            <a:endParaRPr lang="pt-BR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6A569B-1F50-6347-B79E-A8C3F08C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878203"/>
            <a:ext cx="11233150" cy="1038746"/>
          </a:xfrm>
        </p:spPr>
        <p:txBody>
          <a:bodyPr/>
          <a:lstStyle/>
          <a:p>
            <a:r>
              <a:rPr lang="pt-BR" sz="3000" dirty="0"/>
              <a:t>Konrad Zuse </a:t>
            </a:r>
            <a:r>
              <a:rPr lang="pt-BR" sz="3000" dirty="0" err="1"/>
              <a:t>Schools</a:t>
            </a:r>
            <a:br>
              <a:rPr lang="pt-BR" dirty="0"/>
            </a:br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731508C-8F1A-D5A1-4D13-CBEE6BFB66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2CEFE82-39F2-4F47-8A0C-D5AB3496FA5C}" type="slidenum">
              <a:rPr lang="de-DE" noProof="0" smtClean="0"/>
              <a:pPr/>
              <a:t>16</a:t>
            </a:fld>
            <a:endParaRPr lang="de-DE" noProof="0"/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BC85E5EF-7356-E150-19A2-570EAD120E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9150" y="2692167"/>
            <a:ext cx="4708525" cy="1069975"/>
          </a:xfrm>
          <a:prstGeom prst="rect">
            <a:avLst/>
          </a:prstGeom>
        </p:spPr>
        <p:txBody>
          <a:bodyPr/>
          <a:lstStyle/>
          <a:p>
            <a:r>
              <a:rPr lang="pt-BR" sz="2600" dirty="0"/>
              <a:t>International AI </a:t>
            </a:r>
            <a:r>
              <a:rPr lang="pt-BR" sz="2600" dirty="0" err="1"/>
              <a:t>Talents</a:t>
            </a:r>
            <a:r>
              <a:rPr lang="pt-BR" sz="2600" dirty="0"/>
              <a:t> </a:t>
            </a:r>
            <a:r>
              <a:rPr lang="pt-BR" sz="2600" dirty="0" err="1"/>
              <a:t>at</a:t>
            </a:r>
            <a:r>
              <a:rPr lang="pt-BR" sz="2600" dirty="0"/>
              <a:t> </a:t>
            </a:r>
            <a:r>
              <a:rPr lang="pt-BR" sz="2600" dirty="0" err="1"/>
              <a:t>master’s</a:t>
            </a:r>
            <a:r>
              <a:rPr lang="pt-BR" sz="2600" dirty="0"/>
              <a:t> </a:t>
            </a:r>
            <a:r>
              <a:rPr lang="pt-BR" sz="2600" dirty="0" err="1"/>
              <a:t>and</a:t>
            </a:r>
            <a:r>
              <a:rPr lang="pt-BR" sz="2600" dirty="0"/>
              <a:t> PhD </a:t>
            </a:r>
            <a:r>
              <a:rPr lang="pt-BR" sz="2600" dirty="0" err="1"/>
              <a:t>level</a:t>
            </a:r>
            <a:endParaRPr lang="pt-BR" sz="2600" dirty="0"/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6747E4B1-D007-34BB-AE93-41237C1F6D5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30955" t="13933" r="14017" b="6517"/>
          <a:stretch/>
        </p:blipFill>
        <p:spPr bwMode="auto">
          <a:xfrm>
            <a:off x="4967399" y="789523"/>
            <a:ext cx="5994768" cy="4875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4827060-EAA1-E7AE-2820-E01DDB45D18E}"/>
              </a:ext>
            </a:extLst>
          </p:cNvPr>
          <p:cNvSpPr txBox="1"/>
          <p:nvPr/>
        </p:nvSpPr>
        <p:spPr>
          <a:xfrm>
            <a:off x="6302889" y="6068477"/>
            <a:ext cx="4989444" cy="8448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1000"/>
              </a:spcAft>
            </a:pPr>
            <a:r>
              <a:rPr lang="pt-BR" sz="2400" b="1" dirty="0">
                <a:solidFill>
                  <a:schemeClr val="accent3"/>
                </a:solidFill>
              </a:rPr>
              <a:t>www.daad.de/zuseschools</a:t>
            </a:r>
          </a:p>
        </p:txBody>
      </p:sp>
    </p:spTree>
    <p:extLst>
      <p:ext uri="{BB962C8B-B14F-4D97-AF65-F5344CB8AC3E}">
        <p14:creationId xmlns:p14="http://schemas.microsoft.com/office/powerpoint/2010/main" val="2981226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ódigo QR&#10;&#10;Descrição gerada automaticamente">
            <a:extLst>
              <a:ext uri="{FF2B5EF4-FFF2-40B4-BE49-F238E27FC236}">
                <a16:creationId xmlns:a16="http://schemas.microsoft.com/office/drawing/2014/main" id="{237EB85C-EC51-57E9-36C0-DB53A497B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374" y="5040978"/>
            <a:ext cx="1109564" cy="1109564"/>
          </a:xfrm>
          <a:prstGeom prst="rect">
            <a:avLst/>
          </a:prstGeom>
        </p:spPr>
      </p:pic>
      <p:sp>
        <p:nvSpPr>
          <p:cNvPr id="580" name="Google Shape;580;g22bbe04f570_0_74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  <p:sp>
        <p:nvSpPr>
          <p:cNvPr id="581" name="Google Shape;581;g22bbe04f570_0_745"/>
          <p:cNvSpPr txBox="1"/>
          <p:nvPr/>
        </p:nvSpPr>
        <p:spPr>
          <a:xfrm>
            <a:off x="469553" y="1076285"/>
            <a:ext cx="5851348" cy="44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Financiamento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projetos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conjunta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estabelecidos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entre </a:t>
            </a:r>
            <a:r>
              <a:rPr lang="pt-BR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estado de São Paulo e a Alemanha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Financiamento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2 + 2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anos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áreas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conhecimento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Proponentes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ligados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instituições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ensino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superior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São Paulo (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bolsista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Fapesp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</a:p>
        </p:txBody>
      </p:sp>
      <p:sp>
        <p:nvSpPr>
          <p:cNvPr id="582" name="Google Shape;582;g22bbe04f570_0_745"/>
          <p:cNvSpPr txBox="1"/>
          <p:nvPr/>
        </p:nvSpPr>
        <p:spPr>
          <a:xfrm>
            <a:off x="7824192" y="1496615"/>
            <a:ext cx="3447000" cy="2608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Objetivos</a:t>
            </a: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científica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conjunta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Aplicação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conjunta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Intercâmbio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pesquisadores</a:t>
            </a:r>
            <a:endParaRPr lang="de-DE"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indent="-361950">
              <a:spcBef>
                <a:spcPts val="1500"/>
              </a:spcBef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lt1"/>
                </a:solidFill>
                <a:latin typeface="Source Sans Pro"/>
              </a:rPr>
              <a:t>Participação de doutorandos</a:t>
            </a:r>
            <a:endParaRPr sz="1800" dirty="0">
              <a:solidFill>
                <a:schemeClr val="lt1"/>
              </a:solidFill>
              <a:latin typeface="Source Sans Pro"/>
            </a:endParaRPr>
          </a:p>
        </p:txBody>
      </p:sp>
      <p:sp>
        <p:nvSpPr>
          <p:cNvPr id="583" name="Google Shape;583;g22bbe04f570_0_745"/>
          <p:cNvSpPr txBox="1"/>
          <p:nvPr/>
        </p:nvSpPr>
        <p:spPr>
          <a:xfrm>
            <a:off x="6484181" y="6236972"/>
            <a:ext cx="45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propasp</a:t>
            </a:r>
            <a:endParaRPr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85" name="Google Shape;585;g22bbe04f570_0_745" descr="Interface gráfica do usuário, Texto, Aplicativ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22bbe04f570_0_745"/>
          <p:cNvSpPr txBox="1"/>
          <p:nvPr/>
        </p:nvSpPr>
        <p:spPr>
          <a:xfrm>
            <a:off x="4898128" y="3588992"/>
            <a:ext cx="981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57E819-ED44-71BE-4B2F-15743EED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b="0" i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PROPASP | </a:t>
            </a:r>
            <a:r>
              <a:rPr lang="de-DE" sz="2800" b="0" i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Cooperação</a:t>
            </a:r>
            <a:r>
              <a:rPr lang="de-DE" sz="2800" b="0" i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b="0" i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Fapesp</a:t>
            </a:r>
            <a:r>
              <a:rPr lang="de-DE" sz="2800" b="0" i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-DAAD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44813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2bbe04f570_0_928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  <p:sp>
        <p:nvSpPr>
          <p:cNvPr id="595" name="Google Shape;595;g22bbe04f570_0_928"/>
          <p:cNvSpPr txBox="1"/>
          <p:nvPr/>
        </p:nvSpPr>
        <p:spPr>
          <a:xfrm>
            <a:off x="403634" y="1555235"/>
            <a:ext cx="5692366" cy="32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inanciado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pelo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Ministério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Federal de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Educação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(BMBF) e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pela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União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Europeia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(EU/FP7/Marie </a:t>
            </a:r>
            <a:r>
              <a:rPr lang="de-DE" sz="2000" b="0" i="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Curi</a:t>
            </a:r>
            <a:r>
              <a:rPr lang="de-DE" sz="2000" b="0" i="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Actions/COFOUND).</a:t>
            </a:r>
            <a:endParaRPr sz="2000" dirty="0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Mobilidade na fase de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pós-doutorado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meio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vagas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temporárias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universidades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 </a:t>
            </a:r>
            <a:endParaRPr sz="20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sz="2000" b="0" i="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Contrato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trabalho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numa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universidade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18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sendo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12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uma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instituições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fora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seis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reintegração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à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universidade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anfitriã</a:t>
            </a:r>
            <a:r>
              <a:rPr lang="de-DE" sz="2000" b="0" i="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).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96" name="Google Shape;596;g22bbe04f570_0_928"/>
          <p:cNvSpPr txBox="1"/>
          <p:nvPr/>
        </p:nvSpPr>
        <p:spPr>
          <a:xfrm>
            <a:off x="7548283" y="1699091"/>
            <a:ext cx="3804218" cy="1754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Público-alvo</a:t>
            </a: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Voltado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pesquisadores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estrangeiros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interessados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seguir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carreira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uma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perspectiva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longo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prazo</a:t>
            </a:r>
            <a:r>
              <a:rPr lang="de-DE" sz="1800" b="0" i="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800" b="0" i="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97" name="Google Shape;597;g22bbe04f570_0_928"/>
          <p:cNvSpPr txBox="1"/>
          <p:nvPr/>
        </p:nvSpPr>
        <p:spPr>
          <a:xfrm>
            <a:off x="6228096" y="6236972"/>
            <a:ext cx="45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daad.de/prime</a:t>
            </a:r>
            <a:endParaRPr dirty="0"/>
          </a:p>
        </p:txBody>
      </p:sp>
      <p:sp>
        <p:nvSpPr>
          <p:cNvPr id="598" name="Google Shape;598;g22bbe04f570_0_928"/>
          <p:cNvSpPr/>
          <p:nvPr/>
        </p:nvSpPr>
        <p:spPr>
          <a:xfrm>
            <a:off x="7548283" y="3912604"/>
            <a:ext cx="3804218" cy="7656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Chamada</a:t>
            </a:r>
            <a:r>
              <a:rPr lang="de-DE" sz="1800" b="0" i="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</a:t>
            </a:r>
            <a:r>
              <a:rPr lang="de-DE" sz="1800" b="0" i="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0" i="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site</a:t>
            </a:r>
            <a:r>
              <a:rPr lang="de-DE" sz="1800" b="0" i="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1800" b="0" i="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central</a:t>
            </a:r>
            <a:r>
              <a:rPr lang="de-DE" sz="1800" b="0" i="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DAAD</a:t>
            </a:r>
            <a:endParaRPr sz="18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99" name="Google Shape;599;g22bbe04f570_0_928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22bbe04f570_0_9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2354" y="5042660"/>
            <a:ext cx="1063413" cy="1109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6F55B8E-105E-5E8D-3793-AEA4D34C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en-US" sz="2800" b="0" i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PRIME | </a:t>
            </a:r>
            <a:r>
              <a:rPr lang="en-US" sz="2800" b="1" i="0" dirty="0">
                <a:latin typeface="Source Sans Pro"/>
                <a:ea typeface="Source Sans Pro"/>
                <a:cs typeface="Source Sans Pro"/>
                <a:sym typeface="Source Sans Pro"/>
              </a:rPr>
              <a:t>Postdoctoral Researchers International Mobility Experience </a:t>
            </a:r>
            <a:endParaRPr lang="pt-BR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2bbe04f570_0_1110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  <p:sp>
        <p:nvSpPr>
          <p:cNvPr id="608" name="Google Shape;608;g22bbe04f570_0_1110"/>
          <p:cNvSpPr txBox="1"/>
          <p:nvPr/>
        </p:nvSpPr>
        <p:spPr>
          <a:xfrm>
            <a:off x="469553" y="1249990"/>
            <a:ext cx="4928400" cy="3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Estadias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um 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três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universidades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institutos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ource Sans Pro"/>
              <a:buNone/>
            </a:pPr>
            <a:r>
              <a:rPr lang="de-DE" sz="20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Requisito</a:t>
            </a:r>
            <a:r>
              <a:rPr lang="de-DE" sz="20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vínculo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instituição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ensino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superior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instituto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Brasil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ource Sans Pro"/>
              <a:buNone/>
            </a:pPr>
            <a:r>
              <a:rPr lang="de-DE" sz="20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</a:t>
            </a:r>
            <a:r>
              <a:rPr lang="de-DE" sz="20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estreitamento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dos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vínculos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entre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cientistas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brasileiros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9" name="Google Shape;609;g22bbe04f570_0_1110"/>
          <p:cNvSpPr txBox="1"/>
          <p:nvPr/>
        </p:nvSpPr>
        <p:spPr>
          <a:xfrm>
            <a:off x="7651394" y="1772358"/>
            <a:ext cx="3447000" cy="244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</a:pPr>
            <a:r>
              <a:rPr lang="de-DE" sz="20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Benefícios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Auxílio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mensal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Auxílio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passagem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seja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custeada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outra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instituição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</a:pP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0" name="Google Shape;610;g22bbe04f570_0_1110"/>
          <p:cNvSpPr txBox="1"/>
          <p:nvPr/>
        </p:nvSpPr>
        <p:spPr>
          <a:xfrm>
            <a:off x="6559994" y="6221990"/>
            <a:ext cx="45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ource Sans Pro"/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estadias</a:t>
            </a:r>
            <a:endParaRPr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3" name="Google Shape;613;g22bbe04f570_0_1110"/>
          <p:cNvSpPr txBox="1"/>
          <p:nvPr/>
        </p:nvSpPr>
        <p:spPr>
          <a:xfrm>
            <a:off x="5230778" y="3870780"/>
            <a:ext cx="1028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15" name="Google Shape;615;g22bbe04f570_0_1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6525" y="5042660"/>
            <a:ext cx="1063413" cy="11095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5916F061-928C-9C10-93A4-4ED4041F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1000274"/>
          </a:xfrm>
        </p:spPr>
        <p:txBody>
          <a:bodyPr/>
          <a:lstStyle/>
          <a:p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Estadias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de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pesquisa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para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professores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e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cientistas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brasileiros</a:t>
            </a:r>
            <a:b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</a:br>
            <a:endParaRPr lang="pt-BR" dirty="0"/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BFE8EFB-5B37-6950-F32F-3A37EB1E9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5" descr="Placa com nome de ru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7837" r="6678"/>
          <a:stretch/>
        </p:blipFill>
        <p:spPr>
          <a:xfrm>
            <a:off x="7567762" y="1267351"/>
            <a:ext cx="3919264" cy="294448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5"/>
          <p:cNvSpPr txBox="1">
            <a:spLocks noGrp="1"/>
          </p:cNvSpPr>
          <p:nvPr>
            <p:ph type="body" idx="1"/>
          </p:nvPr>
        </p:nvSpPr>
        <p:spPr>
          <a:xfrm>
            <a:off x="540575" y="1267352"/>
            <a:ext cx="6756870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4400" lvl="0" indent="-28440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a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maior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organização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de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fomento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ao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intercâmbio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internacional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do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mundo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.</a:t>
            </a:r>
            <a:endParaRPr dirty="0">
              <a:solidFill>
                <a:schemeClr val="accent1"/>
              </a:solidFill>
              <a:latin typeface="Source Sans Pro" panose="020B0503030403020204" pitchFamily="34" charset="0"/>
            </a:endParaRPr>
          </a:p>
          <a:p>
            <a:pPr marL="284400" marR="0" lvl="0" indent="-284400" algn="l" rtl="0">
              <a:lnSpc>
                <a:spcPts val="2700"/>
              </a:lnSpc>
              <a:spcBef>
                <a:spcPts val="850"/>
              </a:spcBef>
              <a:spcAft>
                <a:spcPts val="0"/>
              </a:spcAft>
              <a:buSzPct val="100000"/>
              <a:buChar char="•"/>
            </a:pPr>
            <a:r>
              <a:rPr lang="de-D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u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ma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organização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autônoma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que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representa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1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 Black"/>
                <a:cs typeface="Source Sans Pro Black"/>
                <a:sym typeface="Source Sans Pro Black"/>
              </a:rPr>
              <a:t>241 </a:t>
            </a:r>
            <a:r>
              <a:rPr lang="de-DE" b="1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 Black"/>
                <a:cs typeface="Source Sans Pro Black"/>
                <a:sym typeface="Source Sans Pro Black"/>
              </a:rPr>
              <a:t>instituições</a:t>
            </a:r>
            <a:r>
              <a:rPr lang="de-DE" b="1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 Black"/>
                <a:cs typeface="Source Sans Pro Black"/>
                <a:sym typeface="Source Sans Pro Black"/>
              </a:rPr>
              <a:t> de </a:t>
            </a:r>
            <a:r>
              <a:rPr lang="de-DE" b="1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 Black"/>
                <a:cs typeface="Source Sans Pro Black"/>
                <a:sym typeface="Source Sans Pro Black"/>
              </a:rPr>
              <a:t>ensino</a:t>
            </a:r>
            <a:r>
              <a:rPr lang="de-DE" b="1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 Black"/>
                <a:cs typeface="Source Sans Pro Black"/>
                <a:sym typeface="Source Sans Pro Black"/>
              </a:rPr>
              <a:t> superior </a:t>
            </a:r>
            <a:r>
              <a:rPr lang="de-DE" b="1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 Black"/>
                <a:cs typeface="Source Sans Pro Black"/>
                <a:sym typeface="Source Sans Pro Black"/>
              </a:rPr>
              <a:t>alemãs</a:t>
            </a:r>
            <a:r>
              <a:rPr lang="de-DE" b="1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e 104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organizações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estudantis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pela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internacionalização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do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ensino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e da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pesquisa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. </a:t>
            </a:r>
            <a:endParaRPr dirty="0">
              <a:solidFill>
                <a:schemeClr val="accent1"/>
              </a:solidFill>
              <a:latin typeface="Source Sans Pro" panose="020B0503030403020204" pitchFamily="34" charset="0"/>
            </a:endParaRPr>
          </a:p>
          <a:p>
            <a:pPr marL="284400" marR="0" lvl="0" indent="-284400" algn="l" rtl="0">
              <a:lnSpc>
                <a:spcPts val="2700"/>
              </a:lnSpc>
              <a:spcBef>
                <a:spcPts val="850"/>
              </a:spcBef>
              <a:spcAft>
                <a:spcPts val="0"/>
              </a:spcAft>
              <a:buSzPct val="100000"/>
              <a:buChar char="•"/>
            </a:pP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um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intermediário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experiente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entre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sistemas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de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ensino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superior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com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uma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rede de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contatos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 </a:t>
            </a:r>
            <a:r>
              <a:rPr lang="de-DE" b="0" i="0" u="none" strike="noStrike" dirty="0" err="1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mundial</a:t>
            </a:r>
            <a:r>
              <a:rPr lang="de-DE" b="0" i="0" u="none" strike="noStrike" dirty="0">
                <a:solidFill>
                  <a:schemeClr val="accent1"/>
                </a:solidFill>
                <a:latin typeface="Source Sans Pro" panose="020B0503030403020204" pitchFamily="34" charset="0"/>
                <a:sym typeface="Source Sans Pro"/>
              </a:rPr>
              <a:t>. </a:t>
            </a:r>
            <a:endParaRPr dirty="0">
              <a:solidFill>
                <a:schemeClr val="accent1"/>
              </a:solidFill>
              <a:latin typeface="Source Sans Pro" panose="020B0503030403020204" pitchFamily="34" charset="0"/>
            </a:endParaRPr>
          </a:p>
          <a:p>
            <a:pPr marL="342900" lvl="0" indent="-190500" algn="l" rtl="0">
              <a:lnSpc>
                <a:spcPts val="27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/>
          </a:p>
        </p:txBody>
      </p:sp>
      <p:sp>
        <p:nvSpPr>
          <p:cNvPr id="341" name="Google Shape;341;p1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  <p:pic>
        <p:nvPicPr>
          <p:cNvPr id="342" name="Google Shape;342;p15" descr="Interface gráfica do usuário, Texto, Aplicativ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14952" b="15269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A7FE2C00-C325-4ED4-3789-BD51A480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84755"/>
          </a:xfrm>
        </p:spPr>
        <p:txBody>
          <a:bodyPr/>
          <a:lstStyle/>
          <a:p>
            <a:r>
              <a:rPr lang="de-DE" sz="2800" b="0" dirty="0"/>
              <a:t>O DAAD é...</a:t>
            </a:r>
            <a:endParaRPr lang="pt-BR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8259A8-D42D-4349-8821-713A14CD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8DD8-C592-4722-986C-95758E13AC74}" type="slidenum">
              <a:rPr lang="de-DE" smtClean="0"/>
              <a:t>20</a:t>
            </a:fld>
            <a:endParaRPr lang="de-DE" dirty="0"/>
          </a:p>
        </p:txBody>
      </p:sp>
      <p:sp>
        <p:nvSpPr>
          <p:cNvPr id="16" name="Espaço Reservado para Texto 4">
            <a:extLst>
              <a:ext uri="{FF2B5EF4-FFF2-40B4-BE49-F238E27FC236}">
                <a16:creationId xmlns:a16="http://schemas.microsoft.com/office/drawing/2014/main" id="{43E130E6-45A2-AE4D-9976-C6F3996B9BB3}"/>
              </a:ext>
            </a:extLst>
          </p:cNvPr>
          <p:cNvSpPr txBox="1">
            <a:spLocks/>
          </p:cNvSpPr>
          <p:nvPr/>
        </p:nvSpPr>
        <p:spPr>
          <a:xfrm>
            <a:off x="479425" y="1049380"/>
            <a:ext cx="4928381" cy="3255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pt-BR" sz="2000" dirty="0"/>
              <a:t>Apoio a viagens para a Alemanha de até 12 dias para grupos de </a:t>
            </a:r>
            <a:r>
              <a:rPr lang="pt-BR" sz="2000" b="1" dirty="0"/>
              <a:t>até 15 estudantes </a:t>
            </a:r>
            <a:r>
              <a:rPr lang="pt-BR" sz="2000" dirty="0"/>
              <a:t>de universidades brasileiras.</a:t>
            </a:r>
          </a:p>
          <a:p>
            <a:pPr algn="l">
              <a:spcAft>
                <a:spcPts val="0"/>
              </a:spcAft>
            </a:pPr>
            <a:endParaRPr lang="pt-BR" sz="2000" dirty="0"/>
          </a:p>
          <a:p>
            <a:pPr algn="l">
              <a:spcAft>
                <a:spcPts val="0"/>
              </a:spcAft>
            </a:pPr>
            <a:r>
              <a:rPr lang="pt-BR" sz="2000" dirty="0"/>
              <a:t>Objetivo: conhecer instituições acadêmicas e organizações alemãs relacionadas à área de estudos, com a </a:t>
            </a:r>
            <a:r>
              <a:rPr lang="pt-BR" sz="2000" b="1" dirty="0"/>
              <a:t>orientação de um(a) professor(a) </a:t>
            </a:r>
            <a:r>
              <a:rPr lang="pt-BR" sz="2000" dirty="0"/>
              <a:t>universitário(a).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176E68-A348-BF49-93E2-2B5060CAEBC5}"/>
              </a:ext>
            </a:extLst>
          </p:cNvPr>
          <p:cNvSpPr txBox="1"/>
          <p:nvPr/>
        </p:nvSpPr>
        <p:spPr>
          <a:xfrm>
            <a:off x="7190995" y="1369943"/>
            <a:ext cx="3852826" cy="183127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pt-BR" sz="2000" b="1" dirty="0">
                <a:solidFill>
                  <a:schemeClr val="bg1"/>
                </a:solidFill>
                <a:latin typeface="+mn-lt"/>
                <a:sym typeface="Wingdings" pitchFamily="2" charset="2"/>
              </a:rPr>
              <a:t>Benefícios</a:t>
            </a:r>
            <a:endParaRPr lang="pt-BR" sz="1800" b="1" dirty="0">
              <a:solidFill>
                <a:schemeClr val="bg1"/>
              </a:solidFill>
              <a:latin typeface="+mn-lt"/>
              <a:sym typeface="Wingdings" pitchFamily="2" charset="2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1800" dirty="0">
              <a:solidFill>
                <a:schemeClr val="bg1"/>
              </a:solidFill>
              <a:latin typeface="+mn-lt"/>
              <a:sym typeface="Wingdings" pitchFamily="2" charset="2"/>
            </a:endParaRPr>
          </a:p>
          <a:p>
            <a:pPr marL="361950" indent="-361950" fontAlgn="base">
              <a:spcAft>
                <a:spcPts val="15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bg1"/>
                </a:solidFill>
                <a:latin typeface="+mn-lt"/>
              </a:rPr>
              <a:t>Auxílio para passagem aérea</a:t>
            </a:r>
          </a:p>
          <a:p>
            <a:pPr marL="361950" indent="-361950" fontAlgn="base">
              <a:spcAft>
                <a:spcPts val="15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bg1"/>
                </a:solidFill>
                <a:latin typeface="+mn-lt"/>
              </a:rPr>
              <a:t>Diárias para os membros do grupo</a:t>
            </a:r>
          </a:p>
          <a:p>
            <a:pPr fontAlgn="base">
              <a:spcAft>
                <a:spcPts val="1500"/>
              </a:spcAft>
              <a:buClr>
                <a:schemeClr val="accent2"/>
              </a:buClr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029E7AA-8CB6-6743-AC33-844A5BAE9081}"/>
              </a:ext>
            </a:extLst>
          </p:cNvPr>
          <p:cNvSpPr/>
          <p:nvPr/>
        </p:nvSpPr>
        <p:spPr>
          <a:xfrm>
            <a:off x="7197350" y="3586482"/>
            <a:ext cx="3846471" cy="58515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0" algn="ctr"/>
            <a:r>
              <a:rPr lang="pt-BR" sz="1800" b="1" dirty="0"/>
              <a:t>Três chamadas ao ano</a:t>
            </a: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804A0BF2-FCB2-48B8-B6DD-9C610F749C60}"/>
              </a:ext>
            </a:extLst>
          </p:cNvPr>
          <p:cNvSpPr txBox="1">
            <a:spLocks/>
          </p:cNvSpPr>
          <p:nvPr/>
        </p:nvSpPr>
        <p:spPr>
          <a:xfrm>
            <a:off x="479425" y="439738"/>
            <a:ext cx="1123315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spcAft>
                <a:spcPts val="3402"/>
              </a:spcAft>
              <a:buNone/>
              <a:defRPr sz="2400" b="0" i="0" kern="1200" baseline="0">
                <a:solidFill>
                  <a:schemeClr val="accent2"/>
                </a:solidFill>
                <a:latin typeface="Source Sans Pro Black"/>
                <a:ea typeface="+mj-ea"/>
                <a:cs typeface="+mj-cs"/>
              </a:defRPr>
            </a:lvl1pPr>
          </a:lstStyle>
          <a:p>
            <a:r>
              <a:rPr lang="de-DE" sz="2800" b="0" dirty="0" err="1">
                <a:latin typeface="+mj-lt"/>
              </a:rPr>
              <a:t>Apoio</a:t>
            </a:r>
            <a:r>
              <a:rPr lang="de-DE" sz="2800" b="0" dirty="0">
                <a:latin typeface="+mj-lt"/>
              </a:rPr>
              <a:t> </a:t>
            </a:r>
            <a:r>
              <a:rPr lang="de-DE" sz="2800" b="0" dirty="0" err="1">
                <a:latin typeface="+mj-lt"/>
              </a:rPr>
              <a:t>para</a:t>
            </a:r>
            <a:r>
              <a:rPr lang="de-DE" sz="2800" b="0" dirty="0">
                <a:latin typeface="+mj-lt"/>
              </a:rPr>
              <a:t> </a:t>
            </a:r>
            <a:r>
              <a:rPr lang="de-DE" sz="2800" b="0" dirty="0" err="1">
                <a:latin typeface="+mj-lt"/>
              </a:rPr>
              <a:t>viagens</a:t>
            </a:r>
            <a:r>
              <a:rPr lang="de-DE" sz="2800" b="0" dirty="0">
                <a:latin typeface="+mj-lt"/>
              </a:rPr>
              <a:t> de </a:t>
            </a:r>
            <a:r>
              <a:rPr lang="de-DE" sz="2800" b="0" dirty="0" err="1">
                <a:latin typeface="+mj-lt"/>
              </a:rPr>
              <a:t>grupos</a:t>
            </a:r>
            <a:r>
              <a:rPr lang="de-DE" sz="2800" b="0" dirty="0">
                <a:latin typeface="+mj-lt"/>
              </a:rPr>
              <a:t> de </a:t>
            </a:r>
            <a:r>
              <a:rPr lang="de-DE" sz="2800" b="0" dirty="0" err="1">
                <a:latin typeface="+mj-lt"/>
              </a:rPr>
              <a:t>estudantes</a:t>
            </a:r>
            <a:br>
              <a:rPr lang="de-DE" sz="2800" b="0" dirty="0">
                <a:latin typeface="+mj-lt"/>
              </a:rPr>
            </a:br>
            <a:endParaRPr lang="de-DE" sz="2800" dirty="0">
              <a:latin typeface="+mj-lt"/>
            </a:endParaRPr>
          </a:p>
        </p:txBody>
      </p:sp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F334B0E-B290-44E4-9278-C4BA01035E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  <p:pic>
        <p:nvPicPr>
          <p:cNvPr id="5" name="Imagem 4" descr="Código QR&#10;&#10;Descrição gerada automaticamente">
            <a:extLst>
              <a:ext uri="{FF2B5EF4-FFF2-40B4-BE49-F238E27FC236}">
                <a16:creationId xmlns:a16="http://schemas.microsoft.com/office/drawing/2014/main" id="{EB7FB0FC-EEA9-7010-4A28-064D8DD2D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945" y="5042662"/>
            <a:ext cx="1109564" cy="1109564"/>
          </a:xfrm>
          <a:prstGeom prst="rect">
            <a:avLst/>
          </a:prstGeom>
        </p:spPr>
      </p:pic>
      <p:sp>
        <p:nvSpPr>
          <p:cNvPr id="6" name="Google Shape;532;g22bbe04f570_0_2241">
            <a:extLst>
              <a:ext uri="{FF2B5EF4-FFF2-40B4-BE49-F238E27FC236}">
                <a16:creationId xmlns:a16="http://schemas.microsoft.com/office/drawing/2014/main" id="{4DEC09C8-F196-5EB7-CAF8-52A1E48CA63C}"/>
              </a:ext>
            </a:extLst>
          </p:cNvPr>
          <p:cNvSpPr txBox="1"/>
          <p:nvPr/>
        </p:nvSpPr>
        <p:spPr>
          <a:xfrm>
            <a:off x="8824738" y="6202449"/>
            <a:ext cx="246997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ource Sans Pro"/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viagem_estudos</a:t>
            </a:r>
            <a:endParaRPr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10194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"/>
          <p:cNvSpPr txBox="1">
            <a:spLocks noGrp="1"/>
          </p:cNvSpPr>
          <p:nvPr>
            <p:ph type="body" idx="1"/>
          </p:nvPr>
        </p:nvSpPr>
        <p:spPr>
          <a:xfrm>
            <a:off x="2495600" y="2257916"/>
            <a:ext cx="6769298" cy="57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</a:pPr>
            <a:r>
              <a:rPr lang="de-DE" dirty="0" err="1"/>
              <a:t>Institutos</a:t>
            </a:r>
            <a:r>
              <a:rPr lang="de-DE" dirty="0"/>
              <a:t> de Pesquisa</a:t>
            </a:r>
            <a:endParaRPr dirty="0"/>
          </a:p>
        </p:txBody>
      </p:sp>
      <p:sp>
        <p:nvSpPr>
          <p:cNvPr id="290" name="Google Shape;290;p10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  <p:pic>
        <p:nvPicPr>
          <p:cNvPr id="292" name="Google Shape;29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5993" y="820695"/>
            <a:ext cx="2127945" cy="228674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0"/>
          <p:cNvSpPr txBox="1"/>
          <p:nvPr/>
        </p:nvSpPr>
        <p:spPr>
          <a:xfrm>
            <a:off x="3143672" y="34290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4" name="Google Shape;294;p10"/>
          <p:cNvSpPr txBox="1"/>
          <p:nvPr/>
        </p:nvSpPr>
        <p:spPr>
          <a:xfrm>
            <a:off x="2513530" y="3032337"/>
            <a:ext cx="74525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Alemanha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tem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mais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de-DE" sz="1800" b="1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1.000 </a:t>
            </a:r>
            <a:r>
              <a:rPr lang="de-DE" sz="1800" b="1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instituições</a:t>
            </a:r>
            <a:r>
              <a:rPr lang="de-DE" sz="1800" b="1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pesquisa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financiamento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público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bem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como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vários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centros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pesquisa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e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desenvolvimento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administrados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por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empresas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e-DE" sz="1800" b="0" i="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industriais</a:t>
            </a:r>
            <a:r>
              <a:rPr lang="de-DE" sz="1800" b="0" i="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Google Shape;316;p12">
            <a:extLst>
              <a:ext uri="{FF2B5EF4-FFF2-40B4-BE49-F238E27FC236}">
                <a16:creationId xmlns:a16="http://schemas.microsoft.com/office/drawing/2014/main" id="{87A7C2BE-5AFF-EA85-ECC5-2C39C764047A}"/>
              </a:ext>
            </a:extLst>
          </p:cNvPr>
          <p:cNvSpPr/>
          <p:nvPr/>
        </p:nvSpPr>
        <p:spPr>
          <a:xfrm>
            <a:off x="1343472" y="1484784"/>
            <a:ext cx="1008112" cy="10801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7DAD811-6D92-1AA3-CFB7-2C94F29051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2bbe04f570_0_1655"/>
          <p:cNvSpPr txBox="1">
            <a:spLocks noGrp="1"/>
          </p:cNvSpPr>
          <p:nvPr>
            <p:ph type="body" idx="1"/>
          </p:nvPr>
        </p:nvSpPr>
        <p:spPr>
          <a:xfrm>
            <a:off x="551674" y="1479200"/>
            <a:ext cx="6058500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20"/>
              <a:buNone/>
            </a:pPr>
            <a:r>
              <a:rPr lang="de-DE" sz="2600" b="1" dirty="0">
                <a:solidFill>
                  <a:schemeClr val="tx1"/>
                </a:solidFill>
              </a:rPr>
              <a:t>Research in Germany</a:t>
            </a:r>
            <a:endParaRPr dirty="0">
              <a:solidFill>
                <a:schemeClr val="tx1"/>
              </a:solidFill>
            </a:endParaRPr>
          </a:p>
          <a:p>
            <a:pPr marL="918899" lvl="1" indent="-3429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de-DE" dirty="0" err="1">
                <a:solidFill>
                  <a:srgbClr val="333333"/>
                </a:solidFill>
              </a:rPr>
              <a:t>Encontre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informações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sobre</a:t>
            </a:r>
            <a:r>
              <a:rPr lang="de-DE" dirty="0">
                <a:solidFill>
                  <a:srgbClr val="333333"/>
                </a:solidFill>
              </a:rPr>
              <a:t> o </a:t>
            </a:r>
            <a:r>
              <a:rPr lang="de-DE" dirty="0" err="1">
                <a:solidFill>
                  <a:srgbClr val="333333"/>
                </a:solidFill>
              </a:rPr>
              <a:t>panorama</a:t>
            </a:r>
            <a:r>
              <a:rPr lang="de-DE" dirty="0">
                <a:solidFill>
                  <a:srgbClr val="333333"/>
                </a:solidFill>
              </a:rPr>
              <a:t> </a:t>
            </a:r>
            <a:br>
              <a:rPr lang="de-DE" dirty="0">
                <a:solidFill>
                  <a:srgbClr val="333333"/>
                </a:solidFill>
              </a:rPr>
            </a:br>
            <a:r>
              <a:rPr lang="de-DE" dirty="0">
                <a:solidFill>
                  <a:srgbClr val="333333"/>
                </a:solidFill>
              </a:rPr>
              <a:t>da </a:t>
            </a:r>
            <a:r>
              <a:rPr lang="de-DE" dirty="0" err="1">
                <a:solidFill>
                  <a:srgbClr val="333333"/>
                </a:solidFill>
              </a:rPr>
              <a:t>pesquisa</a:t>
            </a:r>
            <a:r>
              <a:rPr lang="de-DE" dirty="0">
                <a:solidFill>
                  <a:srgbClr val="333333"/>
                </a:solidFill>
              </a:rPr>
              <a:t> na </a:t>
            </a:r>
            <a:r>
              <a:rPr lang="de-DE" dirty="0" err="1">
                <a:solidFill>
                  <a:srgbClr val="333333"/>
                </a:solidFill>
              </a:rPr>
              <a:t>Alemanha</a:t>
            </a:r>
            <a:r>
              <a:rPr lang="de-DE" dirty="0">
                <a:solidFill>
                  <a:srgbClr val="333333"/>
                </a:solidFill>
              </a:rPr>
              <a:t>, </a:t>
            </a:r>
            <a:r>
              <a:rPr lang="de-DE" dirty="0" err="1">
                <a:solidFill>
                  <a:srgbClr val="333333"/>
                </a:solidFill>
              </a:rPr>
              <a:t>oportunidades</a:t>
            </a:r>
            <a:r>
              <a:rPr lang="de-DE" dirty="0">
                <a:solidFill>
                  <a:srgbClr val="333333"/>
                </a:solidFill>
              </a:rPr>
              <a:t> </a:t>
            </a:r>
            <a:br>
              <a:rPr lang="de-DE" dirty="0">
                <a:solidFill>
                  <a:srgbClr val="333333"/>
                </a:solidFill>
              </a:rPr>
            </a:br>
            <a:r>
              <a:rPr lang="de-DE" dirty="0">
                <a:solidFill>
                  <a:srgbClr val="333333"/>
                </a:solidFill>
              </a:rPr>
              <a:t>de </a:t>
            </a:r>
            <a:r>
              <a:rPr lang="de-DE" dirty="0" err="1">
                <a:solidFill>
                  <a:srgbClr val="333333"/>
                </a:solidFill>
              </a:rPr>
              <a:t>financiamento</a:t>
            </a:r>
            <a:r>
              <a:rPr lang="de-DE" dirty="0">
                <a:solidFill>
                  <a:srgbClr val="333333"/>
                </a:solidFill>
              </a:rPr>
              <a:t> e de </a:t>
            </a:r>
            <a:r>
              <a:rPr lang="de-DE" dirty="0" err="1">
                <a:solidFill>
                  <a:srgbClr val="333333"/>
                </a:solidFill>
              </a:rPr>
              <a:t>carreira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como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pesquisador</a:t>
            </a:r>
            <a:r>
              <a:rPr lang="de-DE" dirty="0">
                <a:solidFill>
                  <a:srgbClr val="333333"/>
                </a:solidFill>
              </a:rPr>
              <a:t>(a) na </a:t>
            </a:r>
            <a:r>
              <a:rPr lang="de-DE" dirty="0" err="1">
                <a:solidFill>
                  <a:srgbClr val="333333"/>
                </a:solidFill>
              </a:rPr>
              <a:t>Alemanha</a:t>
            </a:r>
            <a:r>
              <a:rPr lang="de-DE" dirty="0">
                <a:solidFill>
                  <a:srgbClr val="333333"/>
                </a:solidFill>
              </a:rPr>
              <a:t>.</a:t>
            </a:r>
            <a:endParaRPr dirty="0"/>
          </a:p>
          <a:p>
            <a:pPr marL="918899" lvl="1" indent="-342900" algn="l" rtl="0">
              <a:lnSpc>
                <a:spcPct val="13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de-DE" dirty="0" err="1">
                <a:solidFill>
                  <a:srgbClr val="333333"/>
                </a:solidFill>
              </a:rPr>
              <a:t>Conecte</a:t>
            </a:r>
            <a:r>
              <a:rPr lang="de-DE" dirty="0">
                <a:solidFill>
                  <a:srgbClr val="333333"/>
                </a:solidFill>
              </a:rPr>
              <a:t>-se </a:t>
            </a:r>
            <a:r>
              <a:rPr lang="de-DE" dirty="0" err="1">
                <a:solidFill>
                  <a:srgbClr val="333333"/>
                </a:solidFill>
              </a:rPr>
              <a:t>com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representantes</a:t>
            </a:r>
            <a:r>
              <a:rPr lang="de-DE" dirty="0">
                <a:solidFill>
                  <a:srgbClr val="333333"/>
                </a:solidFill>
              </a:rPr>
              <a:t> de </a:t>
            </a:r>
            <a:r>
              <a:rPr lang="de-DE" dirty="0" err="1">
                <a:solidFill>
                  <a:srgbClr val="333333"/>
                </a:solidFill>
              </a:rPr>
              <a:t>universidades</a:t>
            </a:r>
            <a:r>
              <a:rPr lang="de-DE" dirty="0">
                <a:solidFill>
                  <a:srgbClr val="333333"/>
                </a:solidFill>
              </a:rPr>
              <a:t> e </a:t>
            </a:r>
            <a:r>
              <a:rPr lang="de-DE" dirty="0" err="1">
                <a:solidFill>
                  <a:srgbClr val="333333"/>
                </a:solidFill>
              </a:rPr>
              <a:t>indústrias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alemãs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por</a:t>
            </a:r>
            <a:r>
              <a:rPr lang="de-DE" dirty="0">
                <a:solidFill>
                  <a:srgbClr val="333333"/>
                </a:solidFill>
              </a:rPr>
              <a:t> </a:t>
            </a:r>
            <a:br>
              <a:rPr lang="de-DE" dirty="0">
                <a:solidFill>
                  <a:srgbClr val="333333"/>
                </a:solidFill>
              </a:rPr>
            </a:br>
            <a:r>
              <a:rPr lang="de-DE" dirty="0" err="1">
                <a:solidFill>
                  <a:srgbClr val="333333"/>
                </a:solidFill>
              </a:rPr>
              <a:t>meio</a:t>
            </a:r>
            <a:r>
              <a:rPr lang="de-DE" dirty="0">
                <a:solidFill>
                  <a:srgbClr val="333333"/>
                </a:solidFill>
              </a:rPr>
              <a:t> de </a:t>
            </a:r>
            <a:r>
              <a:rPr lang="de-DE" dirty="0" err="1">
                <a:solidFill>
                  <a:srgbClr val="333333"/>
                </a:solidFill>
              </a:rPr>
              <a:t>eventos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internacionais</a:t>
            </a:r>
            <a:r>
              <a:rPr lang="de-DE" dirty="0">
                <a:solidFill>
                  <a:srgbClr val="333333"/>
                </a:solidFill>
              </a:rPr>
              <a:t>.</a:t>
            </a:r>
            <a:r>
              <a:rPr lang="de-DE" dirty="0">
                <a:solidFill>
                  <a:schemeClr val="accent1"/>
                </a:solidFill>
              </a:rPr>
              <a:t>      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None/>
            </a:pPr>
            <a:endParaRPr dirty="0">
              <a:solidFill>
                <a:srgbClr val="333333"/>
              </a:solidFill>
            </a:endParaRPr>
          </a:p>
        </p:txBody>
      </p:sp>
      <p:sp>
        <p:nvSpPr>
          <p:cNvPr id="646" name="Google Shape;646;g22bbe04f570_0_165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  <p:sp>
        <p:nvSpPr>
          <p:cNvPr id="647" name="Google Shape;647;g22bbe04f570_0_1655"/>
          <p:cNvSpPr txBox="1"/>
          <p:nvPr/>
        </p:nvSpPr>
        <p:spPr>
          <a:xfrm>
            <a:off x="7397947" y="6203625"/>
            <a:ext cx="374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research-in-germany.org</a:t>
            </a:r>
            <a:endParaRPr dirty="0"/>
          </a:p>
        </p:txBody>
      </p:sp>
      <p:pic>
        <p:nvPicPr>
          <p:cNvPr id="648" name="Google Shape;648;g22bbe04f570_0_1655" descr="Homem em pé ao lado de uma mulher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t="16282"/>
          <a:stretch/>
        </p:blipFill>
        <p:spPr>
          <a:xfrm>
            <a:off x="6878489" y="1595742"/>
            <a:ext cx="5316072" cy="302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2bbe04f570_0_1655" descr="Interface gráfica do usuário, Texto, Aplicativ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2bbe04f570_0_16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6525" y="5042661"/>
            <a:ext cx="1063413" cy="11095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1E85FC55-6D01-54DB-CC08-04459ED2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pt-BR" sz="2800" b="0" i="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Oportunidades para a carreira de pesquisador(a)</a:t>
            </a:r>
            <a:endParaRPr lang="pt-BR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954" r="11162"/>
          <a:stretch/>
        </p:blipFill>
        <p:spPr>
          <a:xfrm>
            <a:off x="2330822" y="1166741"/>
            <a:ext cx="7114565" cy="452451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7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23</a:t>
            </a:fld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EDB8E81-3183-43F4-12B9-6459AA8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dirty="0" err="1"/>
              <a:t>Financiamento</a:t>
            </a:r>
            <a:r>
              <a:rPr lang="de-DE" sz="2800" dirty="0"/>
              <a:t> da </a:t>
            </a:r>
            <a:r>
              <a:rPr lang="de-DE" sz="2800" dirty="0" err="1"/>
              <a:t>pesquisa</a:t>
            </a:r>
            <a:endParaRPr lang="pt-BR" sz="2800" dirty="0"/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500CEB05-C0BB-F49E-47D8-CE1B27B62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  <p:sp>
        <p:nvSpPr>
          <p:cNvPr id="302" name="Google Shape;302;p11"/>
          <p:cNvSpPr txBox="1"/>
          <p:nvPr/>
        </p:nvSpPr>
        <p:spPr>
          <a:xfrm>
            <a:off x="469553" y="1150107"/>
            <a:ext cx="7734174" cy="448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Char char="•"/>
            </a:pPr>
            <a:r>
              <a:rPr lang="de-DE" sz="2000" b="1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Sociedade</a:t>
            </a:r>
            <a:r>
              <a:rPr lang="de-DE" sz="2000" b="1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Max Planck: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organização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86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institutos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Foco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Humanidades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Ciências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Naturais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Sociais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Cooperação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estreita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universidades</a:t>
            </a:r>
            <a:r>
              <a:rPr lang="de-DE" sz="2000" i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mpg.de</a:t>
            </a:r>
            <a:endParaRPr sz="2000" b="1" dirty="0">
              <a:solidFill>
                <a:srgbClr val="33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Char char="•"/>
            </a:pPr>
            <a:r>
              <a:rPr lang="de-DE" sz="2000" b="1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Sociedade</a:t>
            </a:r>
            <a:r>
              <a:rPr lang="de-DE" sz="2000" b="1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Fraunhofer: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desenvolvimento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aplicados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,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mais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de 72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unidades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.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fraunhofer.de</a:t>
            </a:r>
            <a:endParaRPr sz="2000" b="1" dirty="0">
              <a:solidFill>
                <a:srgbClr val="33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Char char="•"/>
            </a:pPr>
            <a:r>
              <a:rPr lang="de-DE" sz="2000" b="1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Associação</a:t>
            </a:r>
            <a:r>
              <a:rPr lang="de-DE" sz="2000" b="1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Leibniz: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básica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aplicada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.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Conecta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97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instituições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independentes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accent1"/>
                </a:solidFill>
                <a:latin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accent1"/>
                </a:solidFill>
                <a:latin typeface="Source Sans Pro"/>
                <a:sym typeface="Source Sans Pro"/>
              </a:rPr>
              <a:t>. 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leibniz-gemeinschaft.de</a:t>
            </a:r>
            <a:endParaRPr sz="2000" b="1" dirty="0">
              <a:solidFill>
                <a:srgbClr val="33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Char char="•"/>
            </a:pPr>
            <a:r>
              <a:rPr lang="de-DE" sz="2000" b="1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Associação</a:t>
            </a:r>
            <a:r>
              <a:rPr lang="de-DE" sz="2000" b="1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Helmholz: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reúne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18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técnico-científica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biológico-médica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helmholtz.de</a:t>
            </a:r>
            <a:endParaRPr dirty="0"/>
          </a:p>
          <a:p>
            <a:pPr marL="342900" marR="0" lvl="0" indent="-16002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None/>
            </a:pPr>
            <a:endParaRPr sz="2400" b="1" dirty="0">
              <a:solidFill>
                <a:srgbClr val="33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None/>
            </a:pPr>
            <a:r>
              <a:rPr lang="de-DE" sz="24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</a:t>
            </a:r>
            <a:endParaRPr sz="2400" b="1" dirty="0">
              <a:solidFill>
                <a:srgbClr val="33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None/>
            </a:pPr>
            <a:endParaRPr sz="2400" b="1" dirty="0">
              <a:solidFill>
                <a:srgbClr val="33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3" name="Google Shape;303;p11" descr="Max Plank Logo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9774" y="457563"/>
            <a:ext cx="1781548" cy="1424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 descr="Fraunhofer Gesellschaft_4c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41667" y="2145817"/>
            <a:ext cx="1781549" cy="79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 descr="http://www.leibniz-gemeinschaft.de/fileadmin/_processed_/csm_LogoLeibniz_Farbe_RGB_13f59737f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85116" y="3393973"/>
            <a:ext cx="1536206" cy="104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 descr="http://www.helmholtz.de/fileadmin/user_upload/05_aktuelles/Marke_Design/logos/HG_LOGO_S_RGB_300dpi_155breit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9844" y="4750393"/>
            <a:ext cx="2016751" cy="7928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AFE9B2A-A92B-FFA8-E3F9-1CBE6720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dirty="0" err="1"/>
              <a:t>Institutos</a:t>
            </a:r>
            <a:r>
              <a:rPr lang="de-DE" sz="2800" dirty="0"/>
              <a:t> de </a:t>
            </a:r>
            <a:r>
              <a:rPr lang="de-DE" sz="2800" dirty="0" err="1"/>
              <a:t>Pesquisa</a:t>
            </a:r>
            <a:endParaRPr lang="pt-BR" sz="2800" dirty="0"/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4214A819-B1C7-DFBA-37D5-97BEA19620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4" descr="Interface gráfica do usuário&#10;&#10;Descrição gerad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6654" b="13330"/>
          <a:stretch/>
        </p:blipFill>
        <p:spPr>
          <a:xfrm>
            <a:off x="1415480" y="1169435"/>
            <a:ext cx="9135072" cy="480727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4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25</a:t>
            </a:fld>
            <a:endParaRPr/>
          </a:p>
        </p:txBody>
      </p:sp>
      <p:sp>
        <p:nvSpPr>
          <p:cNvPr id="332" name="Google Shape;332;p14"/>
          <p:cNvSpPr txBox="1"/>
          <p:nvPr/>
        </p:nvSpPr>
        <p:spPr>
          <a:xfrm>
            <a:off x="1991544" y="3539983"/>
            <a:ext cx="60974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 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D4A28C3-0487-E5BC-2272-8CC8BB87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dirty="0"/>
              <a:t>Pesquisa Industrial</a:t>
            </a:r>
            <a:endParaRPr lang="pt-BR" sz="2800" dirty="0"/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02E4DC0-9090-3CBE-4B71-049991D4AF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2bbe04f570_0_1475"/>
          <p:cNvSpPr txBox="1">
            <a:spLocks noGrp="1"/>
          </p:cNvSpPr>
          <p:nvPr>
            <p:ph type="body" idx="1"/>
          </p:nvPr>
        </p:nvSpPr>
        <p:spPr>
          <a:xfrm>
            <a:off x="489297" y="1275104"/>
            <a:ext cx="6614700" cy="47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Char char="•"/>
            </a:pPr>
            <a:r>
              <a:rPr lang="de-DE" sz="2000" b="1" dirty="0" err="1"/>
              <a:t>MyGuide</a:t>
            </a:r>
            <a:br>
              <a:rPr lang="de-DE" sz="1800" b="1" dirty="0"/>
            </a:br>
            <a:r>
              <a:rPr lang="de-DE" sz="1800" dirty="0" err="1"/>
              <a:t>Descubra</a:t>
            </a:r>
            <a:r>
              <a:rPr lang="de-DE" sz="1800" dirty="0"/>
              <a:t> o </a:t>
            </a:r>
            <a:r>
              <a:rPr lang="de-DE" sz="1800" dirty="0" err="1"/>
              <a:t>programa</a:t>
            </a:r>
            <a:r>
              <a:rPr lang="de-DE" sz="1800" dirty="0"/>
              <a:t> de </a:t>
            </a:r>
            <a:r>
              <a:rPr lang="de-DE" sz="1800" dirty="0" err="1"/>
              <a:t>graduação</a:t>
            </a:r>
            <a:r>
              <a:rPr lang="de-DE" sz="1800" dirty="0"/>
              <a:t> </a:t>
            </a:r>
            <a:r>
              <a:rPr lang="de-DE" sz="1800" dirty="0" err="1"/>
              <a:t>adequado</a:t>
            </a:r>
            <a:endParaRPr lang="de-DE" sz="18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80"/>
            </a:pPr>
            <a:r>
              <a:rPr lang="de-DE" sz="1800" b="1" dirty="0">
                <a:solidFill>
                  <a:srgbClr val="7F7F7F"/>
                </a:solidFill>
              </a:rPr>
              <a:t>        myguide.de/en</a:t>
            </a:r>
            <a:endParaRPr sz="1800" dirty="0"/>
          </a:p>
          <a:p>
            <a:pPr marL="342900" lvl="0" indent="-34290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Char char="•"/>
            </a:pPr>
            <a:r>
              <a:rPr lang="de-DE" sz="2000" b="1" dirty="0"/>
              <a:t>Rankings das </a:t>
            </a:r>
            <a:r>
              <a:rPr lang="de-DE" sz="2000" b="1" dirty="0" err="1"/>
              <a:t>universidades</a:t>
            </a:r>
            <a:br>
              <a:rPr lang="de-DE" sz="1800" b="1" dirty="0"/>
            </a:br>
            <a:r>
              <a:rPr lang="pt-BR" sz="1800" b="1" dirty="0">
                <a:solidFill>
                  <a:srgbClr val="7F7F7F"/>
                </a:solidFill>
              </a:rPr>
              <a:t>daad.de/</a:t>
            </a:r>
            <a:r>
              <a:rPr lang="pt-BR" sz="1800" b="1" dirty="0" err="1">
                <a:solidFill>
                  <a:srgbClr val="7F7F7F"/>
                </a:solidFill>
              </a:rPr>
              <a:t>university</a:t>
            </a:r>
            <a:r>
              <a:rPr lang="pt-BR" sz="1800" b="1" dirty="0">
                <a:solidFill>
                  <a:srgbClr val="7F7F7F"/>
                </a:solidFill>
              </a:rPr>
              <a:t>-ranking</a:t>
            </a:r>
            <a:endParaRPr sz="1800" dirty="0"/>
          </a:p>
          <a:p>
            <a:pPr marL="342900" lvl="0" indent="-342900">
              <a:spcBef>
                <a:spcPts val="850"/>
              </a:spcBef>
              <a:buClr>
                <a:schemeClr val="accent2"/>
              </a:buClr>
              <a:buSzPts val="2880"/>
              <a:buFont typeface="Arial"/>
              <a:buChar char="•"/>
            </a:pPr>
            <a:r>
              <a:rPr lang="de-DE" sz="2000" b="1" dirty="0"/>
              <a:t>Base de </a:t>
            </a:r>
            <a:r>
              <a:rPr lang="de-DE" sz="2000" b="1" dirty="0" err="1"/>
              <a:t>dados</a:t>
            </a:r>
            <a:r>
              <a:rPr lang="de-DE" sz="2000" b="1" dirty="0"/>
              <a:t> de </a:t>
            </a:r>
            <a:r>
              <a:rPr lang="de-DE" sz="2000" b="1" dirty="0" err="1"/>
              <a:t>requisitos</a:t>
            </a:r>
            <a:r>
              <a:rPr lang="de-DE" sz="2000" b="1" dirty="0"/>
              <a:t> de </a:t>
            </a:r>
            <a:r>
              <a:rPr lang="de-DE" sz="2000" b="1" dirty="0" err="1"/>
              <a:t>admissão</a:t>
            </a:r>
            <a:br>
              <a:rPr lang="de-DE" sz="2000" b="1" dirty="0"/>
            </a:br>
            <a:r>
              <a:rPr lang="de-DE" sz="1800" dirty="0" err="1"/>
              <a:t>Conheça</a:t>
            </a:r>
            <a:r>
              <a:rPr lang="de-DE" sz="1800" dirty="0"/>
              <a:t> </a:t>
            </a:r>
            <a:r>
              <a:rPr lang="de-DE" sz="1800" dirty="0" err="1"/>
              <a:t>os</a:t>
            </a:r>
            <a:r>
              <a:rPr lang="de-DE" sz="1800" b="1" dirty="0"/>
              <a:t> </a:t>
            </a:r>
            <a:r>
              <a:rPr lang="de-DE" sz="1800" dirty="0" err="1"/>
              <a:t>requisitos</a:t>
            </a:r>
            <a:r>
              <a:rPr lang="de-DE" sz="1800" dirty="0"/>
              <a:t> </a:t>
            </a:r>
            <a:r>
              <a:rPr lang="de-DE" sz="1800" dirty="0" err="1"/>
              <a:t>para</a:t>
            </a:r>
            <a:r>
              <a:rPr lang="de-DE" sz="1800" dirty="0"/>
              <a:t> o </a:t>
            </a:r>
            <a:r>
              <a:rPr lang="de-DE" sz="1800" dirty="0" err="1"/>
              <a:t>programa</a:t>
            </a:r>
            <a:r>
              <a:rPr lang="de-DE" sz="1800" dirty="0"/>
              <a:t> de </a:t>
            </a:r>
            <a:r>
              <a:rPr lang="de-DE" sz="1800" dirty="0" err="1"/>
              <a:t>graduação</a:t>
            </a:r>
            <a:r>
              <a:rPr lang="de-DE" sz="1800" dirty="0"/>
              <a:t>    </a:t>
            </a:r>
            <a:r>
              <a:rPr lang="de-DE" sz="1800" dirty="0" err="1"/>
              <a:t>desejado</a:t>
            </a:r>
            <a:r>
              <a:rPr lang="de-DE" sz="1800" dirty="0"/>
              <a:t>:</a:t>
            </a:r>
            <a:br>
              <a:rPr lang="de-DE" sz="1800" dirty="0"/>
            </a:br>
            <a:r>
              <a:rPr lang="de-DE" sz="1800" b="1" dirty="0">
                <a:solidFill>
                  <a:srgbClr val="7F7F7F"/>
                </a:solidFill>
              </a:rPr>
              <a:t>daad.de/</a:t>
            </a:r>
            <a:r>
              <a:rPr lang="de-DE" sz="1800" b="1" dirty="0" err="1">
                <a:solidFill>
                  <a:srgbClr val="7F7F7F"/>
                </a:solidFill>
              </a:rPr>
              <a:t>admission-requirements</a:t>
            </a:r>
            <a:endParaRPr lang="de-DE" sz="1800" b="1" dirty="0"/>
          </a:p>
          <a:p>
            <a:pPr marL="342900" lvl="0" indent="-34290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Char char="•"/>
            </a:pPr>
            <a:r>
              <a:rPr lang="de-DE" sz="2000" b="1" dirty="0"/>
              <a:t>Goethe-Institut</a:t>
            </a:r>
            <a:br>
              <a:rPr lang="de-DE" sz="1800" b="1" dirty="0"/>
            </a:br>
            <a:r>
              <a:rPr lang="de-DE" sz="1800" b="1" dirty="0">
                <a:solidFill>
                  <a:srgbClr val="7F7F7F"/>
                </a:solidFill>
              </a:rPr>
              <a:t>https://www.goethe.de/ins/br/pt</a:t>
            </a:r>
            <a:br>
              <a:rPr lang="de-DE" sz="1600" b="1" dirty="0"/>
            </a:br>
            <a:endParaRPr sz="1600" b="1" dirty="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None/>
            </a:pPr>
            <a:endParaRPr b="1" dirty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880"/>
              <a:buNone/>
            </a:pPr>
            <a:endParaRPr b="1" dirty="0">
              <a:solidFill>
                <a:srgbClr val="333333"/>
              </a:solidFill>
            </a:endParaRPr>
          </a:p>
        </p:txBody>
      </p:sp>
      <p:sp>
        <p:nvSpPr>
          <p:cNvPr id="635" name="Google Shape;635;g22bbe04f570_0_147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26</a:t>
            </a:fld>
            <a:endParaRPr/>
          </a:p>
        </p:txBody>
      </p:sp>
      <p:pic>
        <p:nvPicPr>
          <p:cNvPr id="636" name="Google Shape;636;g22bbe04f570_0_1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2940" y="1437174"/>
            <a:ext cx="2049643" cy="13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22bbe04f570_0_1475"/>
          <p:cNvSpPr/>
          <p:nvPr/>
        </p:nvSpPr>
        <p:spPr>
          <a:xfrm>
            <a:off x="8771237" y="2711329"/>
            <a:ext cx="1870853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i="0" u="none" strike="noStrike" cap="none" dirty="0">
                <a:solidFill>
                  <a:schemeClr val="accent2"/>
                </a:solidFill>
                <a:latin typeface="Source Sans Pro" panose="020B0503030403020204" pitchFamily="34" charset="0"/>
                <a:ea typeface="Century Gothic"/>
                <a:cs typeface="Century Gothic"/>
                <a:sym typeface="Century Gothic"/>
              </a:rPr>
              <a:t>study-in.de </a:t>
            </a:r>
            <a:endParaRPr dirty="0">
              <a:solidFill>
                <a:schemeClr val="accent2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639" name="Google Shape;639;g22bbe04f570_0_1475" descr="Interface gráfica do usuário, Texto, Aplicativ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2bbe04f570_0_14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64043" y="1577011"/>
            <a:ext cx="1000383" cy="10570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0D4A4C9-4D11-E8FF-0479-8B3E8636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Estudo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na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Alemanha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: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fontes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de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informação</a:t>
            </a:r>
            <a:endParaRPr lang="pt-BR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B13BB3-2AAB-EAD5-18BD-D20D3BC86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809" y="4022708"/>
            <a:ext cx="1970774" cy="1080364"/>
          </a:xfrm>
          <a:prstGeom prst="rect">
            <a:avLst/>
          </a:prstGeom>
        </p:spPr>
      </p:pic>
      <p:pic>
        <p:nvPicPr>
          <p:cNvPr id="6" name="Imagem 5" descr="Código QR&#10;&#10;Descrição gerada automaticamente">
            <a:extLst>
              <a:ext uri="{FF2B5EF4-FFF2-40B4-BE49-F238E27FC236}">
                <a16:creationId xmlns:a16="http://schemas.microsoft.com/office/drawing/2014/main" id="{1DF2F1FC-75EE-080A-5D56-D6BF6F387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4043" y="4022708"/>
            <a:ext cx="1033890" cy="1033890"/>
          </a:xfrm>
          <a:prstGeom prst="rect">
            <a:avLst/>
          </a:prstGeom>
        </p:spPr>
      </p:pic>
      <p:sp>
        <p:nvSpPr>
          <p:cNvPr id="7" name="Google Shape;637;g22bbe04f570_0_1475">
            <a:extLst>
              <a:ext uri="{FF2B5EF4-FFF2-40B4-BE49-F238E27FC236}">
                <a16:creationId xmlns:a16="http://schemas.microsoft.com/office/drawing/2014/main" id="{C020E73C-5C03-BEF5-B4FE-F2A1EEF14FFA}"/>
              </a:ext>
            </a:extLst>
          </p:cNvPr>
          <p:cNvSpPr/>
          <p:nvPr/>
        </p:nvSpPr>
        <p:spPr>
          <a:xfrm>
            <a:off x="9103884" y="5103072"/>
            <a:ext cx="195420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i="0" u="none" strike="noStrike" cap="none" dirty="0">
                <a:solidFill>
                  <a:schemeClr val="accent2"/>
                </a:solidFill>
                <a:latin typeface="Source Sans Pro" panose="020B0503030403020204" pitchFamily="34" charset="0"/>
                <a:ea typeface="Century Gothic"/>
                <a:cs typeface="Century Gothic"/>
                <a:sym typeface="Century Gothic"/>
              </a:rPr>
              <a:t>goethe.de/ins/br/</a:t>
            </a:r>
            <a:r>
              <a:rPr lang="de-DE" b="1" i="0" u="none" strike="noStrike" cap="none" dirty="0" err="1">
                <a:solidFill>
                  <a:schemeClr val="accent2"/>
                </a:solidFill>
                <a:latin typeface="Source Sans Pro" panose="020B0503030403020204" pitchFamily="34" charset="0"/>
                <a:ea typeface="Century Gothic"/>
                <a:cs typeface="Century Gothic"/>
                <a:sym typeface="Century Gothic"/>
              </a:rPr>
              <a:t>pt</a:t>
            </a:r>
            <a:r>
              <a:rPr lang="de-DE" b="1" i="0" u="none" strike="noStrike" cap="none" dirty="0">
                <a:solidFill>
                  <a:schemeClr val="accent2"/>
                </a:solidFill>
                <a:latin typeface="Source Sans Pro" panose="020B0503030403020204" pitchFamily="34" charset="0"/>
                <a:ea typeface="Century Gothic"/>
                <a:cs typeface="Century Gothic"/>
                <a:sym typeface="Century Gothic"/>
              </a:rPr>
              <a:t>/</a:t>
            </a:r>
            <a:endParaRPr dirty="0">
              <a:solidFill>
                <a:schemeClr val="accent2"/>
              </a:solidFill>
              <a:latin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2bbe04f570_0_183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27</a:t>
            </a:fld>
            <a:endParaRPr/>
          </a:p>
        </p:txBody>
      </p:sp>
      <p:sp>
        <p:nvSpPr>
          <p:cNvPr id="657" name="Google Shape;657;g22bbe04f570_0_1835"/>
          <p:cNvSpPr txBox="1"/>
          <p:nvPr/>
        </p:nvSpPr>
        <p:spPr>
          <a:xfrm>
            <a:off x="407368" y="1124744"/>
            <a:ext cx="4928400" cy="3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informações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sobre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oportunidades</a:t>
            </a:r>
            <a:endParaRPr lang="de-DE" sz="20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financiamento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acesse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2000" dirty="0"/>
          </a:p>
          <a:p>
            <a:pPr marL="0" marR="0" lvl="1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</a:t>
            </a:r>
            <a:r>
              <a:rPr lang="de-DE" sz="2400" b="0" i="0" u="none" strike="noStrike" cap="none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aad.org.br/</a:t>
            </a:r>
            <a:r>
              <a:rPr lang="de-DE" sz="2400" b="0" i="0" u="none" strike="noStrike" cap="none" dirty="0" err="1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bolsas</a:t>
            </a:r>
            <a:endParaRPr lang="de-DE" sz="2400" b="0" i="0" u="none" strike="noStrike" cap="none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marR="0" lvl="1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de-DE" sz="2000" b="0" i="0" u="none" strike="noStrike" cap="none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www.dfg.de/gepris</a:t>
            </a:r>
            <a:endParaRPr sz="2000" b="0" i="0" u="none" strike="noStrike" cap="none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www.research-in-germany.de</a:t>
            </a:r>
            <a:endParaRPr sz="2000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www.gerit.org</a:t>
            </a:r>
            <a:endParaRPr sz="2000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www.phd-germany.com</a:t>
            </a:r>
            <a:endParaRPr sz="2000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www.academics.com</a:t>
            </a:r>
            <a:endParaRPr sz="2000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www.funding-guide.de </a:t>
            </a:r>
            <a:endParaRPr sz="2000" b="1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660" name="Google Shape;660;g22bbe04f570_0_1835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g22bbe04f570_0_1835"/>
          <p:cNvSpPr txBox="1">
            <a:spLocks noGrp="1"/>
          </p:cNvSpPr>
          <p:nvPr>
            <p:ph type="ftr" idx="11"/>
          </p:nvPr>
        </p:nvSpPr>
        <p:spPr>
          <a:xfrm>
            <a:off x="9304562" y="6212013"/>
            <a:ext cx="17316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>
                <a:solidFill>
                  <a:schemeClr val="accent2"/>
                </a:solidFill>
              </a:rPr>
              <a:t>daad.org.br/bolsas</a:t>
            </a:r>
            <a:endParaRPr sz="1400" b="1">
              <a:solidFill>
                <a:schemeClr val="accent2"/>
              </a:solidFill>
            </a:endParaRPr>
          </a:p>
        </p:txBody>
      </p:sp>
      <p:pic>
        <p:nvPicPr>
          <p:cNvPr id="662" name="Google Shape;662;g22bbe04f570_0_18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1075" y="5040343"/>
            <a:ext cx="1098863" cy="108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A5C05B1-EE66-A604-2CBB-86E1A10D6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523" y="1251752"/>
            <a:ext cx="5331475" cy="335132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6B69113-7B9B-3C86-DF5D-742332B2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pt-BR" sz="2800" b="1" i="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Bolsas de estudo e pesquisa</a:t>
            </a:r>
            <a:endParaRPr lang="pt-BR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E8D162-85B2-4E9E-AC24-18497D3894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E8F8DD8-C592-4722-986C-95758E13AC74}" type="slidenum">
              <a:rPr lang="de-DE" smtClean="0"/>
              <a:t>28</a:t>
            </a:fld>
            <a:endParaRPr lang="de-DE" dirty="0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3AE378B8-D06E-2165-4256-9DCE799D3F4D}"/>
              </a:ext>
            </a:extLst>
          </p:cNvPr>
          <p:cNvSpPr txBox="1">
            <a:spLocks/>
          </p:cNvSpPr>
          <p:nvPr/>
        </p:nvSpPr>
        <p:spPr>
          <a:xfrm>
            <a:off x="469553" y="463120"/>
            <a:ext cx="11233150" cy="815608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spcAft>
                <a:spcPts val="3402"/>
              </a:spcAft>
              <a:buNone/>
              <a:defRPr sz="2400" b="1" kern="1200" baseline="0">
                <a:solidFill>
                  <a:schemeClr val="accent2"/>
                </a:solidFill>
                <a:latin typeface="Source Sans Pro Black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pt-BR" sz="2800" dirty="0"/>
              <a:t>Instagram DAAD Brasil</a:t>
            </a:r>
            <a:br>
              <a:rPr lang="pt-BR" sz="2800" dirty="0">
                <a:ea typeface="Source Sans Pro Black"/>
                <a:cs typeface="Source Sans Pro Black"/>
                <a:sym typeface="Source Sans Pro Black"/>
              </a:rPr>
            </a:br>
            <a:endParaRPr lang="pt-BR" sz="2800" dirty="0"/>
          </a:p>
        </p:txBody>
      </p:sp>
      <p:sp>
        <p:nvSpPr>
          <p:cNvPr id="10" name="Google Shape;657;g22bbe04f570_0_1835">
            <a:extLst>
              <a:ext uri="{FF2B5EF4-FFF2-40B4-BE49-F238E27FC236}">
                <a16:creationId xmlns:a16="http://schemas.microsoft.com/office/drawing/2014/main" id="{A4983E5E-96BB-E0F8-BA75-9D2FF66DD045}"/>
              </a:ext>
            </a:extLst>
          </p:cNvPr>
          <p:cNvSpPr txBox="1"/>
          <p:nvPr/>
        </p:nvSpPr>
        <p:spPr>
          <a:xfrm>
            <a:off x="442658" y="1625311"/>
            <a:ext cx="4003267" cy="180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Acompanhe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divulgação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eventos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DAAD e </a:t>
            </a:r>
            <a:r>
              <a:rPr lang="pt-BR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arceiros, programas de bolsa, dicas valiosas e conteúdo cultural:</a:t>
            </a:r>
            <a:br>
              <a:rPr lang="pt-BR" sz="20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pt-BR" sz="2000" b="1" i="0" u="none" strike="noStrike" cap="none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instagram.com/</a:t>
            </a:r>
            <a:r>
              <a:rPr lang="pt-BR" sz="2000" b="1" i="0" u="none" strike="noStrike" cap="none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daadbrasil</a:t>
            </a:r>
            <a:endParaRPr sz="2000" b="1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3" name="Imagem 2" descr="Código QR&#10;&#10;Descrição gerada automaticamente">
            <a:extLst>
              <a:ext uri="{FF2B5EF4-FFF2-40B4-BE49-F238E27FC236}">
                <a16:creationId xmlns:a16="http://schemas.microsoft.com/office/drawing/2014/main" id="{966D183B-0641-BA48-F1E8-ED7EED35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54" y="3429000"/>
            <a:ext cx="1673165" cy="1673165"/>
          </a:xfrm>
          <a:prstGeom prst="rect">
            <a:avLst/>
          </a:prstGeom>
        </p:spPr>
      </p:pic>
      <p:pic>
        <p:nvPicPr>
          <p:cNvPr id="9" name="Imagem 8" descr="Jornal com fotos e texto&#10;&#10;Descrição gerada automaticamente com confiança média">
            <a:extLst>
              <a:ext uri="{FF2B5EF4-FFF2-40B4-BE49-F238E27FC236}">
                <a16:creationId xmlns:a16="http://schemas.microsoft.com/office/drawing/2014/main" id="{33F05373-4368-3DB3-B3A5-BC93065F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758" y="382016"/>
            <a:ext cx="4483140" cy="600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3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2bbe04f570_0_201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29</a:t>
            </a:fld>
            <a:endParaRPr/>
          </a:p>
        </p:txBody>
      </p:sp>
      <p:pic>
        <p:nvPicPr>
          <p:cNvPr id="669" name="Google Shape;669;g22bbe04f570_0_2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424" y="1230181"/>
            <a:ext cx="426538" cy="42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22bbe04f570_0_2015" descr="Uma imagem contendo edifício, relógio, desenh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251" y="3795463"/>
            <a:ext cx="434711" cy="4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22bbe04f570_0_20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6013" y="2030729"/>
            <a:ext cx="466024" cy="466024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22bbe04f570_0_2015"/>
          <p:cNvSpPr txBox="1"/>
          <p:nvPr/>
        </p:nvSpPr>
        <p:spPr>
          <a:xfrm>
            <a:off x="1688516" y="1129458"/>
            <a:ext cx="33568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sz="18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atendimento</a:t>
            </a: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dirty="0"/>
          </a:p>
        </p:txBody>
      </p:sp>
      <p:sp>
        <p:nvSpPr>
          <p:cNvPr id="675" name="Google Shape;675;g22bbe04f570_0_2015"/>
          <p:cNvSpPr txBox="1"/>
          <p:nvPr/>
        </p:nvSpPr>
        <p:spPr>
          <a:xfrm>
            <a:off x="1685246" y="3701483"/>
            <a:ext cx="313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info@daad.org.br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daad_sao_paulo@daad.org.br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6" name="Google Shape;676;g22bbe04f570_0_2015"/>
          <p:cNvSpPr txBox="1"/>
          <p:nvPr/>
        </p:nvSpPr>
        <p:spPr>
          <a:xfrm>
            <a:off x="1688516" y="1890872"/>
            <a:ext cx="20073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@daadbrasil @daad_worldwide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7" name="Google Shape;677;g22bbe04f570_0_2015"/>
          <p:cNvSpPr txBox="1"/>
          <p:nvPr/>
        </p:nvSpPr>
        <p:spPr>
          <a:xfrm>
            <a:off x="469553" y="346575"/>
            <a:ext cx="11233200" cy="46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ource Sans Pro Black"/>
              <a:buNone/>
            </a:pPr>
            <a:r>
              <a:rPr lang="de-DE" sz="2800" b="0" i="0" dirty="0" err="1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Saiba</a:t>
            </a:r>
            <a:r>
              <a:rPr lang="de-DE" sz="2800" b="0" i="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b="0" i="0" dirty="0" err="1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mais</a:t>
            </a:r>
            <a:r>
              <a:rPr lang="de-DE" sz="2800" b="0" i="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e </a:t>
            </a:r>
            <a:r>
              <a:rPr lang="de-DE" sz="2800" b="0" i="0" dirty="0" err="1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fale</a:t>
            </a:r>
            <a:r>
              <a:rPr lang="de-DE" sz="2800" b="0" i="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b="0" i="0" dirty="0" err="1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conosco</a:t>
            </a:r>
            <a:endParaRPr sz="2800" b="0" i="0" dirty="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678" name="Google Shape;678;g22bbe04f570_0_2015" descr="Interface gráfica do usuário, Texto, Aplicativ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22bbe04f570_0_2015" descr="Forma&#10;&#10;Descrição gerada automaticamente com confiança baix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968" y="2716866"/>
            <a:ext cx="874113" cy="874113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22bbe04f570_0_2015"/>
          <p:cNvSpPr txBox="1"/>
          <p:nvPr/>
        </p:nvSpPr>
        <p:spPr>
          <a:xfrm>
            <a:off x="1685246" y="3010429"/>
            <a:ext cx="126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DAADBrasil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81" name="Google Shape;681;g22bbe04f570_0_20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81846" y="2610925"/>
            <a:ext cx="1636150" cy="16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68;g22bbe04f570_0_2015">
            <a:extLst>
              <a:ext uri="{FF2B5EF4-FFF2-40B4-BE49-F238E27FC236}">
                <a16:creationId xmlns:a16="http://schemas.microsoft.com/office/drawing/2014/main" id="{57A81732-BEBB-1A40-A500-5E2E3ABDFF4D}"/>
              </a:ext>
            </a:extLst>
          </p:cNvPr>
          <p:cNvSpPr/>
          <p:nvPr/>
        </p:nvSpPr>
        <p:spPr>
          <a:xfrm>
            <a:off x="7552944" y="4579355"/>
            <a:ext cx="3531985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Assine</a:t>
            </a: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nossa</a:t>
            </a: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newsletter</a:t>
            </a:r>
            <a:r>
              <a:rPr lang="de-DE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</a:t>
            </a:r>
            <a:endParaRPr sz="1800" dirty="0"/>
          </a:p>
          <a:p>
            <a:pPr marL="0" marR="0" lvl="0" indent="0" algn="r" rtl="0">
              <a:lnSpc>
                <a:spcPct val="10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www.daad.org.br/pt/newsletter</a:t>
            </a:r>
            <a:endParaRPr sz="1800"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23A54F-196B-1608-DD7D-E5CE4B541057}"/>
              </a:ext>
            </a:extLst>
          </p:cNvPr>
          <p:cNvSpPr txBox="1"/>
          <p:nvPr/>
        </p:nvSpPr>
        <p:spPr>
          <a:xfrm>
            <a:off x="911424" y="4749551"/>
            <a:ext cx="5576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2"/>
                </a:solidFill>
              </a:rPr>
              <a:t>Atendimento online todas as quartas, 15h:</a:t>
            </a:r>
          </a:p>
          <a:p>
            <a:r>
              <a:rPr lang="pt-BR" sz="2000" b="1" dirty="0">
                <a:solidFill>
                  <a:schemeClr val="bg2"/>
                </a:solidFill>
              </a:rPr>
              <a:t>www.daad.org.br/atendimento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"/>
          <p:cNvSpPr txBox="1">
            <a:spLocks noGrp="1"/>
          </p:cNvSpPr>
          <p:nvPr>
            <p:ph type="ftr" idx="11"/>
          </p:nvPr>
        </p:nvSpPr>
        <p:spPr>
          <a:xfrm>
            <a:off x="5535865" y="6356349"/>
            <a:ext cx="5753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/>
              <a:t>Quelle: Jahresbericht 2020, S. 13</a:t>
            </a:r>
            <a:endParaRPr dirty="0"/>
          </a:p>
        </p:txBody>
      </p:sp>
      <p:sp>
        <p:nvSpPr>
          <p:cNvPr id="375" name="Google Shape;375;p18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  <p:sp>
        <p:nvSpPr>
          <p:cNvPr id="376" name="Google Shape;376;p18"/>
          <p:cNvSpPr txBox="1"/>
          <p:nvPr/>
        </p:nvSpPr>
        <p:spPr>
          <a:xfrm>
            <a:off x="469553" y="1184222"/>
            <a:ext cx="8826031" cy="89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rPr lang="de-DE" sz="22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Financiamento</a:t>
            </a:r>
            <a:r>
              <a:rPr lang="de-DE" sz="22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2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estudantes</a:t>
            </a:r>
            <a:r>
              <a:rPr lang="de-DE" sz="22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22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pesquisadores</a:t>
            </a:r>
            <a:r>
              <a:rPr lang="de-DE" sz="22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2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artistas</a:t>
            </a:r>
            <a:r>
              <a:rPr lang="de-DE" sz="22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1950 a 2022</a:t>
            </a:r>
            <a:endParaRPr sz="2200" dirty="0">
              <a:solidFill>
                <a:schemeClr val="accen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1715706" y="3647732"/>
            <a:ext cx="3820159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accen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1.730.000</a:t>
            </a:r>
            <a:br>
              <a:rPr lang="de-DE" sz="5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de-DE" sz="1800" dirty="0" err="1">
                <a:solidFill>
                  <a:srgbClr val="0030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Bolsistas</a:t>
            </a:r>
            <a:r>
              <a:rPr lang="de-DE" sz="1800" dirty="0">
                <a:solidFill>
                  <a:srgbClr val="0030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1800" dirty="0" err="1">
                <a:solidFill>
                  <a:srgbClr val="0030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Alemanha</a:t>
            </a:r>
            <a:endParaRPr sz="1600" dirty="0">
              <a:solidFill>
                <a:srgbClr val="00305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5591945" y="3645281"/>
            <a:ext cx="4595812" cy="146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accen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1.190.000</a:t>
            </a:r>
            <a:br>
              <a:rPr lang="de-DE" sz="5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de-DE" sz="1800" dirty="0" err="1">
                <a:solidFill>
                  <a:srgbClr val="0030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Bolsistas</a:t>
            </a:r>
            <a:r>
              <a:rPr lang="de-DE" sz="1800" dirty="0">
                <a:solidFill>
                  <a:srgbClr val="0030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de-DE" sz="1800" dirty="0" err="1">
                <a:solidFill>
                  <a:srgbClr val="0030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exterior</a:t>
            </a:r>
            <a:endParaRPr sz="1600" dirty="0">
              <a:solidFill>
                <a:srgbClr val="00305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3">
            <a:alphaModFix/>
          </a:blip>
          <a:srcRect l="25371" t="14187" r="15770" b="21095"/>
          <a:stretch/>
        </p:blipFill>
        <p:spPr>
          <a:xfrm>
            <a:off x="3143672" y="2277129"/>
            <a:ext cx="1152129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4">
            <a:alphaModFix/>
          </a:blip>
          <a:srcRect l="24393" t="16259" r="20428" b="19025"/>
          <a:stretch/>
        </p:blipFill>
        <p:spPr>
          <a:xfrm>
            <a:off x="7464153" y="2277129"/>
            <a:ext cx="1080120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8" descr="Interface gráfica do usuário, Texto, Aplicativ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t="14952" b="15269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9FE83-0465-1878-9100-E959AC45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84755"/>
          </a:xfrm>
        </p:spPr>
        <p:txBody>
          <a:bodyPr/>
          <a:lstStyle/>
          <a:p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Bolsistas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do DAAD </a:t>
            </a:r>
            <a:r>
              <a:rPr lang="de-DE" sz="2800" b="0" dirty="0" err="1"/>
              <a:t>n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o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exterior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e na </a:t>
            </a:r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Alemanha</a:t>
            </a:r>
            <a:endParaRPr lang="pt-BR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6"/>
          <p:cNvSpPr txBox="1">
            <a:spLocks noGrp="1"/>
          </p:cNvSpPr>
          <p:nvPr>
            <p:ph type="body" idx="1"/>
          </p:nvPr>
        </p:nvSpPr>
        <p:spPr>
          <a:xfrm rot="-5400000">
            <a:off x="9193213" y="2820103"/>
            <a:ext cx="5327650" cy="20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ource Sans Pro"/>
              <a:buNone/>
            </a:pPr>
            <a:r>
              <a:rPr lang="de-DE">
                <a:solidFill>
                  <a:schemeClr val="lt2"/>
                </a:solidFill>
              </a:rPr>
              <a:t>© Michael Jordan, DAAD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None/>
            </a:pPr>
            <a:endParaRPr/>
          </a:p>
        </p:txBody>
      </p:sp>
      <p:sp>
        <p:nvSpPr>
          <p:cNvPr id="687" name="Google Shape;687;p36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30</a:t>
            </a:fld>
            <a:endParaRPr/>
          </a:p>
        </p:txBody>
      </p:sp>
      <p:sp>
        <p:nvSpPr>
          <p:cNvPr id="688" name="Google Shape;688;p36"/>
          <p:cNvSpPr/>
          <p:nvPr/>
        </p:nvSpPr>
        <p:spPr>
          <a:xfrm>
            <a:off x="1271464" y="1988840"/>
            <a:ext cx="3316578" cy="3316578"/>
          </a:xfrm>
          <a:prstGeom prst="ellipse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Obrigada</a:t>
            </a:r>
            <a:r>
              <a:rPr lang="de-DE" sz="3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3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pela</a:t>
            </a:r>
            <a:r>
              <a:rPr lang="de-DE" sz="3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3000" dirty="0" err="1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atenção</a:t>
            </a:r>
            <a:r>
              <a:rPr lang="de-DE" sz="3000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!</a:t>
            </a:r>
            <a:endParaRPr dirty="0"/>
          </a:p>
        </p:txBody>
      </p:sp>
      <p:pic>
        <p:nvPicPr>
          <p:cNvPr id="689" name="Google Shape;689;p36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4952" b="15269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9" descr="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3222" y="1458858"/>
            <a:ext cx="4631589" cy="497722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82" name="Google Shape;282;p9"/>
          <p:cNvSpPr txBox="1"/>
          <p:nvPr/>
        </p:nvSpPr>
        <p:spPr>
          <a:xfrm>
            <a:off x="469552" y="1458858"/>
            <a:ext cx="7727964" cy="309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marR="0" lvl="0" indent="-34290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Aproximadamente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 400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instituições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de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ensino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superior</a:t>
            </a:r>
            <a:endParaRPr lang="de-DE" sz="2400" kern="1200" dirty="0">
              <a:solidFill>
                <a:schemeClr val="accent1"/>
              </a:solidFill>
              <a:latin typeface="Source Sans Pro" panose="020B0503030403020204" pitchFamily="34" charset="0"/>
              <a:ea typeface="+mn-ea"/>
              <a:cs typeface="+mn-cs"/>
            </a:endParaRPr>
          </a:p>
          <a:p>
            <a:pPr marL="342900" marR="0" lvl="0" indent="-342900" algn="l" rtl="0">
              <a:lnSpc>
                <a:spcPts val="27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2,9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milhões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de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estudantes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,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incluindo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quase 412.000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estudantes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internacionais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(14,2%)</a:t>
            </a:r>
            <a:endParaRPr lang="de-DE" sz="2400" kern="1200" dirty="0">
              <a:solidFill>
                <a:schemeClr val="accent1"/>
              </a:solidFill>
              <a:latin typeface="Source Sans Pro" panose="020B0503030403020204" pitchFamily="34" charset="0"/>
              <a:ea typeface="+mn-ea"/>
              <a:cs typeface="+mn-cs"/>
            </a:endParaRPr>
          </a:p>
          <a:p>
            <a:pPr marL="342900" marR="0" lvl="0" indent="-342900" algn="l" rtl="0">
              <a:lnSpc>
                <a:spcPts val="2700"/>
              </a:lnSpc>
              <a:spcBef>
                <a:spcPts val="850"/>
              </a:spcBef>
              <a:spcAft>
                <a:spcPts val="85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Despesa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interna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bruta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em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pesquisa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</a:t>
            </a:r>
            <a:b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</a:b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e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desenvolvimento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de 107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bilhões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de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euros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(2020)</a:t>
            </a:r>
            <a:endParaRPr lang="de-DE" sz="2400" kern="1200" dirty="0">
              <a:solidFill>
                <a:schemeClr val="accent1"/>
              </a:solidFill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83" name="Google Shape;283;p9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733C86-159E-CA13-1F81-5AD08D29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84755"/>
          </a:xfrm>
        </p:spPr>
        <p:txBody>
          <a:bodyPr/>
          <a:lstStyle/>
          <a:p>
            <a:r>
              <a:rPr lang="de-DE" sz="2800" b="1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Universidades</a:t>
            </a:r>
            <a:r>
              <a:rPr lang="de-DE" sz="2800" b="1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2800" b="1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alemãs</a:t>
            </a:r>
            <a:endParaRPr lang="pt-BR" sz="2800" dirty="0"/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9865947-1747-541F-4819-756051BD81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4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  <p:pic>
        <p:nvPicPr>
          <p:cNvPr id="229" name="Google Shape;229;p4" descr="E:\Material Marketing\karte_hochschulen-in-deutschland_01.jpg"/>
          <p:cNvPicPr preferRelativeResize="0"/>
          <p:nvPr/>
        </p:nvPicPr>
        <p:blipFill rotWithShape="1">
          <a:blip r:embed="rId3">
            <a:alphaModFix/>
          </a:blip>
          <a:srcRect l="4193" t="10843" r="3940" b="15198"/>
          <a:stretch/>
        </p:blipFill>
        <p:spPr>
          <a:xfrm>
            <a:off x="6611904" y="764705"/>
            <a:ext cx="4214870" cy="483710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"/>
          <p:cNvSpPr txBox="1"/>
          <p:nvPr/>
        </p:nvSpPr>
        <p:spPr>
          <a:xfrm>
            <a:off x="469553" y="1110536"/>
            <a:ext cx="5522874" cy="346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ts val="2700"/>
              </a:lnSpc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108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universidades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(Universität) </a:t>
            </a:r>
            <a:b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</a:b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e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universidades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técnicas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(Technische Universität - TU)</a:t>
            </a:r>
          </a:p>
          <a:p>
            <a:pPr>
              <a:lnSpc>
                <a:spcPts val="2700"/>
              </a:lnSpc>
              <a:spcAft>
                <a:spcPts val="0"/>
              </a:spcAft>
              <a:buClr>
                <a:schemeClr val="accent2"/>
              </a:buClr>
              <a:buSzPct val="100000"/>
            </a:pPr>
            <a:endParaRPr sz="2400" kern="1200" dirty="0">
              <a:solidFill>
                <a:schemeClr val="accent1"/>
              </a:solidFill>
              <a:latin typeface="Source Sans Pro" panose="020B0503030403020204" pitchFamily="34" charset="0"/>
              <a:ea typeface="+mn-ea"/>
              <a:cs typeface="+mn-cs"/>
              <a:sym typeface="Source Sans Pro"/>
            </a:endParaRPr>
          </a:p>
          <a:p>
            <a:pPr marL="342900" indent="-342900">
              <a:lnSpc>
                <a:spcPts val="2700"/>
              </a:lnSpc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211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universidades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de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ciências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aplicadas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(Fachhochschule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ou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Hochschule - FH)</a:t>
            </a:r>
          </a:p>
          <a:p>
            <a:pPr>
              <a:lnSpc>
                <a:spcPts val="2700"/>
              </a:lnSpc>
              <a:spcAft>
                <a:spcPts val="0"/>
              </a:spcAft>
              <a:buClr>
                <a:schemeClr val="accent2"/>
              </a:buClr>
              <a:buSzPct val="100000"/>
            </a:pPr>
            <a:endParaRPr sz="2400" kern="1200" dirty="0">
              <a:solidFill>
                <a:schemeClr val="accent1"/>
              </a:solidFill>
              <a:latin typeface="Source Sans Pro" panose="020B0503030403020204" pitchFamily="34" charset="0"/>
              <a:ea typeface="+mn-ea"/>
              <a:cs typeface="+mn-cs"/>
              <a:sym typeface="Source Sans Pro"/>
            </a:endParaRPr>
          </a:p>
          <a:p>
            <a:pPr marL="342900" indent="-342900">
              <a:lnSpc>
                <a:spcPts val="2700"/>
              </a:lnSpc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52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escolas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de </a:t>
            </a:r>
            <a:r>
              <a:rPr lang="de-DE" sz="2400" kern="1200" dirty="0" err="1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música</a:t>
            </a:r>
            <a:r>
              <a:rPr lang="de-DE" sz="2400" kern="1200" dirty="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  <a:sym typeface="Source Sans Pro"/>
              </a:rPr>
              <a:t> e arte (Kunsthochschule - KH, Musikhochschule - MH)</a:t>
            </a:r>
            <a:endParaRPr sz="2400" kern="1200" dirty="0">
              <a:solidFill>
                <a:schemeClr val="accent1"/>
              </a:solidFill>
              <a:latin typeface="Source Sans Pro" panose="020B0503030403020204" pitchFamily="34" charset="0"/>
              <a:ea typeface="+mn-ea"/>
              <a:cs typeface="+mn-cs"/>
              <a:sym typeface="Source Sans Pro"/>
            </a:endParaRPr>
          </a:p>
          <a:p>
            <a:pPr marL="342900" marR="0" lvl="0" indent="-228600" algn="l" rtl="0">
              <a:lnSpc>
                <a:spcPct val="125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24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69553" y="4702469"/>
            <a:ext cx="5735938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ts val="24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de-DE" sz="2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de-DE" sz="24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maioria</a:t>
            </a:r>
            <a:r>
              <a:rPr lang="de-DE" sz="2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das </a:t>
            </a:r>
            <a:r>
              <a:rPr lang="de-DE" sz="24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vagas</a:t>
            </a:r>
            <a:r>
              <a:rPr lang="de-DE" sz="2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são</a:t>
            </a:r>
            <a:r>
              <a:rPr lang="de-DE" sz="2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oferecidas</a:t>
            </a:r>
            <a:r>
              <a:rPr lang="de-DE" sz="2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instituições</a:t>
            </a:r>
            <a:r>
              <a:rPr lang="de-DE" sz="2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públicas</a:t>
            </a:r>
            <a:r>
              <a:rPr lang="de-DE" sz="24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</a:t>
            </a:r>
            <a:endParaRPr sz="2400" dirty="0"/>
          </a:p>
          <a:p>
            <a:pPr marL="0" marR="0" lvl="0" indent="0" algn="l" rtl="0">
              <a:lnSpc>
                <a:spcPct val="125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24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2" name="Google Shape;232;p4" descr="Interface gráfica do usuário, Texto, Aplicativ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14952" b="15269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1C48898E-1625-ACA2-E87C-0AF9859D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b="1" dirty="0" err="1"/>
              <a:t>Mapa</a:t>
            </a:r>
            <a:r>
              <a:rPr lang="de-DE" sz="2800" b="1" dirty="0"/>
              <a:t> do </a:t>
            </a:r>
            <a:r>
              <a:rPr lang="de-DE" sz="2800" b="1" dirty="0" err="1"/>
              <a:t>ensino</a:t>
            </a:r>
            <a:r>
              <a:rPr lang="de-DE" sz="2800" b="1" dirty="0"/>
              <a:t> superior </a:t>
            </a:r>
            <a:r>
              <a:rPr lang="de-DE" sz="2800" b="1" dirty="0" err="1"/>
              <a:t>alemão</a:t>
            </a:r>
            <a:endParaRPr lang="pt-BR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2bbe04f570_0_192"/>
          <p:cNvSpPr txBox="1">
            <a:spLocks noGrp="1"/>
          </p:cNvSpPr>
          <p:nvPr>
            <p:ph type="ftr" idx="11"/>
          </p:nvPr>
        </p:nvSpPr>
        <p:spPr>
          <a:xfrm>
            <a:off x="9200310" y="6221992"/>
            <a:ext cx="17316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dirty="0">
                <a:solidFill>
                  <a:schemeClr val="accent2"/>
                </a:solidFill>
              </a:rPr>
              <a:t>daad.org.br/</a:t>
            </a:r>
            <a:r>
              <a:rPr lang="de-DE" sz="1400" b="1" dirty="0" err="1">
                <a:solidFill>
                  <a:schemeClr val="accent2"/>
                </a:solidFill>
              </a:rPr>
              <a:t>bolsas</a:t>
            </a:r>
            <a:endParaRPr sz="1400" b="1" dirty="0">
              <a:solidFill>
                <a:schemeClr val="accent2"/>
              </a:solidFill>
            </a:endParaRPr>
          </a:p>
        </p:txBody>
      </p:sp>
      <p:sp>
        <p:nvSpPr>
          <p:cNvPr id="473" name="Google Shape;473;g22bbe04f570_0_192"/>
          <p:cNvSpPr txBox="1">
            <a:spLocks noGrp="1"/>
          </p:cNvSpPr>
          <p:nvPr>
            <p:ph type="sldNum" idx="12"/>
          </p:nvPr>
        </p:nvSpPr>
        <p:spPr>
          <a:xfrm>
            <a:off x="11137931" y="6270422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474" name="Google Shape;474;g22bbe04f570_0_192"/>
          <p:cNvSpPr/>
          <p:nvPr/>
        </p:nvSpPr>
        <p:spPr>
          <a:xfrm>
            <a:off x="3339581" y="1636614"/>
            <a:ext cx="2250220" cy="2198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5" name="Google Shape;475;g22bbe04f570_0_192"/>
          <p:cNvSpPr/>
          <p:nvPr/>
        </p:nvSpPr>
        <p:spPr>
          <a:xfrm>
            <a:off x="5128714" y="636909"/>
            <a:ext cx="2487355" cy="241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Professores e pesquisadores</a:t>
            </a:r>
            <a:endParaRPr sz="18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6" name="Google Shape;476;g22bbe04f570_0_192"/>
          <p:cNvSpPr/>
          <p:nvPr/>
        </p:nvSpPr>
        <p:spPr>
          <a:xfrm>
            <a:off x="3158101" y="3242581"/>
            <a:ext cx="2505900" cy="2415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Master e </a:t>
            </a: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especialização</a:t>
            </a:r>
            <a:endParaRPr sz="1800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7" name="Google Shape;477;g22bbe04f570_0_192"/>
          <p:cNvSpPr/>
          <p:nvPr/>
        </p:nvSpPr>
        <p:spPr>
          <a:xfrm>
            <a:off x="5197471" y="2422301"/>
            <a:ext cx="2581282" cy="2606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Doutorado</a:t>
            </a: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pós-doutorado</a:t>
            </a:r>
            <a:endParaRPr b="1" dirty="0"/>
          </a:p>
        </p:txBody>
      </p:sp>
      <p:sp>
        <p:nvSpPr>
          <p:cNvPr id="478" name="Google Shape;478;g22bbe04f570_0_192"/>
          <p:cNvSpPr/>
          <p:nvPr/>
        </p:nvSpPr>
        <p:spPr>
          <a:xfrm>
            <a:off x="323147" y="2292511"/>
            <a:ext cx="26778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r" rtl="0">
              <a:spcBef>
                <a:spcPts val="0"/>
              </a:spcBef>
              <a:spcAft>
                <a:spcPts val="0"/>
              </a:spcAft>
              <a:buClr>
                <a:srgbClr val="2C4949"/>
              </a:buClr>
              <a:buSzPts val="1800"/>
              <a:buFont typeface="Arial"/>
              <a:buChar char="•"/>
            </a:pPr>
            <a:r>
              <a:rPr lang="de-DE" sz="2000" dirty="0">
                <a:solidFill>
                  <a:srgbClr val="2C494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rgbClr val="2C494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Curso</a:t>
            </a:r>
            <a:r>
              <a:rPr lang="de-DE" sz="2000" dirty="0">
                <a:solidFill>
                  <a:srgbClr val="2C494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rgbClr val="2C494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Inverno</a:t>
            </a:r>
            <a:r>
              <a:rPr lang="de-DE" sz="2000" dirty="0">
                <a:solidFill>
                  <a:srgbClr val="2C494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(Hochschulwinterkurs) </a:t>
            </a:r>
            <a:br>
              <a:rPr lang="de-DE" sz="2000" dirty="0">
                <a:solidFill>
                  <a:srgbClr val="2C494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</a:br>
            <a:endParaRPr sz="2000" dirty="0">
              <a:solidFill>
                <a:srgbClr val="2C494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479" name="Google Shape;479;g22bbe04f570_0_192"/>
          <p:cNvSpPr/>
          <p:nvPr/>
        </p:nvSpPr>
        <p:spPr>
          <a:xfrm>
            <a:off x="7920725" y="3241884"/>
            <a:ext cx="3231600" cy="24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Doutorado</a:t>
            </a: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–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modalidades</a:t>
            </a: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: Pleno /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Sanduíche</a:t>
            </a: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/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Cotutela</a:t>
            </a:r>
            <a:endParaRPr lang="de-DE" sz="2000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Auxílio</a:t>
            </a: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para</a:t>
            </a: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doutorandos</a:t>
            </a: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b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</a:b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bolsa</a:t>
            </a:r>
            <a:r>
              <a:rPr lang="de-DE" sz="20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nacional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-114300" algn="l" rtl="0">
              <a:spcBef>
                <a:spcPts val="21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de-DE" sz="2000" i="0" u="none" strike="noStrike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Prime</a:t>
            </a:r>
          </a:p>
        </p:txBody>
      </p:sp>
      <p:sp>
        <p:nvSpPr>
          <p:cNvPr id="480" name="Google Shape;480;g22bbe04f570_0_192"/>
          <p:cNvSpPr/>
          <p:nvPr/>
        </p:nvSpPr>
        <p:spPr>
          <a:xfrm>
            <a:off x="-1814" y="3947281"/>
            <a:ext cx="27864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2000" dirty="0">
                <a:solidFill>
                  <a:srgbClr val="7F7F7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EPOS </a:t>
            </a:r>
            <a:endParaRPr sz="2000" dirty="0">
              <a:solidFill>
                <a:srgbClr val="7F7F7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-114300" algn="r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2000" dirty="0">
                <a:solidFill>
                  <a:srgbClr val="7F7F7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Helmut Schmidt</a:t>
            </a:r>
            <a:endParaRPr sz="2000" dirty="0">
              <a:solidFill>
                <a:srgbClr val="7F7F7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-114300" algn="r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2000" dirty="0">
                <a:solidFill>
                  <a:srgbClr val="7F7F7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Artes </a:t>
            </a:r>
            <a:endParaRPr sz="2000" dirty="0">
              <a:solidFill>
                <a:srgbClr val="7F7F7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481" name="Google Shape;481;g22bbe04f570_0_192"/>
          <p:cNvSpPr/>
          <p:nvPr/>
        </p:nvSpPr>
        <p:spPr>
          <a:xfrm>
            <a:off x="7920725" y="759183"/>
            <a:ext cx="3385650" cy="220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Estadias</a:t>
            </a:r>
            <a:r>
              <a:rPr lang="de-DE" sz="2000" dirty="0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pesquisa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-114300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Apoio</a:t>
            </a:r>
            <a:r>
              <a:rPr lang="de-DE" sz="2000" dirty="0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para</a:t>
            </a:r>
            <a:r>
              <a:rPr lang="de-DE" sz="2000" dirty="0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viagens</a:t>
            </a:r>
            <a:r>
              <a:rPr lang="de-DE" sz="2000" dirty="0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grupos</a:t>
            </a:r>
            <a:r>
              <a:rPr lang="de-DE" sz="2000" dirty="0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estudantes</a:t>
            </a:r>
            <a:endParaRPr sz="2000" dirty="0">
              <a:solidFill>
                <a:schemeClr val="dk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-114300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Professores</a:t>
            </a:r>
            <a:r>
              <a:rPr lang="de-DE" sz="2000" dirty="0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visitantes</a:t>
            </a:r>
            <a:endParaRPr lang="de-DE" sz="2000" dirty="0">
              <a:solidFill>
                <a:schemeClr val="dk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-114300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pt-BR" sz="2000" dirty="0" err="1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Probral</a:t>
            </a:r>
            <a:endParaRPr lang="pt-BR" sz="2000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-114300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pt-BR" sz="2000" dirty="0" err="1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Propasp</a:t>
            </a:r>
            <a:endParaRPr lang="pt-BR" sz="2000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-114300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pt-BR" sz="2000" dirty="0" err="1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Propar</a:t>
            </a:r>
            <a:endParaRPr lang="pt-BR" sz="2000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-114300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endParaRPr lang="pt-B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82" name="Google Shape;482;g22bbe04f570_0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6525" y="5042661"/>
            <a:ext cx="1063413" cy="11095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E91BC46-2EFC-149F-6859-D32209BC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5"/>
            <a:ext cx="11233150" cy="538609"/>
          </a:xfrm>
        </p:spPr>
        <p:txBody>
          <a:bodyPr/>
          <a:lstStyle/>
          <a:p>
            <a:r>
              <a:rPr lang="de-DE" sz="2800" b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Programas</a:t>
            </a:r>
            <a:r>
              <a:rPr lang="de-DE" sz="2800" b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 DAAD Brasil</a:t>
            </a: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3970EE3-C75C-8FC1-319F-04F0F7D7EC7B}"/>
              </a:ext>
            </a:extLst>
          </p:cNvPr>
          <p:cNvSpPr txBox="1"/>
          <p:nvPr/>
        </p:nvSpPr>
        <p:spPr>
          <a:xfrm>
            <a:off x="3568220" y="2285142"/>
            <a:ext cx="17929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Língua</a:t>
            </a: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cultura</a:t>
            </a: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alemãs</a:t>
            </a:r>
            <a:endParaRPr lang="de-DE" sz="1800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/>
            <a:endParaRPr lang="pt-BR" dirty="0"/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502F607-A93D-26EA-1763-F4850BCC8D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5270"/>
          <a:stretch/>
        </p:blipFill>
        <p:spPr>
          <a:xfrm>
            <a:off x="119337" y="5751486"/>
            <a:ext cx="3816424" cy="9709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2bbe04f570_0_2203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  <p:sp>
        <p:nvSpPr>
          <p:cNvPr id="488" name="Google Shape;488;g22bbe04f570_0_2203"/>
          <p:cNvSpPr txBox="1"/>
          <p:nvPr/>
        </p:nvSpPr>
        <p:spPr>
          <a:xfrm>
            <a:off x="388201" y="781877"/>
            <a:ext cx="59326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intensivo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língua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cultura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alemãs</a:t>
            </a:r>
            <a:endParaRPr sz="2400"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9" name="Google Shape;489;g22bbe04f570_0_2203"/>
          <p:cNvSpPr txBox="1"/>
          <p:nvPr/>
        </p:nvSpPr>
        <p:spPr>
          <a:xfrm>
            <a:off x="405957" y="1342188"/>
            <a:ext cx="5417793" cy="3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estudantes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áreas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Matrícula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graduação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mestrado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doutorado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menos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4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semestres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concluídos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Rendimento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acadêmico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excelente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CR ≥ 8,0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intermediário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≥ B1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de-DE" sz="2000" u="sng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0" name="Google Shape;490;g22bbe04f570_0_2203"/>
          <p:cNvSpPr/>
          <p:nvPr/>
        </p:nvSpPr>
        <p:spPr>
          <a:xfrm>
            <a:off x="7760861" y="1342188"/>
            <a:ext cx="3422591" cy="10290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seis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semanas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aperfeiçoamento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língua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imersão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cultura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</a:t>
            </a:r>
            <a:endParaRPr dirty="0"/>
          </a:p>
        </p:txBody>
      </p:sp>
      <p:sp>
        <p:nvSpPr>
          <p:cNvPr id="491" name="Google Shape;491;g22bbe04f570_0_2203"/>
          <p:cNvSpPr txBox="1"/>
          <p:nvPr/>
        </p:nvSpPr>
        <p:spPr>
          <a:xfrm>
            <a:off x="7760862" y="2519801"/>
            <a:ext cx="3447000" cy="2139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Benefícios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619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Auxílio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hospedagem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Auxílio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passagem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aérea</a:t>
            </a:r>
            <a:endParaRPr sz="1800" dirty="0"/>
          </a:p>
          <a:p>
            <a:pPr marL="361950" marR="0" lvl="0" indent="-361950" algn="l" rtl="0"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Seguro-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saúde</a:t>
            </a:r>
            <a:endParaRPr sz="1800" dirty="0"/>
          </a:p>
        </p:txBody>
      </p:sp>
      <p:sp>
        <p:nvSpPr>
          <p:cNvPr id="492" name="Google Shape;492;g22bbe04f570_0_2203"/>
          <p:cNvSpPr txBox="1"/>
          <p:nvPr/>
        </p:nvSpPr>
        <p:spPr>
          <a:xfrm>
            <a:off x="9076362" y="6221990"/>
            <a:ext cx="2131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winterkurs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4" name="Google Shape;494;g22bbe04f570_0_2203" descr="Interface gráfica do usuário, Texto, Aplicativ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22bbe04f570_0_22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6525" y="5042660"/>
            <a:ext cx="1063414" cy="1109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442A304-4B0E-9B9E-1457-AEF13BB9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3" y="346576"/>
            <a:ext cx="11233150" cy="461624"/>
          </a:xfrm>
        </p:spPr>
        <p:txBody>
          <a:bodyPr/>
          <a:lstStyle/>
          <a:p>
            <a:r>
              <a:rPr lang="de-DE" sz="2800" b="0" i="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Hochschulwinterkurs</a:t>
            </a:r>
            <a:endParaRPr lang="pt-BR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2bbe04f570_0_2215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  <p:sp>
        <p:nvSpPr>
          <p:cNvPr id="502" name="Google Shape;502;g22bbe04f570_0_2215"/>
          <p:cNvSpPr txBox="1"/>
          <p:nvPr/>
        </p:nvSpPr>
        <p:spPr>
          <a:xfrm>
            <a:off x="410182" y="818167"/>
            <a:ext cx="52981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Políticas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Públicas</a:t>
            </a:r>
            <a:r>
              <a:rPr lang="de-DE" sz="24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Boa </a:t>
            </a:r>
            <a:r>
              <a:rPr lang="de-DE" sz="24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Governança</a:t>
            </a:r>
            <a:endParaRPr sz="2400"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3" name="Google Shape;503;g22bbe04f570_0_2215"/>
          <p:cNvSpPr txBox="1"/>
          <p:nvPr/>
        </p:nvSpPr>
        <p:spPr>
          <a:xfrm>
            <a:off x="414377" y="2150202"/>
            <a:ext cx="5504400" cy="3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pós-graduação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cooperação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várias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faculdades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Master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(12-24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Políticas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gestão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</a:t>
            </a: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Desenvolvimento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governaça</a:t>
            </a: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Economia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Direito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Política</a:t>
            </a: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Gestão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organizações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lucrativos</a:t>
            </a: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Governança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democrática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Sociedade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civil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Governança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políticas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públicas</a:t>
            </a: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de-DE" sz="2000" u="sng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00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4" name="Google Shape;504;g22bbe04f570_0_2215"/>
          <p:cNvSpPr txBox="1"/>
          <p:nvPr/>
        </p:nvSpPr>
        <p:spPr>
          <a:xfrm>
            <a:off x="7392144" y="1475338"/>
            <a:ext cx="3816300" cy="2169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Requisitos</a:t>
            </a:r>
            <a:r>
              <a:rPr lang="de-DE" sz="18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18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Graduação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área</a:t>
            </a: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Rendimento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acadêmico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excelente</a:t>
            </a: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Engajamento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social e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politico</a:t>
            </a:r>
            <a:endParaRPr sz="18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Proficiência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inglês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alemão</a:t>
            </a: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5" name="Google Shape;505;g22bbe04f570_0_2215"/>
          <p:cNvSpPr txBox="1"/>
          <p:nvPr/>
        </p:nvSpPr>
        <p:spPr>
          <a:xfrm>
            <a:off x="6663144" y="6231099"/>
            <a:ext cx="45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helmutschmidt</a:t>
            </a:r>
            <a:endParaRPr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6" name="Google Shape;506;g22bbe04f570_0_2215"/>
          <p:cNvSpPr txBox="1"/>
          <p:nvPr/>
        </p:nvSpPr>
        <p:spPr>
          <a:xfrm>
            <a:off x="496447" y="409330"/>
            <a:ext cx="11233200" cy="46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ource Sans Pro Black"/>
              <a:buNone/>
            </a:pPr>
            <a:r>
              <a:rPr lang="de-DE" sz="2800" b="0" i="0" dirty="0" err="1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Programa</a:t>
            </a:r>
            <a:r>
              <a:rPr lang="de-DE" sz="2800" b="0" i="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Helmut Schmidt</a:t>
            </a:r>
            <a:endParaRPr sz="2800" b="0" i="0" dirty="0">
              <a:solidFill>
                <a:schemeClr val="dk1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507" name="Google Shape;507;g22bbe04f570_0_2215" descr="Interface gráfica do usuário, Texto, Aplicativ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22bbe04f570_0_2215"/>
          <p:cNvSpPr/>
          <p:nvPr/>
        </p:nvSpPr>
        <p:spPr>
          <a:xfrm>
            <a:off x="7392144" y="3739776"/>
            <a:ext cx="3809400" cy="6732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Inscrições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diretamente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universidades</a:t>
            </a:r>
            <a:r>
              <a:rPr lang="de-DE" sz="18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alemãs</a:t>
            </a:r>
            <a:endParaRPr dirty="0"/>
          </a:p>
        </p:txBody>
      </p:sp>
      <p:pic>
        <p:nvPicPr>
          <p:cNvPr id="509" name="Google Shape;509;g22bbe04f570_0_22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6524" y="5042661"/>
            <a:ext cx="1063413" cy="1109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2bbe04f570_0_2228"/>
          <p:cNvSpPr txBox="1">
            <a:spLocks noGrp="1"/>
          </p:cNvSpPr>
          <p:nvPr>
            <p:ph type="sldNum" idx="12"/>
          </p:nvPr>
        </p:nvSpPr>
        <p:spPr>
          <a:xfrm>
            <a:off x="11352584" y="6356349"/>
            <a:ext cx="50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  <p:sp>
        <p:nvSpPr>
          <p:cNvPr id="516" name="Google Shape;516;g22bbe04f570_0_2228"/>
          <p:cNvSpPr txBox="1"/>
          <p:nvPr/>
        </p:nvSpPr>
        <p:spPr>
          <a:xfrm>
            <a:off x="422132" y="985712"/>
            <a:ext cx="4928400" cy="3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pós-graduação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faculdades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reconhecidas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governo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alemão</a:t>
            </a:r>
            <a:r>
              <a:rPr lang="de-DE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2000" i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(staatlich anerkannt):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Master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(12-24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de-DE" sz="2000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Especialização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(12 </a:t>
            </a:r>
            <a:r>
              <a:rPr lang="de-DE" sz="2000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</a:t>
            </a:r>
            <a:r>
              <a:rPr lang="de-DE" sz="2000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7" name="Google Shape;517;g22bbe04f570_0_2228"/>
          <p:cNvSpPr txBox="1"/>
          <p:nvPr/>
        </p:nvSpPr>
        <p:spPr>
          <a:xfrm>
            <a:off x="6670027" y="1705486"/>
            <a:ext cx="4538400" cy="2585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Requisitos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Graduação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área</a:t>
            </a: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Excelente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habilidade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artística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comprovada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portfólio</a:t>
            </a:r>
            <a:endParaRPr sz="18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Aprovação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</a:t>
            </a: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Proficiência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inglês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</a:t>
            </a:r>
            <a:r>
              <a:rPr lang="de-DE" sz="18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alemão</a:t>
            </a:r>
            <a:endParaRPr sz="18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8" name="Google Shape;518;g22bbe04f570_0_2228"/>
          <p:cNvSpPr txBox="1"/>
          <p:nvPr/>
        </p:nvSpPr>
        <p:spPr>
          <a:xfrm>
            <a:off x="6297226" y="6221990"/>
            <a:ext cx="45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daad.org.br/</a:t>
            </a:r>
            <a:r>
              <a:rPr lang="de-DE" b="1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artes</a:t>
            </a:r>
            <a:endParaRPr b="1" dirty="0"/>
          </a:p>
        </p:txBody>
      </p:sp>
      <p:sp>
        <p:nvSpPr>
          <p:cNvPr id="519" name="Google Shape;519;g22bbe04f570_0_2228"/>
          <p:cNvSpPr txBox="1"/>
          <p:nvPr/>
        </p:nvSpPr>
        <p:spPr>
          <a:xfrm>
            <a:off x="410182" y="818163"/>
            <a:ext cx="1094240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Arquitetura</a:t>
            </a:r>
            <a:r>
              <a:rPr lang="de-DE" sz="20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Artes </a:t>
            </a:r>
            <a:r>
              <a:rPr lang="de-DE" sz="20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Cênicas</a:t>
            </a:r>
            <a:r>
              <a:rPr lang="de-DE" sz="20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</a:t>
            </a:r>
            <a:r>
              <a:rPr lang="de-DE" sz="20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Dança</a:t>
            </a:r>
            <a:r>
              <a:rPr lang="de-DE" sz="20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Artes </a:t>
            </a:r>
            <a:r>
              <a:rPr lang="de-DE" sz="20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Plásticas</a:t>
            </a:r>
            <a:r>
              <a:rPr lang="de-DE" sz="20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/Cinema/Design/Comunicação Visual e Música</a:t>
            </a:r>
            <a:endParaRPr sz="2000"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0" name="Google Shape;520;g22bbe04f570_0_2228"/>
          <p:cNvSpPr txBox="1"/>
          <p:nvPr/>
        </p:nvSpPr>
        <p:spPr>
          <a:xfrm>
            <a:off x="487483" y="418291"/>
            <a:ext cx="1123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ource Sans Pro Black"/>
              <a:buNone/>
            </a:pPr>
            <a:r>
              <a:rPr lang="de-DE" sz="2800" b="0" i="0" dirty="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Bolsas de </a:t>
            </a:r>
            <a:r>
              <a:rPr lang="de-DE" sz="2800" b="0" i="0" dirty="0" err="1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artes</a:t>
            </a:r>
            <a:endParaRPr sz="2800" b="0" i="0" dirty="0">
              <a:solidFill>
                <a:schemeClr val="dk1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521" name="Google Shape;521;g22bbe04f570_0_2228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4953" b="15267"/>
          <a:stretch/>
        </p:blipFill>
        <p:spPr>
          <a:xfrm>
            <a:off x="119337" y="5751486"/>
            <a:ext cx="3816425" cy="97097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22bbe04f570_0_2228"/>
          <p:cNvSpPr/>
          <p:nvPr/>
        </p:nvSpPr>
        <p:spPr>
          <a:xfrm>
            <a:off x="469552" y="4082425"/>
            <a:ext cx="3959013" cy="1421904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Procedimentos</a:t>
            </a:r>
            <a:r>
              <a:rPr lang="de-DE" sz="18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paralelos</a:t>
            </a:r>
            <a:r>
              <a:rPr lang="de-DE" sz="18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1800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de-DE" sz="18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Candidatura</a:t>
            </a:r>
            <a:r>
              <a:rPr lang="de-DE" sz="18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à </a:t>
            </a:r>
            <a:r>
              <a:rPr lang="de-DE" sz="18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bolsa</a:t>
            </a:r>
            <a:r>
              <a:rPr lang="de-DE" sz="18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DAAD</a:t>
            </a:r>
            <a:endParaRPr sz="1800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de-DE" sz="1800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Candidatura</a:t>
            </a:r>
            <a:r>
              <a:rPr lang="de-DE" sz="18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ao</a:t>
            </a:r>
            <a:r>
              <a:rPr lang="de-DE" sz="18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</a:t>
            </a:r>
            <a:r>
              <a:rPr lang="de-DE" sz="1800" b="1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de-DE" sz="1800" b="1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faculdade</a:t>
            </a:r>
            <a:endParaRPr sz="1800" dirty="0"/>
          </a:p>
          <a:p>
            <a:pPr marL="28575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1600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23" name="Google Shape;523;g22bbe04f570_0_2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6525" y="5042660"/>
            <a:ext cx="1063413" cy="1109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DAAD PPT Design1_Gliederungen">
  <a:themeElements>
    <a:clrScheme name="Benutzerdefiniert 1">
      <a:dk1>
        <a:srgbClr val="000000"/>
      </a:dk1>
      <a:lt1>
        <a:srgbClr val="FFFFFF"/>
      </a:lt1>
      <a:dk2>
        <a:srgbClr val="00A091"/>
      </a:dk2>
      <a:lt2>
        <a:srgbClr val="E6F0F0"/>
      </a:lt2>
      <a:accent1>
        <a:srgbClr val="00325F"/>
      </a:accent1>
      <a:accent2>
        <a:srgbClr val="0060AF"/>
      </a:accent2>
      <a:accent3>
        <a:srgbClr val="1E96D2"/>
      </a:accent3>
      <a:accent4>
        <a:srgbClr val="324B50"/>
      </a:accent4>
      <a:accent5>
        <a:srgbClr val="8296A0"/>
      </a:accent5>
      <a:accent6>
        <a:srgbClr val="E6F0F0"/>
      </a:accent6>
      <a:hlink>
        <a:srgbClr val="333333"/>
      </a:hlink>
      <a:folHlink>
        <a:srgbClr val="33333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AAD PPT Design1_Gliederungen">
  <a:themeElements>
    <a:clrScheme name="Benutzerdefiniert 1">
      <a:dk1>
        <a:sysClr val="windowText" lastClr="000000"/>
      </a:dk1>
      <a:lt1>
        <a:sysClr val="window" lastClr="FFFFFF"/>
      </a:lt1>
      <a:dk2>
        <a:srgbClr val="00A091"/>
      </a:dk2>
      <a:lt2>
        <a:srgbClr val="E6F0F0"/>
      </a:lt2>
      <a:accent1>
        <a:srgbClr val="00325F"/>
      </a:accent1>
      <a:accent2>
        <a:srgbClr val="0060AF"/>
      </a:accent2>
      <a:accent3>
        <a:srgbClr val="1E96D2"/>
      </a:accent3>
      <a:accent4>
        <a:srgbClr val="324B50"/>
      </a:accent4>
      <a:accent5>
        <a:srgbClr val="8296A0"/>
      </a:accent5>
      <a:accent6>
        <a:srgbClr val="E6F0F0"/>
      </a:accent6>
      <a:hlink>
        <a:srgbClr val="333333"/>
      </a:hlink>
      <a:folHlink>
        <a:srgbClr val="333333"/>
      </a:folHlink>
    </a:clrScheme>
    <a:fontScheme name="DAAD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AD Praesentation-16_9_v1_neu.potx" id="{115EF0F4-D54F-49E4-8063-014244D89BF2}" vid="{47549AE8-138F-4EDF-BC3E-3A4B74A9DD9E}"/>
    </a:ext>
  </a:extLst>
</a:theme>
</file>

<file path=ppt/theme/theme3.xml><?xml version="1.0" encoding="utf-8"?>
<a:theme xmlns:a="http://schemas.openxmlformats.org/drawingml/2006/main" name="2_DAAD PPT Design1_Gliederungen">
  <a:themeElements>
    <a:clrScheme name="Benutzerdefiniert 1">
      <a:dk1>
        <a:sysClr val="windowText" lastClr="000000"/>
      </a:dk1>
      <a:lt1>
        <a:sysClr val="window" lastClr="FFFFFF"/>
      </a:lt1>
      <a:dk2>
        <a:srgbClr val="00A091"/>
      </a:dk2>
      <a:lt2>
        <a:srgbClr val="E6F0F0"/>
      </a:lt2>
      <a:accent1>
        <a:srgbClr val="00325F"/>
      </a:accent1>
      <a:accent2>
        <a:srgbClr val="0060AF"/>
      </a:accent2>
      <a:accent3>
        <a:srgbClr val="1E96D2"/>
      </a:accent3>
      <a:accent4>
        <a:srgbClr val="324B50"/>
      </a:accent4>
      <a:accent5>
        <a:srgbClr val="8296A0"/>
      </a:accent5>
      <a:accent6>
        <a:srgbClr val="E6F0F0"/>
      </a:accent6>
      <a:hlink>
        <a:srgbClr val="333333"/>
      </a:hlink>
      <a:folHlink>
        <a:srgbClr val="333333"/>
      </a:folHlink>
    </a:clrScheme>
    <a:fontScheme name="DAAD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0913_DAAD_PPT_Master_16_9_en" id="{86DEB56C-7CC2-EA46-B5A1-806CBC1CCF8F}" vid="{41EC44EF-3782-8A45-8CE5-DA10D88716F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udy in Germany #HelloGermany">
  <a:themeElements>
    <a:clrScheme name="Benutzerdefiniert 10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9004B"/>
      </a:accent1>
      <a:accent2>
        <a:srgbClr val="A5E664"/>
      </a:accent2>
      <a:accent3>
        <a:srgbClr val="6455A5"/>
      </a:accent3>
      <a:accent4>
        <a:srgbClr val="FFE632"/>
      </a:accent4>
      <a:accent5>
        <a:srgbClr val="AA1E91"/>
      </a:accent5>
      <a:accent6>
        <a:srgbClr val="A0E6FA"/>
      </a:accent6>
      <a:hlink>
        <a:srgbClr val="B2B2B2"/>
      </a:hlink>
      <a:folHlink>
        <a:srgbClr val="B2B2B2"/>
      </a:folHlink>
    </a:clrScheme>
    <a:fontScheme name="RS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144000" tIns="144000" rIns="144000" bIns="144000" rtlCol="0" anchor="t" anchorCtr="0"/>
      <a:lstStyle>
        <a:defPPr algn="l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1000"/>
          </a:spcAft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1930</Words>
  <Application>Microsoft Office PowerPoint</Application>
  <PresentationFormat>Widescreen</PresentationFormat>
  <Paragraphs>319</Paragraphs>
  <Slides>30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30</vt:i4>
      </vt:variant>
    </vt:vector>
  </HeadingPairs>
  <TitlesOfParts>
    <vt:vector size="45" baseType="lpstr">
      <vt:lpstr>Wingdings</vt:lpstr>
      <vt:lpstr>Raleway</vt:lpstr>
      <vt:lpstr>Minion Pro</vt:lpstr>
      <vt:lpstr>Source Sans Pro</vt:lpstr>
      <vt:lpstr>Verdana</vt:lpstr>
      <vt:lpstr>Arial</vt:lpstr>
      <vt:lpstr>EB Garamond</vt:lpstr>
      <vt:lpstr>Calibri</vt:lpstr>
      <vt:lpstr>Source Sans Pro Black</vt:lpstr>
      <vt:lpstr>Noto Sans Symbols</vt:lpstr>
      <vt:lpstr>2_DAAD PPT Design1_Gliederungen</vt:lpstr>
      <vt:lpstr>2_DAAD PPT Design1_Gliederungen</vt:lpstr>
      <vt:lpstr>2_DAAD PPT Design1_Gliederungen</vt:lpstr>
      <vt:lpstr>Office Theme</vt:lpstr>
      <vt:lpstr>Study in Germany #HelloGermany</vt:lpstr>
      <vt:lpstr>Dia da Alemanha Unicamp Limeira </vt:lpstr>
      <vt:lpstr>O DAAD é...</vt:lpstr>
      <vt:lpstr>Bolsistas do DAAD no exterior e na Alemanha</vt:lpstr>
      <vt:lpstr>Universidades alemãs</vt:lpstr>
      <vt:lpstr>Mapa do ensino superior alemão</vt:lpstr>
      <vt:lpstr>Programas DAAD Brasil</vt:lpstr>
      <vt:lpstr>Hochschulwinterkurs</vt:lpstr>
      <vt:lpstr>Apresentação do PowerPoint</vt:lpstr>
      <vt:lpstr>Apresentação do PowerPoint</vt:lpstr>
      <vt:lpstr>Programa EPOS</vt:lpstr>
      <vt:lpstr>Programa de Bolsas de Doutorado na Alemanha </vt:lpstr>
      <vt:lpstr>Apresentação do PowerPoint</vt:lpstr>
      <vt:lpstr>Auxílio para doutorandos com bolsa nacional</vt:lpstr>
      <vt:lpstr>ERA Fellowships - Green Hydrogen</vt:lpstr>
      <vt:lpstr>PROBRAL | Cooperação CAPES-DAAD</vt:lpstr>
      <vt:lpstr>Konrad Zuse Schools </vt:lpstr>
      <vt:lpstr>PROPASP | Cooperação Fapesp-DAAD</vt:lpstr>
      <vt:lpstr>PRIME | Postdoctoral Researchers International Mobility Experience </vt:lpstr>
      <vt:lpstr>Estadias de pesquisa para professores e cientistas brasileiros </vt:lpstr>
      <vt:lpstr>Apresentação do PowerPoint</vt:lpstr>
      <vt:lpstr>Apresentação do PowerPoint</vt:lpstr>
      <vt:lpstr>Oportunidades para a carreira de pesquisador(a)</vt:lpstr>
      <vt:lpstr>Financiamento da pesquisa</vt:lpstr>
      <vt:lpstr>Institutos de Pesquisa</vt:lpstr>
      <vt:lpstr>Pesquisa Industrial</vt:lpstr>
      <vt:lpstr>Estudo na Alemanha: fontes de informação</vt:lpstr>
      <vt:lpstr>Bolsas de estudo e pesquisa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Francine Camelim</cp:lastModifiedBy>
  <cp:revision>32</cp:revision>
  <dcterms:created xsi:type="dcterms:W3CDTF">2021-08-26T11:55:07Z</dcterms:created>
  <dcterms:modified xsi:type="dcterms:W3CDTF">2024-09-06T15:06:19Z</dcterms:modified>
</cp:coreProperties>
</file>