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5" r:id="rId2"/>
    <p:sldMasterId id="2147483658" r:id="rId3"/>
    <p:sldMasterId id="2147483660" r:id="rId4"/>
  </p:sldMasterIdLst>
  <p:notesMasterIdLst>
    <p:notesMasterId r:id="rId22"/>
  </p:notesMasterIdLst>
  <p:sldIdLst>
    <p:sldId id="261" r:id="rId5"/>
    <p:sldId id="268" r:id="rId6"/>
    <p:sldId id="272" r:id="rId7"/>
    <p:sldId id="274" r:id="rId8"/>
    <p:sldId id="3362" r:id="rId9"/>
    <p:sldId id="277" r:id="rId10"/>
    <p:sldId id="3366" r:id="rId11"/>
    <p:sldId id="3361" r:id="rId12"/>
    <p:sldId id="3365" r:id="rId13"/>
    <p:sldId id="291" r:id="rId14"/>
    <p:sldId id="292" r:id="rId15"/>
    <p:sldId id="3357" r:id="rId16"/>
    <p:sldId id="3367" r:id="rId17"/>
    <p:sldId id="3363" r:id="rId18"/>
    <p:sldId id="300" r:id="rId19"/>
    <p:sldId id="3359" r:id="rId20"/>
    <p:sldId id="301" r:id="rId21"/>
  </p:sldIdLst>
  <p:sldSz cx="9144000" cy="6858000" type="screen4x3"/>
  <p:notesSz cx="6797675" cy="9928225"/>
  <p:embeddedFontLst>
    <p:embeddedFont>
      <p:font typeface="Verdana" panose="020B060403050404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5" roundtripDataSignature="AMtx7mi2/FRVchVcplZhGQ3i1tgiu4hF1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FC32ABD-76DA-45C2-831F-C835F8886C03}">
  <a:tblStyle styleId="{AFC32ABD-76DA-45C2-831F-C835F8886C0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1037" y="4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021"/>
    </p:cViewPr>
  </p:sorter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6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75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79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7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34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25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26523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42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25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152828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4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0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8" name="Google Shape;328;p14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4:notes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de-DE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0" name="Google Shape;350;p16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16:notes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de-DE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9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9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5552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32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9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08717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3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 type="obj">
  <p:cSld name="OBJEC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5"/>
          <p:cNvSpPr txBox="1">
            <a:spLocks noGrp="1"/>
          </p:cNvSpPr>
          <p:nvPr>
            <p:ph type="title"/>
          </p:nvPr>
        </p:nvSpPr>
        <p:spPr>
          <a:xfrm>
            <a:off x="3040529" y="530304"/>
            <a:ext cx="5779943" cy="52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5"/>
          <p:cNvSpPr txBox="1">
            <a:spLocks noGrp="1"/>
          </p:cNvSpPr>
          <p:nvPr>
            <p:ph type="body" idx="1"/>
          </p:nvPr>
        </p:nvSpPr>
        <p:spPr>
          <a:xfrm>
            <a:off x="468313" y="1484313"/>
            <a:ext cx="82296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800"/>
              <a:buChar char="»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inzelseiten">
  <p:cSld name="Einzelseiten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6"/>
          <p:cNvSpPr txBox="1"/>
          <p:nvPr/>
        </p:nvSpPr>
        <p:spPr>
          <a:xfrm>
            <a:off x="7236296" y="6356352"/>
            <a:ext cx="14791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" type="title">
  <p:cSld name="TITL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7"/>
          <p:cNvSpPr/>
          <p:nvPr/>
        </p:nvSpPr>
        <p:spPr>
          <a:xfrm>
            <a:off x="0" y="5013325"/>
            <a:ext cx="9144000" cy="1844675"/>
          </a:xfrm>
          <a:prstGeom prst="rect">
            <a:avLst/>
          </a:prstGeom>
          <a:solidFill>
            <a:srgbClr val="0D2C5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57"/>
          <p:cNvSpPr txBox="1"/>
          <p:nvPr/>
        </p:nvSpPr>
        <p:spPr>
          <a:xfrm>
            <a:off x="857250" y="6356350"/>
            <a:ext cx="13573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57"/>
          <p:cNvSpPr txBox="1"/>
          <p:nvPr/>
        </p:nvSpPr>
        <p:spPr>
          <a:xfrm>
            <a:off x="7235825" y="6492875"/>
            <a:ext cx="14795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57"/>
          <p:cNvSpPr txBox="1"/>
          <p:nvPr/>
        </p:nvSpPr>
        <p:spPr>
          <a:xfrm>
            <a:off x="714375" y="6356350"/>
            <a:ext cx="15001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57"/>
          <p:cNvSpPr txBox="1"/>
          <p:nvPr/>
        </p:nvSpPr>
        <p:spPr>
          <a:xfrm>
            <a:off x="857250" y="6357938"/>
            <a:ext cx="13573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35;p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123950"/>
            <a:ext cx="9144000" cy="3889375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57"/>
          <p:cNvSpPr/>
          <p:nvPr/>
        </p:nvSpPr>
        <p:spPr>
          <a:xfrm>
            <a:off x="0" y="0"/>
            <a:ext cx="9144000" cy="134143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" name="Google Shape;37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42888"/>
            <a:ext cx="2451100" cy="109855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57"/>
          <p:cNvSpPr txBox="1">
            <a:spLocks noGrp="1"/>
          </p:cNvSpPr>
          <p:nvPr>
            <p:ph type="ctrTitle"/>
          </p:nvPr>
        </p:nvSpPr>
        <p:spPr>
          <a:xfrm>
            <a:off x="467544" y="4660166"/>
            <a:ext cx="8247831" cy="1289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>
                <a:solidFill>
                  <a:srgbClr val="ECF7F8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7"/>
          <p:cNvSpPr txBox="1">
            <a:spLocks noGrp="1"/>
          </p:cNvSpPr>
          <p:nvPr>
            <p:ph type="subTitle" idx="1"/>
          </p:nvPr>
        </p:nvSpPr>
        <p:spPr>
          <a:xfrm>
            <a:off x="1403350" y="5949279"/>
            <a:ext cx="6400800" cy="792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400"/>
              </a:spcBef>
              <a:spcAft>
                <a:spcPts val="0"/>
              </a:spcAft>
              <a:buClr>
                <a:srgbClr val="ECF7F8"/>
              </a:buClr>
              <a:buSzPts val="2000"/>
              <a:buFont typeface="Calibri"/>
              <a:buNone/>
              <a:defRPr sz="2000">
                <a:solidFill>
                  <a:srgbClr val="ECF7F8"/>
                </a:solidFill>
              </a:defRPr>
            </a:lvl1pPr>
            <a:lvl2pPr lvl="1" algn="l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800"/>
              <a:buChar char="–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800"/>
              <a:buChar char="–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800"/>
              <a:buChar char="»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800"/>
              <a:buChar char="»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800"/>
              <a:buChar char="»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800"/>
              <a:buChar char="»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800"/>
              <a:buChar char="»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wei Inhalte" type="twoObj">
  <p:cSld name="TWO_OBJEC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8"/>
          <p:cNvSpPr txBox="1">
            <a:spLocks noGrp="1"/>
          </p:cNvSpPr>
          <p:nvPr>
            <p:ph type="title"/>
          </p:nvPr>
        </p:nvSpPr>
        <p:spPr>
          <a:xfrm>
            <a:off x="2627313" y="530225"/>
            <a:ext cx="6357937" cy="522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8"/>
          <p:cNvSpPr txBox="1">
            <a:spLocks noGrp="1"/>
          </p:cNvSpPr>
          <p:nvPr>
            <p:ph type="body" idx="1"/>
          </p:nvPr>
        </p:nvSpPr>
        <p:spPr>
          <a:xfrm>
            <a:off x="468313" y="2492375"/>
            <a:ext cx="4038600" cy="3633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003366"/>
              </a:buClr>
              <a:buSzPts val="2800"/>
              <a:buFont typeface="Calibri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rgbClr val="003366"/>
              </a:buClr>
              <a:buSzPts val="2400"/>
              <a:buFont typeface="Calibri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2000"/>
              <a:buFont typeface="Calibri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800"/>
              <a:buFont typeface="Calibri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800"/>
              <a:buFont typeface="Calibri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800"/>
              <a:buFont typeface="Calibri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800"/>
              <a:buFont typeface="Calibri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800"/>
              <a:buFont typeface="Calibri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800"/>
              <a:buFont typeface="Calibri"/>
              <a:buChar char="»"/>
              <a:defRPr sz="1800"/>
            </a:lvl9pPr>
          </a:lstStyle>
          <a:p>
            <a:endParaRPr/>
          </a:p>
        </p:txBody>
      </p:sp>
      <p:sp>
        <p:nvSpPr>
          <p:cNvPr id="43" name="Google Shape;43;p58"/>
          <p:cNvSpPr txBox="1">
            <a:spLocks noGrp="1"/>
          </p:cNvSpPr>
          <p:nvPr>
            <p:ph type="body" idx="2"/>
          </p:nvPr>
        </p:nvSpPr>
        <p:spPr>
          <a:xfrm>
            <a:off x="4659313" y="2492375"/>
            <a:ext cx="4038600" cy="3633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003366"/>
              </a:buClr>
              <a:buSzPts val="2800"/>
              <a:buFont typeface="Calibri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rgbClr val="003366"/>
              </a:buClr>
              <a:buSzPts val="2400"/>
              <a:buFont typeface="Calibri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2000"/>
              <a:buFont typeface="Calibri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800"/>
              <a:buFont typeface="Calibri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800"/>
              <a:buFont typeface="Calibri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800"/>
              <a:buFont typeface="Calibri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800"/>
              <a:buFont typeface="Calibri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800"/>
              <a:buFont typeface="Calibri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800"/>
              <a:buFont typeface="Calibri"/>
              <a:buChar char="»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 mit Überschrift" type="picTx">
  <p:cSld name="PICTURE_WITH_CAPTION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9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9"/>
          <p:cNvSpPr>
            <a:spLocks noGrp="1"/>
          </p:cNvSpPr>
          <p:nvPr>
            <p:ph type="pic" idx="2"/>
          </p:nvPr>
        </p:nvSpPr>
        <p:spPr>
          <a:xfrm>
            <a:off x="1792288" y="1628800"/>
            <a:ext cx="5486400" cy="3098774"/>
          </a:xfrm>
          <a:prstGeom prst="rect">
            <a:avLst/>
          </a:prstGeom>
          <a:noFill/>
          <a:ln>
            <a:noFill/>
          </a:ln>
        </p:spPr>
      </p:sp>
      <p:sp>
        <p:nvSpPr>
          <p:cNvPr id="47" name="Google Shape;47;p59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Calibri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003366"/>
              </a:buClr>
              <a:buSzPts val="1200"/>
              <a:buFont typeface="Calibri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003366"/>
              </a:buClr>
              <a:buSzPts val="1000"/>
              <a:buFont typeface="Calibri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003366"/>
              </a:buClr>
              <a:buSzPts val="900"/>
              <a:buFont typeface="Calibri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003366"/>
              </a:buClr>
              <a:buSzPts val="900"/>
              <a:buFont typeface="Calibri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003366"/>
              </a:buClr>
              <a:buSzPts val="900"/>
              <a:buFont typeface="Calibri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003366"/>
              </a:buClr>
              <a:buSzPts val="900"/>
              <a:buFont typeface="Calibri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003366"/>
              </a:buClr>
              <a:buSzPts val="900"/>
              <a:buFont typeface="Calibri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003366"/>
              </a:buClr>
              <a:buSzPts val="900"/>
              <a:buFont typeface="Calibri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inzelseiten">
  <p:cSld name="Einzelseite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7"/>
          <p:cNvSpPr txBox="1"/>
          <p:nvPr/>
        </p:nvSpPr>
        <p:spPr>
          <a:xfrm>
            <a:off x="7236296" y="6356352"/>
            <a:ext cx="14791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rgbClr val="888C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el und Inhalt">
  <p:cSld name="1_Titel und Inhal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9"/>
          <p:cNvSpPr txBox="1"/>
          <p:nvPr/>
        </p:nvSpPr>
        <p:spPr>
          <a:xfrm>
            <a:off x="7236296" y="6356352"/>
            <a:ext cx="14791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inzelse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5"/>
          <p:cNvSpPr txBox="1">
            <a:spLocks/>
          </p:cNvSpPr>
          <p:nvPr userDrawn="1"/>
        </p:nvSpPr>
        <p:spPr>
          <a:xfrm>
            <a:off x="7236296" y="6356352"/>
            <a:ext cx="14791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8895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4"/>
          <p:cNvSpPr/>
          <p:nvPr/>
        </p:nvSpPr>
        <p:spPr>
          <a:xfrm>
            <a:off x="0" y="0"/>
            <a:ext cx="9144000" cy="134143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Google Shape;11;p4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242888"/>
            <a:ext cx="2451100" cy="109855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44"/>
          <p:cNvSpPr/>
          <p:nvPr/>
        </p:nvSpPr>
        <p:spPr>
          <a:xfrm>
            <a:off x="0" y="6538913"/>
            <a:ext cx="9144000" cy="319087"/>
          </a:xfrm>
          <a:prstGeom prst="rect">
            <a:avLst/>
          </a:prstGeom>
          <a:solidFill>
            <a:srgbClr val="0D2C5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44"/>
          <p:cNvSpPr txBox="1">
            <a:spLocks noGrp="1"/>
          </p:cNvSpPr>
          <p:nvPr>
            <p:ph type="title"/>
          </p:nvPr>
        </p:nvSpPr>
        <p:spPr>
          <a:xfrm>
            <a:off x="2627313" y="530225"/>
            <a:ext cx="6357937" cy="522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1" i="0" u="none" strike="noStrike" cap="none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1" i="0" u="none" strike="noStrike" cap="none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1" i="0" u="none" strike="noStrike" cap="none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1" i="0" u="none" strike="noStrike" cap="none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1" i="0" u="none" strike="noStrike" cap="none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4"/>
          <p:cNvSpPr txBox="1">
            <a:spLocks noGrp="1"/>
          </p:cNvSpPr>
          <p:nvPr>
            <p:ph type="body" idx="1"/>
          </p:nvPr>
        </p:nvSpPr>
        <p:spPr>
          <a:xfrm>
            <a:off x="468313" y="1484313"/>
            <a:ext cx="82296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003366"/>
              </a:buClr>
              <a:buSzPts val="2400"/>
              <a:buFont typeface="Calibri"/>
              <a:buChar char="•"/>
              <a:defRPr sz="2400" b="0" i="0" u="none" strike="noStrike" cap="none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2000"/>
              <a:buFont typeface="Calibri"/>
              <a:buChar char="–"/>
              <a:defRPr sz="2000" b="0" i="0" u="none" strike="noStrike" cap="none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003366"/>
              </a:buClr>
              <a:buSzPts val="2400"/>
              <a:buFont typeface="Calibri"/>
              <a:buChar char="•"/>
              <a:defRPr sz="2400" b="0" i="0" u="none" strike="noStrike" cap="none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003366"/>
              </a:buClr>
              <a:buSzPts val="1600"/>
              <a:buFont typeface="Calibri"/>
              <a:buChar char="–"/>
              <a:defRPr sz="1600" b="0" i="0" u="none" strike="noStrike" cap="none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003366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003366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003366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003366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003366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44"/>
          <p:cNvSpPr txBox="1"/>
          <p:nvPr/>
        </p:nvSpPr>
        <p:spPr>
          <a:xfrm>
            <a:off x="857250" y="6356350"/>
            <a:ext cx="13573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89898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6;p44"/>
          <p:cNvSpPr txBox="1"/>
          <p:nvPr/>
        </p:nvSpPr>
        <p:spPr>
          <a:xfrm>
            <a:off x="7235825" y="6519863"/>
            <a:ext cx="1479550" cy="338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89898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7;p44"/>
          <p:cNvSpPr txBox="1"/>
          <p:nvPr/>
        </p:nvSpPr>
        <p:spPr>
          <a:xfrm>
            <a:off x="714375" y="6356350"/>
            <a:ext cx="15001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44"/>
          <p:cNvSpPr txBox="1"/>
          <p:nvPr/>
        </p:nvSpPr>
        <p:spPr>
          <a:xfrm>
            <a:off x="857250" y="6357938"/>
            <a:ext cx="13573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89898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" name="Google Shape;19;p44"/>
          <p:cNvSpPr/>
          <p:nvPr/>
        </p:nvSpPr>
        <p:spPr>
          <a:xfrm>
            <a:off x="6759575" y="6519863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i="0" u="none" strike="noStrike" cap="none">
                <a:solidFill>
                  <a:srgbClr val="ECF7F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rgbClr val="ECF7F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4441676" y="-4441676"/>
            <a:ext cx="260648" cy="91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6512" y="-118779"/>
            <a:ext cx="1728192" cy="49820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048"/>
            <a:ext cx="9144000" cy="6851904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48"/>
          <p:cNvSpPr/>
          <p:nvPr/>
        </p:nvSpPr>
        <p:spPr>
          <a:xfrm>
            <a:off x="0" y="0"/>
            <a:ext cx="9144000" cy="1412776"/>
          </a:xfrm>
          <a:prstGeom prst="rect">
            <a:avLst/>
          </a:prstGeom>
          <a:solidFill>
            <a:srgbClr val="F2F2F2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48"/>
          <p:cNvSpPr txBox="1"/>
          <p:nvPr/>
        </p:nvSpPr>
        <p:spPr>
          <a:xfrm>
            <a:off x="7236296" y="6356352"/>
            <a:ext cx="14791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rgbClr val="88888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0" name="Google Shape;60;p48"/>
          <p:cNvSpPr txBox="1"/>
          <p:nvPr/>
        </p:nvSpPr>
        <p:spPr>
          <a:xfrm>
            <a:off x="579852" y="1628800"/>
            <a:ext cx="489654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Young, modern, forward-thinking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48"/>
          <p:cNvSpPr txBox="1"/>
          <p:nvPr/>
        </p:nvSpPr>
        <p:spPr>
          <a:xfrm>
            <a:off x="591851" y="2060848"/>
            <a:ext cx="6644446" cy="212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44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44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KNOWLEDGE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44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GROWS</a:t>
            </a:r>
            <a:endParaRPr/>
          </a:p>
        </p:txBody>
      </p:sp>
      <p:sp>
        <p:nvSpPr>
          <p:cNvPr id="62" name="Google Shape;62;p48"/>
          <p:cNvSpPr/>
          <p:nvPr/>
        </p:nvSpPr>
        <p:spPr>
          <a:xfrm>
            <a:off x="0" y="1286305"/>
            <a:ext cx="2627784" cy="126473"/>
          </a:xfrm>
          <a:prstGeom prst="rect">
            <a:avLst/>
          </a:prstGeom>
          <a:solidFill>
            <a:srgbClr val="0030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305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" name="Google Shape;63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0442" y="336893"/>
            <a:ext cx="661158" cy="701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5575" y="374079"/>
            <a:ext cx="2152263" cy="620457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4441676" y="-4441676"/>
            <a:ext cx="260648" cy="9144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118779"/>
            <a:ext cx="1728192" cy="49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824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0.sv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hyperlink" Target="bit.ly/uni-potsdam-sprechstunde31" TargetMode="External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26" Type="http://schemas.openxmlformats.org/officeDocument/2006/relationships/image" Target="../media/image36.png"/><Relationship Id="rId3" Type="http://schemas.openxmlformats.org/officeDocument/2006/relationships/oleObject" Target="../embeddings/oleObject1.bin"/><Relationship Id="rId21" Type="http://schemas.openxmlformats.org/officeDocument/2006/relationships/image" Target="../media/image31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5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24" Type="http://schemas.openxmlformats.org/officeDocument/2006/relationships/image" Target="../media/image34.png"/><Relationship Id="rId5" Type="http://schemas.openxmlformats.org/officeDocument/2006/relationships/oleObject" Target="../embeddings/oleObject2.bin"/><Relationship Id="rId15" Type="http://schemas.openxmlformats.org/officeDocument/2006/relationships/image" Target="../media/image25.png"/><Relationship Id="rId23" Type="http://schemas.openxmlformats.org/officeDocument/2006/relationships/image" Target="../media/image33.png"/><Relationship Id="rId28" Type="http://schemas.openxmlformats.org/officeDocument/2006/relationships/image" Target="../media/image38.jp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32.png"/><Relationship Id="rId27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"/>
          <p:cNvSpPr txBox="1">
            <a:spLocks noGrp="1"/>
          </p:cNvSpPr>
          <p:nvPr>
            <p:ph type="title"/>
          </p:nvPr>
        </p:nvSpPr>
        <p:spPr>
          <a:xfrm>
            <a:off x="-900608" y="0"/>
            <a:ext cx="792088" cy="533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lang="de-DE" sz="1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Cover</a:t>
            </a:r>
            <a:endParaRPr/>
          </a:p>
        </p:txBody>
      </p:sp>
      <p:pic>
        <p:nvPicPr>
          <p:cNvPr id="227" name="Google Shape;227;p3" descr="Desenho de personagem de desenho animado&#10;&#10;Descrição gerada automaticamente com confiança médi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38788" y="319550"/>
            <a:ext cx="1476825" cy="6798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633;p43">
            <a:extLst>
              <a:ext uri="{FF2B5EF4-FFF2-40B4-BE49-F238E27FC236}">
                <a16:creationId xmlns:a16="http://schemas.microsoft.com/office/drawing/2014/main" id="{AF76D768-70B3-B23E-5C44-5547AC06C5EC}"/>
              </a:ext>
            </a:extLst>
          </p:cNvPr>
          <p:cNvSpPr txBox="1"/>
          <p:nvPr/>
        </p:nvSpPr>
        <p:spPr>
          <a:xfrm>
            <a:off x="3017520" y="197527"/>
            <a:ext cx="402113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400"/>
              <a:buFont typeface="Calibri"/>
              <a:buNone/>
            </a:pPr>
            <a:r>
              <a:rPr lang="de-DE" sz="2000" b="1" i="0" u="none" strike="noStrike" cap="none" dirty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Sven Dinklage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400"/>
              <a:buFont typeface="Calibri"/>
              <a:buNone/>
            </a:pPr>
            <a:r>
              <a:rPr lang="de-DE" sz="2000" b="1" dirty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Liaison Office – Campinas/SP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400"/>
              <a:buFont typeface="Calibri"/>
              <a:buNone/>
            </a:pPr>
            <a:r>
              <a:rPr lang="de-DE" sz="2000" b="1" i="0" u="none" strike="noStrike" cap="none" dirty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dinklage@uni-potsdam.de</a:t>
            </a:r>
            <a:endParaRPr sz="2000" b="1" i="0" u="none" strike="noStrike" cap="none" dirty="0">
              <a:solidFill>
                <a:srgbClr val="0000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33"/>
          <p:cNvSpPr/>
          <p:nvPr/>
        </p:nvSpPr>
        <p:spPr>
          <a:xfrm>
            <a:off x="0" y="6022975"/>
            <a:ext cx="9131300" cy="835025"/>
          </a:xfrm>
          <a:prstGeom prst="rect">
            <a:avLst/>
          </a:prstGeom>
          <a:solidFill>
            <a:srgbClr val="003366"/>
          </a:solidFill>
          <a:ln w="25400" cap="flat" cmpd="sng">
            <a:solidFill>
              <a:srgbClr val="0033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University of Potsdam – Where Knowledge Grows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4" name="Google Shape;534;p33"/>
          <p:cNvSpPr txBox="1">
            <a:spLocks noGrp="1"/>
          </p:cNvSpPr>
          <p:nvPr>
            <p:ph type="title"/>
          </p:nvPr>
        </p:nvSpPr>
        <p:spPr>
          <a:xfrm>
            <a:off x="2623280" y="530225"/>
            <a:ext cx="6269896" cy="522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Research Alumni Network (1)</a:t>
            </a:r>
            <a:endParaRPr/>
          </a:p>
        </p:txBody>
      </p:sp>
      <p:pic>
        <p:nvPicPr>
          <p:cNvPr id="535" name="Google Shape;535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388065"/>
            <a:ext cx="9144000" cy="40818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34"/>
          <p:cNvSpPr/>
          <p:nvPr/>
        </p:nvSpPr>
        <p:spPr>
          <a:xfrm>
            <a:off x="0" y="6022975"/>
            <a:ext cx="9131300" cy="835025"/>
          </a:xfrm>
          <a:prstGeom prst="rect">
            <a:avLst/>
          </a:prstGeom>
          <a:solidFill>
            <a:srgbClr val="003366"/>
          </a:solidFill>
          <a:ln w="25400" cap="flat" cmpd="sng">
            <a:solidFill>
              <a:srgbClr val="0033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University of Potsdam – Where Knowledge Grows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1" name="Google Shape;541;p34"/>
          <p:cNvSpPr txBox="1">
            <a:spLocks noGrp="1"/>
          </p:cNvSpPr>
          <p:nvPr>
            <p:ph type="title"/>
          </p:nvPr>
        </p:nvSpPr>
        <p:spPr>
          <a:xfrm>
            <a:off x="2623280" y="530225"/>
            <a:ext cx="6269896" cy="522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Research Alumni Network (2)</a:t>
            </a:r>
            <a:endParaRPr/>
          </a:p>
        </p:txBody>
      </p:sp>
      <p:pic>
        <p:nvPicPr>
          <p:cNvPr id="542" name="Google Shape;542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386767"/>
            <a:ext cx="8379502" cy="2781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20588" y="3988603"/>
            <a:ext cx="4083971" cy="1996201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34"/>
          <p:cNvSpPr txBox="1"/>
          <p:nvPr/>
        </p:nvSpPr>
        <p:spPr>
          <a:xfrm>
            <a:off x="-24739" y="5539165"/>
            <a:ext cx="494532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https://www.uni-potsdam.de/en/alumni/alumni-portal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5" name="Google Shape;545;p34"/>
          <p:cNvSpPr/>
          <p:nvPr/>
        </p:nvSpPr>
        <p:spPr>
          <a:xfrm>
            <a:off x="29980" y="2592070"/>
            <a:ext cx="1959183" cy="340816"/>
          </a:xfrm>
          <a:prstGeom prst="rect">
            <a:avLst/>
          </a:prstGeom>
          <a:noFill/>
          <a:ln w="381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6" name="Google Shape;546;p34"/>
          <p:cNvSpPr/>
          <p:nvPr/>
        </p:nvSpPr>
        <p:spPr>
          <a:xfrm>
            <a:off x="1989163" y="3899981"/>
            <a:ext cx="1959183" cy="340816"/>
          </a:xfrm>
          <a:prstGeom prst="rect">
            <a:avLst/>
          </a:prstGeom>
          <a:noFill/>
          <a:ln w="381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7" name="Google Shape;547;p34"/>
          <p:cNvSpPr txBox="1"/>
          <p:nvPr/>
        </p:nvSpPr>
        <p:spPr>
          <a:xfrm>
            <a:off x="415100" y="4278968"/>
            <a:ext cx="4128846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Calibri"/>
              <a:buNone/>
              <a:tabLst/>
              <a:defRPr/>
            </a:pPr>
            <a:r>
              <a:rPr kumimoji="0" lang="de-DE" sz="36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NOVO/NEU: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Calibri"/>
              <a:buNone/>
              <a:tabLst/>
              <a:defRPr/>
            </a:pPr>
            <a:r>
              <a:rPr kumimoji="0" lang="de-DE" sz="36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Alumni Return Grant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Imagem de jogo de vídeo game&#10;&#10;Descrição gerada automaticamente com confiança baixa">
            <a:extLst>
              <a:ext uri="{FF2B5EF4-FFF2-40B4-BE49-F238E27FC236}">
                <a16:creationId xmlns:a16="http://schemas.microsoft.com/office/drawing/2014/main" id="{C04112FB-706E-F5CF-0410-1BAB853C76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" y="-603448"/>
            <a:ext cx="9595029" cy="537321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2F91896-F7A7-A06A-7342-F36AFC922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78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11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5"/>
          <p:cNvSpPr/>
          <p:nvPr/>
        </p:nvSpPr>
        <p:spPr>
          <a:xfrm>
            <a:off x="0" y="6022975"/>
            <a:ext cx="9131300" cy="835025"/>
          </a:xfrm>
          <a:prstGeom prst="rect">
            <a:avLst/>
          </a:prstGeom>
          <a:solidFill>
            <a:srgbClr val="003366"/>
          </a:solidFill>
          <a:ln w="25400" cap="flat" cmpd="sng">
            <a:solidFill>
              <a:srgbClr val="0033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endParaRPr sz="24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6" name="Google Shape;446;p25" descr="Homem na frente de um carro&#10;&#10;Descrição gerada automaticamente com confiança médi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00" y="1536123"/>
            <a:ext cx="3152982" cy="4671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25" descr="Desenho de homem de terno e gravata&#10;&#10;Descrição gerada automaticamente com confiança mé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1999" y="1248168"/>
            <a:ext cx="4593033" cy="2583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97057" y="1156075"/>
            <a:ext cx="2594975" cy="378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25" descr="Desenho de uma árvore&#10;&#10;Descrição gerada automaticamente com confiança baix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40" y="1138082"/>
            <a:ext cx="9162491" cy="5189693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25"/>
          <p:cNvSpPr txBox="1">
            <a:spLocks noGrp="1"/>
          </p:cNvSpPr>
          <p:nvPr>
            <p:ph type="title"/>
          </p:nvPr>
        </p:nvSpPr>
        <p:spPr>
          <a:xfrm>
            <a:off x="2623280" y="530225"/>
            <a:ext cx="6269896" cy="522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Centro de Cinema: Potsdam-Babelsberg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593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hlinkClick r:id="rId2" action="ppaction://hlinksldjump"/>
          </p:cNvPr>
          <p:cNvSpPr/>
          <p:nvPr/>
        </p:nvSpPr>
        <p:spPr>
          <a:xfrm>
            <a:off x="0" y="-16673"/>
            <a:ext cx="9144000" cy="2797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4211960" y="467380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305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Nossa próxima “</a:t>
            </a:r>
            <a:r>
              <a:rPr kumimoji="0" lang="de-DE" alt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Sprechstunde“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00305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Google Shape;227;p3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5B581AC3-8110-C709-1F9D-F381360B736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38788" y="319550"/>
            <a:ext cx="1476825" cy="67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 descr="Diagrama&#10;&#10;Descrição gerada automaticamente com confiança média">
            <a:extLst>
              <a:ext uri="{FF2B5EF4-FFF2-40B4-BE49-F238E27FC236}">
                <a16:creationId xmlns:a16="http://schemas.microsoft.com/office/drawing/2014/main" id="{C7B7825D-6087-DFE5-E5A9-0C93BA2D1E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920" y="1367987"/>
            <a:ext cx="7030720" cy="5155861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0618DE05-1F9E-2A6E-10D2-E8B4455480AA}"/>
              </a:ext>
            </a:extLst>
          </p:cNvPr>
          <p:cNvSpPr/>
          <p:nvPr/>
        </p:nvSpPr>
        <p:spPr>
          <a:xfrm>
            <a:off x="2044721" y="5822753"/>
            <a:ext cx="4176000" cy="4320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3730C8F-7CA7-FD8C-AB02-68F9D7A9A300}"/>
              </a:ext>
            </a:extLst>
          </p:cNvPr>
          <p:cNvSpPr txBox="1"/>
          <p:nvPr/>
        </p:nvSpPr>
        <p:spPr>
          <a:xfrm>
            <a:off x="4259680" y="1123653"/>
            <a:ext cx="50171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200" b="1" dirty="0">
                <a:solidFill>
                  <a:srgbClr val="0000CC"/>
                </a:solidFill>
                <a:hlinkClick r:id="rId5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bit.ly/uni-potsdam-sprechstunde44</a:t>
            </a:r>
            <a:endParaRPr lang="pt-BR" sz="2200" b="1" dirty="0">
              <a:solidFill>
                <a:srgbClr val="0000CC"/>
              </a:solidFill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74374287-7A7C-78F2-B555-250ED32C6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60960" y="4630474"/>
            <a:ext cx="1893374" cy="189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33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42"/>
          <p:cNvSpPr/>
          <p:nvPr/>
        </p:nvSpPr>
        <p:spPr>
          <a:xfrm>
            <a:off x="0" y="6022975"/>
            <a:ext cx="9131300" cy="835025"/>
          </a:xfrm>
          <a:prstGeom prst="rect">
            <a:avLst/>
          </a:prstGeom>
          <a:solidFill>
            <a:srgbClr val="003366"/>
          </a:solidFill>
          <a:ln w="25400" cap="flat" cmpd="sng">
            <a:solidFill>
              <a:srgbClr val="0033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lang="de-DE" sz="2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University of Potsdam – Where Knowledge Grows</a:t>
            </a:r>
            <a:endParaRPr sz="24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9" name="Google Shape;619;p42" descr="Uma imagem contendo Padrão do plano de fundo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32116" y="128809"/>
            <a:ext cx="3785145" cy="2074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42" descr="Uma imagem contendo Texto&#10;&#10;Descrição gerad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7447" y="1231791"/>
            <a:ext cx="2991532" cy="1619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42" descr="Texto, Carta&#10;&#10;Descrição gerada automa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6882972">
            <a:off x="2244508" y="2075187"/>
            <a:ext cx="4275218" cy="32064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5"/>
          <p:cNvSpPr/>
          <p:nvPr/>
        </p:nvSpPr>
        <p:spPr>
          <a:xfrm>
            <a:off x="0" y="6022975"/>
            <a:ext cx="9131300" cy="835025"/>
          </a:xfrm>
          <a:prstGeom prst="rect">
            <a:avLst/>
          </a:prstGeom>
          <a:solidFill>
            <a:srgbClr val="003366"/>
          </a:solidFill>
          <a:ln w="25400" cap="flat" cmpd="sng">
            <a:solidFill>
              <a:srgbClr val="0033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endParaRPr sz="24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6" name="Google Shape;446;p25" descr="Homem na frente de um carro&#10;&#10;Descrição gerada automaticamente com confiança médi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00" y="1536123"/>
            <a:ext cx="3152982" cy="4671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25" descr="Desenho de homem de terno e gravata&#10;&#10;Descrição gerada automaticamente com confiança mé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1999" y="1248168"/>
            <a:ext cx="4593033" cy="2583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97057" y="1156075"/>
            <a:ext cx="2594975" cy="378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25" descr="Desenho de uma árvore&#10;&#10;Descrição gerada automaticamente com confiança baix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40" y="1138082"/>
            <a:ext cx="9162491" cy="5189693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25"/>
          <p:cNvSpPr txBox="1">
            <a:spLocks noGrp="1"/>
          </p:cNvSpPr>
          <p:nvPr>
            <p:ph type="title"/>
          </p:nvPr>
        </p:nvSpPr>
        <p:spPr>
          <a:xfrm>
            <a:off x="2623280" y="530225"/>
            <a:ext cx="6269896" cy="522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Centro de Cinema: Potsdam-Babelsberg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8885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" name="Google Shape;626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048"/>
            <a:ext cx="9144000" cy="6851904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Google Shape;627;p43"/>
          <p:cNvSpPr/>
          <p:nvPr/>
        </p:nvSpPr>
        <p:spPr>
          <a:xfrm>
            <a:off x="0" y="0"/>
            <a:ext cx="9144000" cy="1412776"/>
          </a:xfrm>
          <a:prstGeom prst="rect">
            <a:avLst/>
          </a:prstGeom>
          <a:solidFill>
            <a:srgbClr val="F2F2F2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8" name="Google Shape;628;p43"/>
          <p:cNvSpPr/>
          <p:nvPr/>
        </p:nvSpPr>
        <p:spPr>
          <a:xfrm>
            <a:off x="0" y="1286305"/>
            <a:ext cx="9144000" cy="126473"/>
          </a:xfrm>
          <a:prstGeom prst="rect">
            <a:avLst/>
          </a:prstGeom>
          <a:solidFill>
            <a:srgbClr val="0030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9" name="Google Shape;629;p43"/>
          <p:cNvSpPr/>
          <p:nvPr/>
        </p:nvSpPr>
        <p:spPr>
          <a:xfrm>
            <a:off x="0" y="5452007"/>
            <a:ext cx="5436604" cy="1412776"/>
          </a:xfrm>
          <a:prstGeom prst="rect">
            <a:avLst/>
          </a:prstGeom>
          <a:solidFill>
            <a:srgbClr val="F2F2F2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0" name="Google Shape;630;p43"/>
          <p:cNvSpPr txBox="1"/>
          <p:nvPr/>
        </p:nvSpPr>
        <p:spPr>
          <a:xfrm>
            <a:off x="179512" y="5517232"/>
            <a:ext cx="288032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D"/>
              </a:buClr>
              <a:buSzPts val="2000"/>
              <a:buFont typeface="Calibri"/>
              <a:buNone/>
            </a:pPr>
            <a:r>
              <a:rPr lang="de-DE" sz="2000" b="1" i="0" u="none" strike="noStrike" cap="none">
                <a:solidFill>
                  <a:srgbClr val="00305D"/>
                </a:solidFill>
                <a:latin typeface="Calibri"/>
                <a:ea typeface="Calibri"/>
                <a:cs typeface="Calibri"/>
                <a:sym typeface="Calibri"/>
              </a:rPr>
              <a:t>University of Potsdam</a:t>
            </a:r>
            <a:endParaRPr/>
          </a:p>
        </p:txBody>
      </p:sp>
      <p:sp>
        <p:nvSpPr>
          <p:cNvPr id="631" name="Google Shape;631;p43">
            <a:hlinkClick r:id="" action="ppaction://noaction"/>
          </p:cNvPr>
          <p:cNvSpPr/>
          <p:nvPr/>
        </p:nvSpPr>
        <p:spPr>
          <a:xfrm>
            <a:off x="0" y="-16673"/>
            <a:ext cx="9144000" cy="1302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2" name="Google Shape;632;p43"/>
          <p:cNvSpPr txBox="1">
            <a:spLocks noGrp="1"/>
          </p:cNvSpPr>
          <p:nvPr>
            <p:ph type="title"/>
          </p:nvPr>
        </p:nvSpPr>
        <p:spPr>
          <a:xfrm>
            <a:off x="-972616" y="379227"/>
            <a:ext cx="776288" cy="255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lang="de-DE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Quellen</a:t>
            </a:r>
            <a:endParaRPr/>
          </a:p>
        </p:txBody>
      </p:sp>
      <p:sp>
        <p:nvSpPr>
          <p:cNvPr id="633" name="Google Shape;633;p43"/>
          <p:cNvSpPr txBox="1"/>
          <p:nvPr/>
        </p:nvSpPr>
        <p:spPr>
          <a:xfrm>
            <a:off x="1871662" y="197527"/>
            <a:ext cx="5400675" cy="1000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400"/>
              <a:buFont typeface="Calibri"/>
              <a:buNone/>
            </a:pPr>
            <a:r>
              <a:rPr lang="de-DE" sz="2400" b="1" i="0" u="none" strike="noStrike" cap="none" dirty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OBRIGADO, E MUITO SUCESSO!!!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100"/>
              <a:buFont typeface="Calibri"/>
              <a:buNone/>
            </a:pPr>
            <a:endParaRPr sz="1100" b="0" i="0" u="none" strike="noStrike" cap="none" dirty="0">
              <a:solidFill>
                <a:srgbClr val="00009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400"/>
              <a:buFont typeface="Calibri"/>
              <a:buNone/>
            </a:pPr>
            <a:br>
              <a:rPr lang="de-DE" sz="400" b="0" i="0" u="none" strike="noStrike" cap="none" dirty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de-DE" sz="2000" b="0" i="0" u="none" strike="noStrike" cap="none" dirty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Contato: dinklage@uni-potsdam.de</a:t>
            </a:r>
            <a:endParaRPr sz="2000" b="0" i="0" u="none" strike="noStrike" cap="none" dirty="0">
              <a:solidFill>
                <a:srgbClr val="0000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Google Shape;227;p3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9A1C3D61-23CD-E911-20BC-6DF77EAE3AE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38788" y="319550"/>
            <a:ext cx="1476825" cy="67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0">
            <a:hlinkClick r:id="" action="ppaction://noaction"/>
          </p:cNvPr>
          <p:cNvSpPr/>
          <p:nvPr/>
        </p:nvSpPr>
        <p:spPr>
          <a:xfrm>
            <a:off x="0" y="-16673"/>
            <a:ext cx="9144000" cy="279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5" name="Google Shape;285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6713" y="-16673"/>
            <a:ext cx="9270713" cy="5276694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10"/>
          <p:cNvSpPr/>
          <p:nvPr/>
        </p:nvSpPr>
        <p:spPr>
          <a:xfrm>
            <a:off x="1664482" y="4268770"/>
            <a:ext cx="1095375" cy="346075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10"/>
          <p:cNvSpPr/>
          <p:nvPr/>
        </p:nvSpPr>
        <p:spPr>
          <a:xfrm>
            <a:off x="5229694" y="1872166"/>
            <a:ext cx="1366837" cy="504825"/>
          </a:xfrm>
          <a:prstGeom prst="ellipse">
            <a:avLst/>
          </a:prstGeom>
          <a:noFill/>
          <a:ln w="76200" cap="flat" cmpd="sng">
            <a:solidFill>
              <a:srgbClr val="0000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8" name="Google Shape;28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25092" y="4952098"/>
            <a:ext cx="1199247" cy="177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4"/>
          <p:cNvSpPr txBox="1"/>
          <p:nvPr/>
        </p:nvSpPr>
        <p:spPr>
          <a:xfrm>
            <a:off x="4427984" y="260648"/>
            <a:ext cx="446449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D"/>
              </a:buClr>
              <a:buSzPts val="1800"/>
              <a:buFont typeface="Arial"/>
              <a:buNone/>
            </a:pPr>
            <a:r>
              <a:rPr lang="de-DE" sz="1800" b="1" i="0" u="none" strike="noStrike" cap="none">
                <a:solidFill>
                  <a:srgbClr val="00305D"/>
                </a:solidFill>
                <a:latin typeface="Arial"/>
                <a:ea typeface="Arial"/>
                <a:cs typeface="Arial"/>
                <a:sym typeface="Arial"/>
              </a:rPr>
              <a:t>UP Facts and Figures</a:t>
            </a:r>
            <a:endParaRPr/>
          </a:p>
        </p:txBody>
      </p:sp>
      <p:sp>
        <p:nvSpPr>
          <p:cNvPr id="332" name="Google Shape;332;p14"/>
          <p:cNvSpPr txBox="1">
            <a:spLocks noGrp="1"/>
          </p:cNvSpPr>
          <p:nvPr>
            <p:ph type="title"/>
          </p:nvPr>
        </p:nvSpPr>
        <p:spPr>
          <a:xfrm>
            <a:off x="-1044624" y="17120"/>
            <a:ext cx="703263" cy="265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lang="de-DE" sz="1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 Facts</a:t>
            </a:r>
            <a:endParaRPr/>
          </a:p>
        </p:txBody>
      </p:sp>
      <p:sp>
        <p:nvSpPr>
          <p:cNvPr id="333" name="Google Shape;333;p14"/>
          <p:cNvSpPr/>
          <p:nvPr/>
        </p:nvSpPr>
        <p:spPr>
          <a:xfrm>
            <a:off x="0" y="1155"/>
            <a:ext cx="9144000" cy="279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7" name="Google Shape;337;p14" descr="O:\100 Fotos\6-265_audimax_am_neuen_palais_foto_karla_fritz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32588" y="908720"/>
            <a:ext cx="2209800" cy="1439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14" descr="O:\100 Fotos\8-339_innenhof_mensa_griebnitzsee_foto_karla_fritze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32588" y="2564482"/>
            <a:ext cx="2209800" cy="144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14" descr="O:\100 Fotos\8-411_campus_golm_haus_28_foto_karla_fritze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32588" y="4221832"/>
            <a:ext cx="2241550" cy="1460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14"/>
          <p:cNvSpPr txBox="1"/>
          <p:nvPr/>
        </p:nvSpPr>
        <p:spPr>
          <a:xfrm>
            <a:off x="323850" y="1124620"/>
            <a:ext cx="6552406" cy="417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9388" marR="0" lvl="0" indent="-1793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2400"/>
              <a:buFont typeface="Calibri"/>
              <a:buChar char="•"/>
            </a:pPr>
            <a:r>
              <a:rPr lang="de-DE" sz="2400" b="0" i="0" u="none" strike="noStrike" cap="none" dirty="0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rPr>
              <a:t>Founded in 1991</a:t>
            </a:r>
            <a:endParaRPr dirty="0"/>
          </a:p>
          <a:p>
            <a:pPr marL="179388" marR="0" lvl="0" indent="-179388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3366"/>
              </a:buClr>
              <a:buSzPts val="2400"/>
              <a:buFont typeface="Calibri"/>
              <a:buChar char="•"/>
            </a:pPr>
            <a:r>
              <a:rPr lang="de-DE" sz="2400" b="0" i="0" u="none" strike="noStrike" cap="none" dirty="0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rPr>
              <a:t>Three campuses, 7 faculties</a:t>
            </a:r>
            <a:endParaRPr dirty="0"/>
          </a:p>
          <a:p>
            <a:pPr marL="179388" marR="0" lvl="0" indent="-179388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3366"/>
              </a:buClr>
              <a:buSzPts val="2400"/>
              <a:buFont typeface="Calibri"/>
              <a:buChar char="•"/>
            </a:pPr>
            <a:r>
              <a:rPr lang="de-DE" sz="2400" b="0" i="0" u="none" strike="noStrike" cap="none" dirty="0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rPr>
              <a:t>Total no. of professors: 359 (83 jointly appointed)</a:t>
            </a:r>
            <a:endParaRPr dirty="0"/>
          </a:p>
          <a:p>
            <a:pPr marL="179388" marR="0" lvl="0" indent="-179388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3366"/>
              </a:buClr>
              <a:buSzPts val="2400"/>
              <a:buFont typeface="Calibri"/>
              <a:buChar char="•"/>
            </a:pPr>
            <a:r>
              <a:rPr lang="de-DE" sz="2400" b="0" i="0" u="none" strike="noStrike" cap="none" dirty="0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rPr>
              <a:t>Approx. 21,500 students</a:t>
            </a:r>
            <a:endParaRPr dirty="0"/>
          </a:p>
          <a:p>
            <a:pPr marL="179388" marR="0" lvl="0" indent="-179388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3366"/>
              </a:buClr>
              <a:buSzPts val="2400"/>
              <a:buFont typeface="Calibri"/>
              <a:buChar char="•"/>
            </a:pPr>
            <a:r>
              <a:rPr lang="de-DE" sz="2400" b="0" i="0" u="none" strike="noStrike" cap="none" dirty="0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rPr>
              <a:t>&gt;56% female students</a:t>
            </a:r>
            <a:endParaRPr dirty="0"/>
          </a:p>
          <a:p>
            <a:pPr marL="179388" marR="0" lvl="0" indent="-179388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3366"/>
              </a:buClr>
              <a:buSzPts val="2400"/>
              <a:buFont typeface="Calibri"/>
              <a:buChar char="•"/>
            </a:pPr>
            <a:r>
              <a:rPr lang="de-DE" sz="2400" b="0" i="1" u="none" strike="noStrike" cap="none" dirty="0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rPr>
              <a:t>ZeLB – Center for Teacher Training and Education Research</a:t>
            </a:r>
            <a:endParaRPr sz="2400" b="0" i="0" u="none" strike="noStrike" cap="none" dirty="0">
              <a:solidFill>
                <a:srgbClr val="0033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9388" marR="0" lvl="0" indent="-179388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3366"/>
              </a:buClr>
              <a:buSzPts val="2400"/>
              <a:buFont typeface="Calibri"/>
              <a:buChar char="•"/>
            </a:pPr>
            <a:r>
              <a:rPr lang="de-DE" sz="2400" b="0" i="0" u="none" strike="noStrike" cap="none" dirty="0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rPr>
              <a:t>Unique courses:</a:t>
            </a:r>
            <a:br>
              <a:rPr lang="de-DE" sz="2400" b="0" i="0" u="none" strike="noStrike" cap="none" dirty="0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de-DE" sz="2400" b="0" i="0" u="none" strike="noStrike" cap="none" dirty="0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rPr>
              <a:t>	- Jewish Theology</a:t>
            </a:r>
            <a:br>
              <a:rPr lang="de-DE" sz="2400" b="0" i="0" u="none" strike="noStrike" cap="none" dirty="0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de-DE" sz="2400" b="0" i="0" u="none" strike="noStrike" cap="none" dirty="0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rPr>
              <a:t>	- War Studies / Military History</a:t>
            </a:r>
            <a:br>
              <a:rPr lang="de-DE" sz="2400" b="0" i="0" u="none" strike="noStrike" cap="none" dirty="0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de-DE" sz="2400" b="0" i="0" u="none" strike="noStrike" cap="none" dirty="0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rPr>
              <a:t>	- Cognitive Sciences (with Babylab)</a:t>
            </a:r>
            <a:br>
              <a:rPr lang="de-DE" sz="2400" b="0" i="0" u="none" strike="noStrike" cap="none" dirty="0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de-DE" sz="2400" b="0" i="0" u="none" strike="noStrike" cap="none" dirty="0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rPr>
              <a:t>	- Public Policy and Management</a:t>
            </a:r>
            <a:br>
              <a:rPr lang="de-DE" sz="2400" b="0" i="0" u="none" strike="noStrike" cap="none" dirty="0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de-DE" sz="2400" b="0" i="0" u="none" strike="noStrike" cap="none" dirty="0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rPr>
              <a:t>	- Cyber-Security, Data Engineering</a:t>
            </a:r>
            <a:br>
              <a:rPr lang="de-DE" sz="2400" b="0" i="0" u="none" strike="noStrike" cap="none" dirty="0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de-DE" sz="2400" b="0" i="0" u="none" strike="noStrike" cap="none" dirty="0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rPr>
              <a:t>	- …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6"/>
          <p:cNvSpPr txBox="1">
            <a:spLocks noGrp="1"/>
          </p:cNvSpPr>
          <p:nvPr>
            <p:ph type="title"/>
          </p:nvPr>
        </p:nvSpPr>
        <p:spPr>
          <a:xfrm>
            <a:off x="3113088" y="530225"/>
            <a:ext cx="5780087" cy="522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de-DE" sz="2000"/>
              <a:t>Cooperating Non-university Research Institutions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54" name="Google Shape;354;p16"/>
          <p:cNvGraphicFramePr/>
          <p:nvPr/>
        </p:nvGraphicFramePr>
        <p:xfrm>
          <a:off x="395288" y="1504950"/>
          <a:ext cx="8291500" cy="4948250"/>
        </p:xfrm>
        <a:graphic>
          <a:graphicData uri="http://schemas.openxmlformats.org/drawingml/2006/table">
            <a:tbl>
              <a:tblPr>
                <a:noFill/>
                <a:tableStyleId>{AFC32ABD-76DA-45C2-831F-C835F8886C03}</a:tableStyleId>
              </a:tblPr>
              <a:tblGrid>
                <a:gridCol w="4146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44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401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 b="1" i="0" u="none" strike="noStrike" cap="none">
                        <a:solidFill>
                          <a:srgbClr val="00336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  <a:buClr>
                          <a:srgbClr val="003366"/>
                        </a:buClr>
                        <a:buSzPts val="1800"/>
                        <a:buFont typeface="Calibri"/>
                        <a:buNone/>
                      </a:pPr>
                      <a:r>
                        <a:rPr lang="de-DE" sz="1800" b="1" i="0" u="none" strike="noStrike" cap="none">
                          <a:solidFill>
                            <a:srgbClr val="0033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Comunidade Científica Gottfried Wilhelm Leibniz (Associação Leibniz)</a:t>
                      </a:r>
                      <a:endParaRPr/>
                    </a:p>
                  </a:txBody>
                  <a:tcPr marL="91450" marR="91450" marT="45725" marB="45725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6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3366"/>
                        </a:buClr>
                        <a:buSzPts val="1800"/>
                        <a:buFont typeface="Calibri"/>
                        <a:buNone/>
                      </a:pPr>
                      <a:r>
                        <a:rPr lang="de-DE" sz="1800" b="1" i="0" u="none" strike="noStrike" cap="none">
                          <a:solidFill>
                            <a:srgbClr val="0033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Associação Helmholtz de Centros de Pesquisas Alemãs</a:t>
                      </a:r>
                      <a:endParaRPr/>
                    </a:p>
                  </a:txBody>
                  <a:tcPr marL="91450" marR="91450" marT="45725" marB="45725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9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3366"/>
                        </a:buClr>
                        <a:buSzPts val="1800"/>
                        <a:buFont typeface="Calibri"/>
                        <a:buNone/>
                      </a:pPr>
                      <a:r>
                        <a:rPr lang="de-DE" sz="1800" b="1" i="0" u="none" strike="noStrike" cap="none">
                          <a:solidFill>
                            <a:srgbClr val="0033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„Fraunhofer-Gesellschaft“</a:t>
                      </a:r>
                      <a:endParaRPr/>
                    </a:p>
                  </a:txBody>
                  <a:tcPr marL="91450" marR="91450" marT="45725" marB="45725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alibri"/>
                        <a:buNone/>
                      </a:pPr>
                      <a:r>
                        <a:rPr lang="de-DE" sz="18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7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3366"/>
                        </a:buClr>
                        <a:buSzPts val="1800"/>
                        <a:buFont typeface="Calibri"/>
                        <a:buNone/>
                      </a:pPr>
                      <a:r>
                        <a:rPr lang="de-DE" sz="1800" b="1" i="0" u="none" strike="noStrike" cap="none">
                          <a:solidFill>
                            <a:srgbClr val="0033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Max-Planck-Society</a:t>
                      </a:r>
                      <a:endParaRPr/>
                    </a:p>
                  </a:txBody>
                  <a:tcPr marL="91450" marR="91450" marT="45725" marB="45725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44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3366"/>
                        </a:buClr>
                        <a:buSzPts val="1800"/>
                        <a:buFont typeface="Calibri"/>
                        <a:buNone/>
                      </a:pPr>
                      <a:r>
                        <a:rPr lang="de-DE" sz="1800" b="1" i="0" u="none" strike="noStrike" cap="none">
                          <a:solidFill>
                            <a:srgbClr val="0033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Institutions of the Federal Ministry of Economics and Technology (BMWi)</a:t>
                      </a:r>
                      <a:endParaRPr/>
                    </a:p>
                  </a:txBody>
                  <a:tcPr marL="91450" marR="91450" marT="45725" marB="45725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9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3366"/>
                        </a:buClr>
                        <a:buSzPts val="1800"/>
                        <a:buFont typeface="Calibri"/>
                        <a:buNone/>
                      </a:pPr>
                      <a:r>
                        <a:rPr lang="de-DE" sz="1800" b="1" i="0" u="none" strike="noStrike" cap="none">
                          <a:solidFill>
                            <a:srgbClr val="0033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Institutions in Berlin &amp; Brandenburg</a:t>
                      </a:r>
                      <a:endParaRPr/>
                    </a:p>
                  </a:txBody>
                  <a:tcPr marL="91450" marR="91450" marT="45725" marB="45725">
                    <a:lnL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355" name="Google Shape;355;p16"/>
          <p:cNvGraphicFramePr/>
          <p:nvPr/>
        </p:nvGraphicFramePr>
        <p:xfrm>
          <a:off x="4572000" y="3054350"/>
          <a:ext cx="720725" cy="44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720725" imgH="446088" progId="">
                  <p:embed/>
                </p:oleObj>
              </mc:Choice>
              <mc:Fallback>
                <p:oleObj r:id="rId3" imgW="720725" imgH="446088" progId="">
                  <p:embed/>
                  <p:pic>
                    <p:nvPicPr>
                      <p:cNvPr id="355" name="Google Shape;355;p16"/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4572000" y="3054350"/>
                        <a:ext cx="720725" cy="44608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6" name="Google Shape;356;p16"/>
          <p:cNvGraphicFramePr/>
          <p:nvPr/>
        </p:nvGraphicFramePr>
        <p:xfrm>
          <a:off x="5076825" y="1722438"/>
          <a:ext cx="719138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719138" imgH="409575" progId="">
                  <p:embed/>
                </p:oleObj>
              </mc:Choice>
              <mc:Fallback>
                <p:oleObj r:id="rId5" imgW="719138" imgH="409575" progId="">
                  <p:embed/>
                  <p:pic>
                    <p:nvPicPr>
                      <p:cNvPr id="356" name="Google Shape;356;p16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/>
                      <a:stretch/>
                    </p:blipFill>
                    <p:spPr>
                      <a:xfrm>
                        <a:off x="5076825" y="1722438"/>
                        <a:ext cx="719138" cy="40957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57" name="Google Shape;357;p16" descr="Zurück zur ZALF-Startseit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35788" y="1685925"/>
            <a:ext cx="781050" cy="484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16" descr="igz-logo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885113" y="1555750"/>
            <a:ext cx="698500" cy="531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1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643438" y="5103813"/>
            <a:ext cx="936625" cy="557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1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940425" y="1587500"/>
            <a:ext cx="995363" cy="468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1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581525" y="1778000"/>
            <a:ext cx="560388" cy="858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16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802438" y="2425700"/>
            <a:ext cx="1824037" cy="33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16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513638" y="5799138"/>
            <a:ext cx="582612" cy="582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16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705475" y="5810250"/>
            <a:ext cx="1230313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16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678363" y="5803900"/>
            <a:ext cx="541337" cy="57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16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848475" y="2978150"/>
            <a:ext cx="892175" cy="306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16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5867400" y="2989263"/>
            <a:ext cx="752475" cy="51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16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6659563" y="3290888"/>
            <a:ext cx="822325" cy="42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16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7602538" y="3263900"/>
            <a:ext cx="1057275" cy="309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16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5294313" y="3101975"/>
            <a:ext cx="587375" cy="54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16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4595813" y="3960813"/>
            <a:ext cx="1079500" cy="331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16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5795963" y="3908425"/>
            <a:ext cx="1316037" cy="38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16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7235825" y="3905250"/>
            <a:ext cx="1296988" cy="38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16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7064375" y="4546600"/>
            <a:ext cx="1468438" cy="39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16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6027738" y="4516438"/>
            <a:ext cx="847725" cy="423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16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4572000" y="4548188"/>
            <a:ext cx="1416050" cy="32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16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5688013" y="2087563"/>
            <a:ext cx="755650" cy="446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16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5218113" y="2649538"/>
            <a:ext cx="1395412" cy="2032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7236296" y="26064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305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Research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305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focuses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00305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88858" y="663120"/>
            <a:ext cx="3600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0" i="0" u="none" strike="noStrike" kern="1200" cap="none" spc="0" normalizeH="0" baseline="0" noProof="0" dirty="0">
                <a:ln>
                  <a:noFill/>
                </a:ln>
                <a:solidFill>
                  <a:srgbClr val="00305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Research</a:t>
            </a: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681" y="1767699"/>
            <a:ext cx="6516216" cy="4637099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0" y="3110486"/>
            <a:ext cx="3635896" cy="921420"/>
          </a:xfrm>
          <a:prstGeom prst="rect">
            <a:avLst/>
          </a:prstGeom>
          <a:solidFill>
            <a:srgbClr val="003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33990" y="3155699"/>
            <a:ext cx="3384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Earth and Environmental Systems</a:t>
            </a:r>
          </a:p>
        </p:txBody>
      </p:sp>
      <p:sp>
        <p:nvSpPr>
          <p:cNvPr id="19" name="Rechteck 18"/>
          <p:cNvSpPr/>
          <p:nvPr/>
        </p:nvSpPr>
        <p:spPr>
          <a:xfrm>
            <a:off x="0" y="4464411"/>
            <a:ext cx="3635896" cy="921420"/>
          </a:xfrm>
          <a:prstGeom prst="rect">
            <a:avLst/>
          </a:prstGeom>
          <a:solidFill>
            <a:srgbClr val="003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5508104" y="3110486"/>
            <a:ext cx="3635896" cy="921420"/>
          </a:xfrm>
          <a:prstGeom prst="rect">
            <a:avLst/>
          </a:prstGeom>
          <a:solidFill>
            <a:srgbClr val="003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33990" y="4527903"/>
            <a:ext cx="3510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Evolutionary Systems Biology</a:t>
            </a:r>
          </a:p>
        </p:txBody>
      </p:sp>
      <p:sp>
        <p:nvSpPr>
          <p:cNvPr id="22" name="Rechteck 21"/>
          <p:cNvSpPr/>
          <p:nvPr/>
        </p:nvSpPr>
        <p:spPr>
          <a:xfrm>
            <a:off x="5508104" y="4473066"/>
            <a:ext cx="3635896" cy="921420"/>
          </a:xfrm>
          <a:prstGeom prst="rect">
            <a:avLst/>
          </a:prstGeom>
          <a:solidFill>
            <a:srgbClr val="003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640106" y="3340364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Data-Centric Sciences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5633992" y="4680050"/>
            <a:ext cx="2819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Cognitive Sciences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 idx="4294967295"/>
          </p:nvPr>
        </p:nvSpPr>
        <p:spPr>
          <a:xfrm>
            <a:off x="-785401" y="167779"/>
            <a:ext cx="774700" cy="185738"/>
          </a:xfrm>
          <a:prstGeom prst="rect">
            <a:avLst/>
          </a:prstGeom>
        </p:spPr>
        <p:txBody>
          <a:bodyPr/>
          <a:lstStyle/>
          <a:p>
            <a:r>
              <a:rPr lang="de-DE" sz="1000" b="1" dirty="0"/>
              <a:t>Research</a:t>
            </a:r>
          </a:p>
        </p:txBody>
      </p:sp>
      <p:sp>
        <p:nvSpPr>
          <p:cNvPr id="14" name="Rechteck 13">
            <a:hlinkClick r:id="" action="ppaction://noaction"/>
          </p:cNvPr>
          <p:cNvSpPr/>
          <p:nvPr/>
        </p:nvSpPr>
        <p:spPr>
          <a:xfrm>
            <a:off x="-10701" y="-19151"/>
            <a:ext cx="9144000" cy="2797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513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9"/>
          <p:cNvSpPr/>
          <p:nvPr/>
        </p:nvSpPr>
        <p:spPr>
          <a:xfrm>
            <a:off x="0" y="6022975"/>
            <a:ext cx="9131300" cy="835025"/>
          </a:xfrm>
          <a:prstGeom prst="rect">
            <a:avLst/>
          </a:prstGeom>
          <a:solidFill>
            <a:srgbClr val="003366"/>
          </a:solidFill>
          <a:ln w="25400" cap="flat" cmpd="sng">
            <a:solidFill>
              <a:srgbClr val="0033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lang="de-DE" sz="2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University of Potsdam – Where Knowledge Grows</a:t>
            </a:r>
            <a:endParaRPr sz="24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19"/>
          <p:cNvSpPr txBox="1">
            <a:spLocks noGrp="1"/>
          </p:cNvSpPr>
          <p:nvPr>
            <p:ph type="title"/>
          </p:nvPr>
        </p:nvSpPr>
        <p:spPr>
          <a:xfrm>
            <a:off x="2623280" y="530225"/>
            <a:ext cx="6269896" cy="522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Nutritional Science</a:t>
            </a:r>
            <a:endParaRPr dirty="0"/>
          </a:p>
        </p:txBody>
      </p:sp>
      <p:sp>
        <p:nvSpPr>
          <p:cNvPr id="399" name="Google Shape;399;p19"/>
          <p:cNvSpPr txBox="1"/>
          <p:nvPr/>
        </p:nvSpPr>
        <p:spPr>
          <a:xfrm>
            <a:off x="0" y="5614374"/>
            <a:ext cx="442401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de-DE" sz="1600" dirty="0"/>
              <a:t>https://www.uni-potsdam.de/en/iew/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A44A5D6-8D34-3E22-9499-B1C49D50F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170" y="1461114"/>
            <a:ext cx="7453006" cy="4153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9"/>
          <p:cNvSpPr/>
          <p:nvPr/>
        </p:nvSpPr>
        <p:spPr>
          <a:xfrm>
            <a:off x="0" y="6022975"/>
            <a:ext cx="9131300" cy="835025"/>
          </a:xfrm>
          <a:prstGeom prst="rect">
            <a:avLst/>
          </a:prstGeom>
          <a:solidFill>
            <a:srgbClr val="003366"/>
          </a:solidFill>
          <a:ln w="25400" cap="flat" cmpd="sng">
            <a:solidFill>
              <a:srgbClr val="0033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lang="de-DE" sz="2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University of Potsdam – Where Knowledge Grows</a:t>
            </a:r>
            <a:endParaRPr sz="24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19"/>
          <p:cNvSpPr txBox="1">
            <a:spLocks noGrp="1"/>
          </p:cNvSpPr>
          <p:nvPr>
            <p:ph type="title"/>
          </p:nvPr>
        </p:nvSpPr>
        <p:spPr>
          <a:xfrm>
            <a:off x="2623280" y="530225"/>
            <a:ext cx="6269896" cy="522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dirty="0"/>
              <a:t>Chair of Business Informatics, Processes and Systems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1DF162A-8CA2-F975-6EDA-CEF90BC8D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58" y="1407879"/>
            <a:ext cx="4493542" cy="107339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06A78E8-B80F-5C15-14C3-5C7778878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4625" y="1764407"/>
            <a:ext cx="5560917" cy="425856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EDE7A07-B67E-FB68-A819-F1CF20AD04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286" y="2508764"/>
            <a:ext cx="2920339" cy="3335947"/>
          </a:xfrm>
          <a:prstGeom prst="rect">
            <a:avLst/>
          </a:prstGeom>
        </p:spPr>
      </p:pic>
      <p:sp>
        <p:nvSpPr>
          <p:cNvPr id="399" name="Google Shape;399;p19"/>
          <p:cNvSpPr txBox="1"/>
          <p:nvPr/>
        </p:nvSpPr>
        <p:spPr>
          <a:xfrm>
            <a:off x="0" y="5684461"/>
            <a:ext cx="292033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de-DE" sz="1600" dirty="0"/>
              <a:t>https://lswi.de/?lang=en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280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32"/>
          <p:cNvSpPr/>
          <p:nvPr/>
        </p:nvSpPr>
        <p:spPr>
          <a:xfrm>
            <a:off x="0" y="6022975"/>
            <a:ext cx="9131300" cy="835025"/>
          </a:xfrm>
          <a:prstGeom prst="rect">
            <a:avLst/>
          </a:prstGeom>
          <a:solidFill>
            <a:srgbClr val="003366"/>
          </a:solidFill>
          <a:ln w="25400" cap="flat" cmpd="sng">
            <a:solidFill>
              <a:srgbClr val="0033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University of Potsdam – Where Knowledge Grows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" name="Google Shape;525;p32"/>
          <p:cNvSpPr txBox="1">
            <a:spLocks noGrp="1"/>
          </p:cNvSpPr>
          <p:nvPr>
            <p:ph type="title"/>
          </p:nvPr>
        </p:nvSpPr>
        <p:spPr>
          <a:xfrm>
            <a:off x="2623280" y="530225"/>
            <a:ext cx="6269896" cy="522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Programas de Master na Uni Potsdam</a:t>
            </a:r>
            <a:endParaRPr/>
          </a:p>
        </p:txBody>
      </p:sp>
      <p:sp>
        <p:nvSpPr>
          <p:cNvPr id="526" name="Google Shape;526;p32"/>
          <p:cNvSpPr txBox="1"/>
          <p:nvPr/>
        </p:nvSpPr>
        <p:spPr>
          <a:xfrm>
            <a:off x="-24739" y="5539165"/>
            <a:ext cx="574375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https://www.uni-potsdam.de/en/studium/what-to-study/master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7" name="Google Shape;527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66" y="1416875"/>
            <a:ext cx="9144000" cy="3022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63688" y="2722720"/>
            <a:ext cx="6193311" cy="26711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9"/>
          <p:cNvSpPr/>
          <p:nvPr/>
        </p:nvSpPr>
        <p:spPr>
          <a:xfrm>
            <a:off x="0" y="6022975"/>
            <a:ext cx="9131300" cy="835025"/>
          </a:xfrm>
          <a:prstGeom prst="rect">
            <a:avLst/>
          </a:prstGeom>
          <a:solidFill>
            <a:srgbClr val="003366"/>
          </a:solidFill>
          <a:ln w="25400" cap="flat" cmpd="sng">
            <a:solidFill>
              <a:srgbClr val="0033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lang="de-DE" sz="2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University of Potsdam – Where Knowledge Grows</a:t>
            </a:r>
            <a:endParaRPr sz="24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19"/>
          <p:cNvSpPr txBox="1">
            <a:spLocks noGrp="1"/>
          </p:cNvSpPr>
          <p:nvPr>
            <p:ph type="title"/>
          </p:nvPr>
        </p:nvSpPr>
        <p:spPr>
          <a:xfrm>
            <a:off x="2623280" y="530225"/>
            <a:ext cx="6269896" cy="522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pt-BR" dirty="0"/>
              <a:t>Master </a:t>
            </a:r>
            <a:r>
              <a:rPr lang="pt-BR" dirty="0" err="1"/>
              <a:t>Programs</a:t>
            </a:r>
            <a:r>
              <a:rPr lang="pt-BR" dirty="0"/>
              <a:t> relacionados</a:t>
            </a:r>
            <a:endParaRPr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60162CC-93AD-D5EC-A3F1-C3135CDF54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553" y="1446841"/>
            <a:ext cx="1744361" cy="477622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41253D4-9BF4-D92D-2121-CE42243FF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5808" y="1446841"/>
            <a:ext cx="1861289" cy="47880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809F084-10C7-5CEB-E39A-FA1CB977D2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6992" y="1446841"/>
            <a:ext cx="1875455" cy="4788000"/>
          </a:xfrm>
          <a:prstGeom prst="rect">
            <a:avLst/>
          </a:prstGeom>
        </p:spPr>
      </p:pic>
      <p:sp>
        <p:nvSpPr>
          <p:cNvPr id="10" name="Google Shape;546;p34">
            <a:extLst>
              <a:ext uri="{FF2B5EF4-FFF2-40B4-BE49-F238E27FC236}">
                <a16:creationId xmlns:a16="http://schemas.microsoft.com/office/drawing/2014/main" id="{2F826FC6-8C53-4B9B-019D-CF023718FC7B}"/>
              </a:ext>
            </a:extLst>
          </p:cNvPr>
          <p:cNvSpPr/>
          <p:nvPr/>
        </p:nvSpPr>
        <p:spPr>
          <a:xfrm>
            <a:off x="941872" y="2719876"/>
            <a:ext cx="1620000" cy="277324"/>
          </a:xfrm>
          <a:prstGeom prst="rect">
            <a:avLst/>
          </a:prstGeom>
          <a:noFill/>
          <a:ln w="381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546;p34">
            <a:extLst>
              <a:ext uri="{FF2B5EF4-FFF2-40B4-BE49-F238E27FC236}">
                <a16:creationId xmlns:a16="http://schemas.microsoft.com/office/drawing/2014/main" id="{AAAE86B5-A9CE-6A6B-392C-371E005903D3}"/>
              </a:ext>
            </a:extLst>
          </p:cNvPr>
          <p:cNvSpPr/>
          <p:nvPr/>
        </p:nvSpPr>
        <p:spPr>
          <a:xfrm>
            <a:off x="941872" y="3696292"/>
            <a:ext cx="1620000" cy="277324"/>
          </a:xfrm>
          <a:prstGeom prst="rect">
            <a:avLst/>
          </a:prstGeom>
          <a:noFill/>
          <a:ln w="381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546;p34">
            <a:extLst>
              <a:ext uri="{FF2B5EF4-FFF2-40B4-BE49-F238E27FC236}">
                <a16:creationId xmlns:a16="http://schemas.microsoft.com/office/drawing/2014/main" id="{C4F7C572-2117-3817-41A6-8CDDD3AF5810}"/>
              </a:ext>
            </a:extLst>
          </p:cNvPr>
          <p:cNvSpPr/>
          <p:nvPr/>
        </p:nvSpPr>
        <p:spPr>
          <a:xfrm>
            <a:off x="941872" y="5826931"/>
            <a:ext cx="1620000" cy="360000"/>
          </a:xfrm>
          <a:prstGeom prst="rect">
            <a:avLst/>
          </a:prstGeom>
          <a:noFill/>
          <a:ln w="381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546;p34">
            <a:extLst>
              <a:ext uri="{FF2B5EF4-FFF2-40B4-BE49-F238E27FC236}">
                <a16:creationId xmlns:a16="http://schemas.microsoft.com/office/drawing/2014/main" id="{89ED8A35-D510-E9EA-F16D-6F749EEC3770}"/>
              </a:ext>
            </a:extLst>
          </p:cNvPr>
          <p:cNvSpPr/>
          <p:nvPr/>
        </p:nvSpPr>
        <p:spPr>
          <a:xfrm>
            <a:off x="3607787" y="1436681"/>
            <a:ext cx="1800000" cy="277324"/>
          </a:xfrm>
          <a:prstGeom prst="rect">
            <a:avLst/>
          </a:prstGeom>
          <a:noFill/>
          <a:ln w="381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546;p34">
            <a:extLst>
              <a:ext uri="{FF2B5EF4-FFF2-40B4-BE49-F238E27FC236}">
                <a16:creationId xmlns:a16="http://schemas.microsoft.com/office/drawing/2014/main" id="{0668DA53-1C45-F7CF-722C-B9869859C4FE}"/>
              </a:ext>
            </a:extLst>
          </p:cNvPr>
          <p:cNvSpPr/>
          <p:nvPr/>
        </p:nvSpPr>
        <p:spPr>
          <a:xfrm>
            <a:off x="3607787" y="3235001"/>
            <a:ext cx="1800000" cy="360000"/>
          </a:xfrm>
          <a:prstGeom prst="rect">
            <a:avLst/>
          </a:prstGeom>
          <a:noFill/>
          <a:ln w="381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546;p34">
            <a:extLst>
              <a:ext uri="{FF2B5EF4-FFF2-40B4-BE49-F238E27FC236}">
                <a16:creationId xmlns:a16="http://schemas.microsoft.com/office/drawing/2014/main" id="{5A698BDC-F1E9-DB19-FC85-1E6632208668}"/>
              </a:ext>
            </a:extLst>
          </p:cNvPr>
          <p:cNvSpPr/>
          <p:nvPr/>
        </p:nvSpPr>
        <p:spPr>
          <a:xfrm>
            <a:off x="6378970" y="1446841"/>
            <a:ext cx="1800000" cy="360000"/>
          </a:xfrm>
          <a:prstGeom prst="rect">
            <a:avLst/>
          </a:prstGeom>
          <a:noFill/>
          <a:ln w="381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546;p34">
            <a:extLst>
              <a:ext uri="{FF2B5EF4-FFF2-40B4-BE49-F238E27FC236}">
                <a16:creationId xmlns:a16="http://schemas.microsoft.com/office/drawing/2014/main" id="{12A71CDE-EFDC-933C-57C3-33F2CEF7383D}"/>
              </a:ext>
            </a:extLst>
          </p:cNvPr>
          <p:cNvSpPr/>
          <p:nvPr/>
        </p:nvSpPr>
        <p:spPr>
          <a:xfrm>
            <a:off x="3607787" y="5834951"/>
            <a:ext cx="1800000" cy="360000"/>
          </a:xfrm>
          <a:prstGeom prst="rect">
            <a:avLst/>
          </a:prstGeom>
          <a:noFill/>
          <a:ln w="381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546;p34">
            <a:extLst>
              <a:ext uri="{FF2B5EF4-FFF2-40B4-BE49-F238E27FC236}">
                <a16:creationId xmlns:a16="http://schemas.microsoft.com/office/drawing/2014/main" id="{1BB335C8-3A25-5ADA-6AD3-E435A4D1B36C}"/>
              </a:ext>
            </a:extLst>
          </p:cNvPr>
          <p:cNvSpPr/>
          <p:nvPr/>
        </p:nvSpPr>
        <p:spPr>
          <a:xfrm>
            <a:off x="6378970" y="5139447"/>
            <a:ext cx="1800000" cy="288000"/>
          </a:xfrm>
          <a:prstGeom prst="rect">
            <a:avLst/>
          </a:prstGeom>
          <a:noFill/>
          <a:ln w="381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526;p32">
            <a:extLst>
              <a:ext uri="{FF2B5EF4-FFF2-40B4-BE49-F238E27FC236}">
                <a16:creationId xmlns:a16="http://schemas.microsoft.com/office/drawing/2014/main" id="{AA9CF206-1F3D-F220-2D21-1C49492154BE}"/>
              </a:ext>
            </a:extLst>
          </p:cNvPr>
          <p:cNvSpPr txBox="1"/>
          <p:nvPr/>
        </p:nvSpPr>
        <p:spPr>
          <a:xfrm>
            <a:off x="2886352" y="1010265"/>
            <a:ext cx="574375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https://www.uni-potsdam.de/en/studium/what-to-study/master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280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enutzerdefiniertes Design">
  <a:themeElements>
    <a:clrScheme name="Universitaet Potsdam">
      <a:dk1>
        <a:srgbClr val="0D2C5A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UP Titel">
  <a:themeElements>
    <a:clrScheme name="Larissa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Benutzerdefiniertes Design">
  <a:themeElements>
    <a:clrScheme name="Universitaet Potsdam">
      <a:dk1>
        <a:srgbClr val="0D2C5A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Universitaet Potsdam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Larissa-Design">
  <a:themeElements>
    <a:clrScheme name="Larissa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1824</TotalTime>
  <Words>350</Words>
  <Application>Microsoft Office PowerPoint</Application>
  <PresentationFormat>Apresentação na tela (4:3)</PresentationFormat>
  <Paragraphs>60</Paragraphs>
  <Slides>17</Slides>
  <Notes>14</Notes>
  <HiddenSlides>0</HiddenSlides>
  <MMClips>0</MMClips>
  <ScaleCrop>false</ScaleCrop>
  <HeadingPairs>
    <vt:vector size="8" baseType="variant">
      <vt:variant>
        <vt:lpstr>Fontes usadas</vt:lpstr>
      </vt:variant>
      <vt:variant>
        <vt:i4>4</vt:i4>
      </vt:variant>
      <vt:variant>
        <vt:lpstr>Tema</vt:lpstr>
      </vt:variant>
      <vt:variant>
        <vt:i4>4</vt:i4>
      </vt:variant>
      <vt:variant>
        <vt:lpstr>Servidores OLE inseridos</vt:lpstr>
      </vt:variant>
      <vt:variant>
        <vt:i4>0</vt:i4>
      </vt:variant>
      <vt:variant>
        <vt:lpstr>Títulos de slides</vt:lpstr>
      </vt:variant>
      <vt:variant>
        <vt:i4>17</vt:i4>
      </vt:variant>
    </vt:vector>
  </HeadingPairs>
  <TitlesOfParts>
    <vt:vector size="25" baseType="lpstr">
      <vt:lpstr>Calibri Light</vt:lpstr>
      <vt:lpstr>Verdana</vt:lpstr>
      <vt:lpstr>Arial</vt:lpstr>
      <vt:lpstr>Calibri</vt:lpstr>
      <vt:lpstr>Standarddesign</vt:lpstr>
      <vt:lpstr>Benutzerdefiniertes Design</vt:lpstr>
      <vt:lpstr>UP Titel</vt:lpstr>
      <vt:lpstr>1_Benutzerdefiniertes Design</vt:lpstr>
      <vt:lpstr>Cover</vt:lpstr>
      <vt:lpstr>Apresentação do PowerPoint</vt:lpstr>
      <vt:lpstr>UP Facts</vt:lpstr>
      <vt:lpstr>Cooperating Non-university Research Institutions</vt:lpstr>
      <vt:lpstr>Research</vt:lpstr>
      <vt:lpstr>Nutritional Science</vt:lpstr>
      <vt:lpstr>Chair of Business Informatics, Processes and Systems</vt:lpstr>
      <vt:lpstr>Programas de Master na Uni Potsdam</vt:lpstr>
      <vt:lpstr>Master Programs relacionados</vt:lpstr>
      <vt:lpstr>Research Alumni Network (1)</vt:lpstr>
      <vt:lpstr>Research Alumni Network (2)</vt:lpstr>
      <vt:lpstr>Apresentação do PowerPoint</vt:lpstr>
      <vt:lpstr>Centro de Cinema: Potsdam-Babelsberg</vt:lpstr>
      <vt:lpstr>Apresentação do PowerPoint</vt:lpstr>
      <vt:lpstr>Apresentação do PowerPoint</vt:lpstr>
      <vt:lpstr>Centro de Cinema: Potsdam-Babelsberg</vt:lpstr>
      <vt:lpstr>Quellen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faust</dc:creator>
  <cp:lastModifiedBy>Trainer 1</cp:lastModifiedBy>
  <cp:revision>125</cp:revision>
  <dcterms:created xsi:type="dcterms:W3CDTF">2014-03-17T13:14:48Z</dcterms:created>
  <dcterms:modified xsi:type="dcterms:W3CDTF">2024-09-09T14:01:53Z</dcterms:modified>
</cp:coreProperties>
</file>