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748" r:id="rId2"/>
    <p:sldMasterId id="2147483834" r:id="rId3"/>
    <p:sldMasterId id="2147483870" r:id="rId4"/>
    <p:sldMasterId id="2147483881" r:id="rId5"/>
    <p:sldMasterId id="2147483891" r:id="rId6"/>
    <p:sldMasterId id="2147483893" r:id="rId7"/>
    <p:sldMasterId id="2147483903" r:id="rId8"/>
    <p:sldMasterId id="2147483920" r:id="rId9"/>
    <p:sldMasterId id="2147483934" r:id="rId10"/>
    <p:sldMasterId id="2147483943" r:id="rId11"/>
    <p:sldMasterId id="2147483952" r:id="rId12"/>
    <p:sldMasterId id="2147483964" r:id="rId13"/>
  </p:sldMasterIdLst>
  <p:notesMasterIdLst>
    <p:notesMasterId r:id="rId29"/>
  </p:notesMasterIdLst>
  <p:handoutMasterIdLst>
    <p:handoutMasterId r:id="rId30"/>
  </p:handoutMasterIdLst>
  <p:sldIdLst>
    <p:sldId id="742" r:id="rId14"/>
    <p:sldId id="412" r:id="rId15"/>
    <p:sldId id="654" r:id="rId16"/>
    <p:sldId id="278" r:id="rId17"/>
    <p:sldId id="785" r:id="rId18"/>
    <p:sldId id="265" r:id="rId19"/>
    <p:sldId id="720" r:id="rId20"/>
    <p:sldId id="796" r:id="rId21"/>
    <p:sldId id="468" r:id="rId22"/>
    <p:sldId id="453" r:id="rId23"/>
    <p:sldId id="403" r:id="rId24"/>
    <p:sldId id="426" r:id="rId25"/>
    <p:sldId id="754" r:id="rId26"/>
    <p:sldId id="518" r:id="rId27"/>
    <p:sldId id="404" r:id="rId28"/>
  </p:sldIdLst>
  <p:sldSz cx="9144000" cy="5143500" type="screen16x9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Ranftl" initials="AR" lastIdx="12" clrIdx="0">
    <p:extLst>
      <p:ext uri="{19B8F6BF-5375-455C-9EA6-DF929625EA0E}">
        <p15:presenceInfo xmlns:p15="http://schemas.microsoft.com/office/powerpoint/2012/main" userId="S::ranftl@ediundsepp.de::9ea9b513-87b2-4411-99ac-18bc9c913a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2CA"/>
    <a:srgbClr val="98C6EA"/>
    <a:srgbClr val="3070B3"/>
    <a:srgbClr val="005293"/>
    <a:srgbClr val="FFDC30"/>
    <a:srgbClr val="0F1B5F"/>
    <a:srgbClr val="007C3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25" autoAdjust="0"/>
    <p:restoredTop sz="82993" autoAdjust="0"/>
  </p:normalViewPr>
  <p:slideViewPr>
    <p:cSldViewPr snapToGrid="0">
      <p:cViewPr varScale="1">
        <p:scale>
          <a:sx n="140" d="100"/>
          <a:sy n="140" d="100"/>
        </p:scale>
        <p:origin x="456" y="192"/>
      </p:cViewPr>
      <p:guideLst>
        <p:guide orient="horz" pos="3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133" d="100"/>
          <a:sy n="133" d="100"/>
        </p:scale>
        <p:origin x="1072" y="192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10/09/2024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28582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428582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10/09/2024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3" tIns="45721" rIns="91443" bIns="45721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8"/>
          </a:xfrm>
          <a:prstGeom prst="rect">
            <a:avLst/>
          </a:prstGeom>
        </p:spPr>
        <p:txBody>
          <a:bodyPr vert="horz" wrap="square" lIns="91443" tIns="45721" rIns="91443" bIns="4572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28582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28582"/>
            <a:ext cx="2945659" cy="496333"/>
          </a:xfrm>
          <a:prstGeom prst="rect">
            <a:avLst/>
          </a:prstGeom>
        </p:spPr>
        <p:txBody>
          <a:bodyPr vert="horz" lIns="91443" tIns="45721" rIns="91443" bIns="4572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620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lienbildplatzhalter 1">
            <a:extLst>
              <a:ext uri="{FF2B5EF4-FFF2-40B4-BE49-F238E27FC236}">
                <a16:creationId xmlns:a16="http://schemas.microsoft.com/office/drawing/2014/main" id="{13677732-0CEE-5245-8145-A4AB80A1BB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izenplatzhalter 2">
            <a:extLst>
              <a:ext uri="{FF2B5EF4-FFF2-40B4-BE49-F238E27FC236}">
                <a16:creationId xmlns:a16="http://schemas.microsoft.com/office/drawing/2014/main" id="{06ACE470-E812-5F4C-B913-71E5E5E32F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21507" name="Kopfzeilenplatzhalter 3">
            <a:extLst>
              <a:ext uri="{FF2B5EF4-FFF2-40B4-BE49-F238E27FC236}">
                <a16:creationId xmlns:a16="http://schemas.microsoft.com/office/drawing/2014/main" id="{98D736FF-5670-B84A-97FB-696980B703BC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/>
              <a:t>TUM Graduate School</a:t>
            </a:r>
          </a:p>
        </p:txBody>
      </p:sp>
      <p:sp>
        <p:nvSpPr>
          <p:cNvPr id="21508" name="Foliennummernplatzhalter 4">
            <a:extLst>
              <a:ext uri="{FF2B5EF4-FFF2-40B4-BE49-F238E27FC236}">
                <a16:creationId xmlns:a16="http://schemas.microsoft.com/office/drawing/2014/main" id="{A662A051-E1F4-1546-AC50-0C066D07D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AA2EAE-A188-B847-8466-E1D245487062}" type="slidenum">
              <a:rPr lang="en-GB" altLang="en-BR" smtClean="0">
                <a:latin typeface="Calibri" panose="020F0502020204030204" pitchFamily="34" charset="0"/>
              </a:rPr>
              <a:pPr/>
              <a:t>12</a:t>
            </a:fld>
            <a:endParaRPr lang="en-GB" altLang="en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C6D0-44D5-4EB7-828F-6F464F83D7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7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5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Not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competition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, but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collaboration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will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contribute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meeto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solve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today‘s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global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challenges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of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the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future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indent="0">
              <a:buFontTx/>
              <a:buNone/>
            </a:pP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Only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together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we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will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be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able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to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solve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them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C6D0-44D5-4EB7-828F-6F464F83D79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710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44% international bei Studienanfängern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C6D0-44D5-4EB7-828F-6F464F83D79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424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>
            <a:extLst>
              <a:ext uri="{FF2B5EF4-FFF2-40B4-BE49-F238E27FC236}">
                <a16:creationId xmlns:a16="http://schemas.microsoft.com/office/drawing/2014/main" id="{3CF14B2B-0C33-954D-9F29-10FE6757B8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>
            <a:extLst>
              <a:ext uri="{FF2B5EF4-FFF2-40B4-BE49-F238E27FC236}">
                <a16:creationId xmlns:a16="http://schemas.microsoft.com/office/drawing/2014/main" id="{5FB4077E-FC76-F742-B061-3033E3A53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Foliennummernplatzhalter 3">
            <a:extLst>
              <a:ext uri="{FF2B5EF4-FFF2-40B4-BE49-F238E27FC236}">
                <a16:creationId xmlns:a16="http://schemas.microsoft.com/office/drawing/2014/main" id="{67745113-A405-1D4E-851C-6E67140A8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0C9855-DE80-304E-BDF9-D3867A929BAA}" type="slidenum">
              <a:rPr lang="en-GB" altLang="de-DE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en-GB" altLang="de-DE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64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>
            <a:extLst>
              <a:ext uri="{FF2B5EF4-FFF2-40B4-BE49-F238E27FC236}">
                <a16:creationId xmlns:a16="http://schemas.microsoft.com/office/drawing/2014/main" id="{43D0C6A8-34AC-0E4D-8AF7-4AB0FEBE93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>
            <a:extLst>
              <a:ext uri="{FF2B5EF4-FFF2-40B4-BE49-F238E27FC236}">
                <a16:creationId xmlns:a16="http://schemas.microsoft.com/office/drawing/2014/main" id="{F0B6CAA9-5BFC-8941-B02D-89DB801EE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8132" name="Foliennummernplatzhalter 3">
            <a:extLst>
              <a:ext uri="{FF2B5EF4-FFF2-40B4-BE49-F238E27FC236}">
                <a16:creationId xmlns:a16="http://schemas.microsoft.com/office/drawing/2014/main" id="{281E485B-2C55-2743-B3F4-953495AF5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8E291D-66D1-8644-851A-18F4329AFF1C}" type="slidenum">
              <a:rPr lang="en-GB" altLang="de-DE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</a:t>
            </a:fld>
            <a:endParaRPr lang="en-GB" altLang="de-DE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69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>
            <a:extLst>
              <a:ext uri="{FF2B5EF4-FFF2-40B4-BE49-F238E27FC236}">
                <a16:creationId xmlns:a16="http://schemas.microsoft.com/office/drawing/2014/main" id="{757CD172-A4D7-6840-AE0B-B39DCB7B90F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izenplatzhalter 2">
            <a:extLst>
              <a:ext uri="{FF2B5EF4-FFF2-40B4-BE49-F238E27FC236}">
                <a16:creationId xmlns:a16="http://schemas.microsoft.com/office/drawing/2014/main" id="{F9DC03A3-A5BB-B442-BADD-43B3A3A132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9459" name="Kopfzeilenplatzhalter 3">
            <a:extLst>
              <a:ext uri="{FF2B5EF4-FFF2-40B4-BE49-F238E27FC236}">
                <a16:creationId xmlns:a16="http://schemas.microsoft.com/office/drawing/2014/main" id="{89CA6330-0A62-CB40-8A64-3C31A1E25B2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/>
              <a:t>TUM Graduate School</a:t>
            </a:r>
          </a:p>
        </p:txBody>
      </p:sp>
      <p:sp>
        <p:nvSpPr>
          <p:cNvPr id="19460" name="Foliennummernplatzhalter 4">
            <a:extLst>
              <a:ext uri="{FF2B5EF4-FFF2-40B4-BE49-F238E27FC236}">
                <a16:creationId xmlns:a16="http://schemas.microsoft.com/office/drawing/2014/main" id="{308BC808-8EE0-044F-8E70-E675F552B7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0D30800-E8AF-F242-9171-A48FD29D9F35}" type="slidenum">
              <a:rPr lang="en-GB" altLang="en-BR" smtClean="0">
                <a:latin typeface="Calibri" panose="020F0502020204030204" pitchFamily="34" charset="0"/>
              </a:rPr>
              <a:pPr/>
              <a:t>11</a:t>
            </a:fld>
            <a:endParaRPr lang="en-GB" altLang="en-B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8A47F3-D29A-D742-9EAB-039992680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9E45AE-0E6F-1C48-959B-041C342F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5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672" y="627460"/>
            <a:ext cx="8128000" cy="457200"/>
          </a:xfrm>
        </p:spPr>
        <p:txBody>
          <a:bodyPr/>
          <a:lstStyle>
            <a:lvl1pPr>
              <a:defRPr sz="2100"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3704A9-BD62-4AD1-B56F-1ED4AEFFCEEB}" type="datetime1">
              <a:rPr lang="de-DE" altLang="en-US"/>
              <a:pPr>
                <a:defRPr/>
              </a:pPr>
              <a:t>10.09.24</a:t>
            </a:fld>
            <a:endParaRPr lang="de-DE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D8856F9-023B-427D-A40E-94A25AB16A43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1696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_Logo_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0AF3E-45DE-5144-A209-410E24E8B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0AB329-AA5A-2149-B7D5-D7A6AE75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6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0AF3E-45DE-5144-A209-410E24E8B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0AB329-AA5A-2149-B7D5-D7A6AE75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029627-8DE3-514E-A26D-527595A159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737" y="2326105"/>
            <a:ext cx="7451558" cy="82399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</a:defRPr>
            </a:lvl1pPr>
            <a:lvl2pPr>
              <a:defRPr sz="5000" b="1"/>
            </a:lvl2pPr>
            <a:lvl3pPr>
              <a:defRPr sz="5000" b="1"/>
            </a:lvl3pPr>
            <a:lvl4pPr>
              <a:defRPr sz="5000" b="1"/>
            </a:lvl4pPr>
            <a:lvl5pPr>
              <a:defRPr sz="5000" b="1"/>
            </a:lvl5pPr>
          </a:lstStyle>
          <a:p>
            <a:pPr lvl="0"/>
            <a:r>
              <a:rPr lang="en-US" dirty="0" err="1"/>
              <a:t>Kapitel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BD8919-3BB5-CE42-8BC0-EAB73F583D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180017"/>
            <a:ext cx="7564438" cy="27463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1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lau">
    <p:bg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51DDA4-449F-4DEB-8485-D4A5F98F6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2C9F1-6F2F-4184-88D0-39B82A7CF7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85B6AC1-E32F-954C-9885-43F270CD31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034" y="843436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</a:t>
            </a:r>
            <a:r>
              <a:rPr lang="en-US" dirty="0" err="1"/>
              <a:t>kurz</a:t>
            </a:r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2FCF94C-ED3D-574E-8167-CE1B6E04C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310315"/>
            <a:ext cx="5318125" cy="28988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00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lang="de-DE" sz="1400" noProof="0" dirty="0" smtClean="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lang="en-US"/>
              <a:t>Technical University of Munich | Who We Are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16DDB3-F33A-B644-B3CA-F78D179E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5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r formatfüll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01F8ACFE-E973-1F46-BCD3-ACC17D991A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232688 w 9144000"/>
              <a:gd name="connsiteY0" fmla="*/ 325716 h 5143500"/>
              <a:gd name="connsiteX1" fmla="*/ 8232688 w 9144000"/>
              <a:gd name="connsiteY1" fmla="*/ 382578 h 5143500"/>
              <a:gd name="connsiteX2" fmla="*/ 8289647 w 9144000"/>
              <a:gd name="connsiteY2" fmla="*/ 382578 h 5143500"/>
              <a:gd name="connsiteX3" fmla="*/ 8289647 w 9144000"/>
              <a:gd name="connsiteY3" fmla="*/ 642516 h 5143500"/>
              <a:gd name="connsiteX4" fmla="*/ 8346606 w 9144000"/>
              <a:gd name="connsiteY4" fmla="*/ 642516 h 5143500"/>
              <a:gd name="connsiteX5" fmla="*/ 8346606 w 9144000"/>
              <a:gd name="connsiteY5" fmla="*/ 382578 h 5143500"/>
              <a:gd name="connsiteX6" fmla="*/ 8411702 w 9144000"/>
              <a:gd name="connsiteY6" fmla="*/ 382578 h 5143500"/>
              <a:gd name="connsiteX7" fmla="*/ 8411702 w 9144000"/>
              <a:gd name="connsiteY7" fmla="*/ 642516 h 5143500"/>
              <a:gd name="connsiteX8" fmla="*/ 8590715 w 9144000"/>
              <a:gd name="connsiteY8" fmla="*/ 642516 h 5143500"/>
              <a:gd name="connsiteX9" fmla="*/ 8590715 w 9144000"/>
              <a:gd name="connsiteY9" fmla="*/ 382578 h 5143500"/>
              <a:gd name="connsiteX10" fmla="*/ 8655811 w 9144000"/>
              <a:gd name="connsiteY10" fmla="*/ 382578 h 5143500"/>
              <a:gd name="connsiteX11" fmla="*/ 8655811 w 9144000"/>
              <a:gd name="connsiteY11" fmla="*/ 642516 h 5143500"/>
              <a:gd name="connsiteX12" fmla="*/ 8712770 w 9144000"/>
              <a:gd name="connsiteY12" fmla="*/ 642516 h 5143500"/>
              <a:gd name="connsiteX13" fmla="*/ 8712770 w 9144000"/>
              <a:gd name="connsiteY13" fmla="*/ 382578 h 5143500"/>
              <a:gd name="connsiteX14" fmla="*/ 8777866 w 9144000"/>
              <a:gd name="connsiteY14" fmla="*/ 382578 h 5143500"/>
              <a:gd name="connsiteX15" fmla="*/ 8777866 w 9144000"/>
              <a:gd name="connsiteY15" fmla="*/ 642516 h 5143500"/>
              <a:gd name="connsiteX16" fmla="*/ 8834825 w 9144000"/>
              <a:gd name="connsiteY16" fmla="*/ 642516 h 5143500"/>
              <a:gd name="connsiteX17" fmla="*/ 8834825 w 9144000"/>
              <a:gd name="connsiteY17" fmla="*/ 325716 h 5143500"/>
              <a:gd name="connsiteX18" fmla="*/ 8533757 w 9144000"/>
              <a:gd name="connsiteY18" fmla="*/ 325716 h 5143500"/>
              <a:gd name="connsiteX19" fmla="*/ 8533757 w 9144000"/>
              <a:gd name="connsiteY19" fmla="*/ 585654 h 5143500"/>
              <a:gd name="connsiteX20" fmla="*/ 8468661 w 9144000"/>
              <a:gd name="connsiteY20" fmla="*/ 585654 h 5143500"/>
              <a:gd name="connsiteX21" fmla="*/ 8468661 w 9144000"/>
              <a:gd name="connsiteY21" fmla="*/ 325716 h 5143500"/>
              <a:gd name="connsiteX22" fmla="*/ 0 w 9144000"/>
              <a:gd name="connsiteY22" fmla="*/ 0 h 5143500"/>
              <a:gd name="connsiteX23" fmla="*/ 9144000 w 9144000"/>
              <a:gd name="connsiteY23" fmla="*/ 0 h 5143500"/>
              <a:gd name="connsiteX24" fmla="*/ 9144000 w 9144000"/>
              <a:gd name="connsiteY24" fmla="*/ 5143500 h 5143500"/>
              <a:gd name="connsiteX25" fmla="*/ 0 w 9144000"/>
              <a:gd name="connsiteY2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144000" h="5143500">
                <a:moveTo>
                  <a:pt x="8232688" y="325716"/>
                </a:moveTo>
                <a:lnTo>
                  <a:pt x="8232688" y="382578"/>
                </a:lnTo>
                <a:lnTo>
                  <a:pt x="8289647" y="382578"/>
                </a:lnTo>
                <a:lnTo>
                  <a:pt x="8289647" y="642516"/>
                </a:lnTo>
                <a:lnTo>
                  <a:pt x="8346606" y="642516"/>
                </a:lnTo>
                <a:lnTo>
                  <a:pt x="8346606" y="382578"/>
                </a:lnTo>
                <a:lnTo>
                  <a:pt x="8411702" y="382578"/>
                </a:lnTo>
                <a:lnTo>
                  <a:pt x="8411702" y="642516"/>
                </a:lnTo>
                <a:lnTo>
                  <a:pt x="8590715" y="642516"/>
                </a:lnTo>
                <a:lnTo>
                  <a:pt x="8590715" y="382578"/>
                </a:lnTo>
                <a:lnTo>
                  <a:pt x="8655811" y="382578"/>
                </a:lnTo>
                <a:lnTo>
                  <a:pt x="8655811" y="642516"/>
                </a:lnTo>
                <a:lnTo>
                  <a:pt x="8712770" y="642516"/>
                </a:lnTo>
                <a:lnTo>
                  <a:pt x="8712770" y="382578"/>
                </a:lnTo>
                <a:lnTo>
                  <a:pt x="8777866" y="382578"/>
                </a:lnTo>
                <a:lnTo>
                  <a:pt x="8777866" y="642516"/>
                </a:lnTo>
                <a:lnTo>
                  <a:pt x="8834825" y="642516"/>
                </a:lnTo>
                <a:lnTo>
                  <a:pt x="8834825" y="325716"/>
                </a:lnTo>
                <a:lnTo>
                  <a:pt x="8533757" y="325716"/>
                </a:lnTo>
                <a:lnTo>
                  <a:pt x="8533757" y="585654"/>
                </a:lnTo>
                <a:lnTo>
                  <a:pt x="8468661" y="585654"/>
                </a:lnTo>
                <a:lnTo>
                  <a:pt x="8468661" y="325716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b="0" spc="0">
                <a:solidFill>
                  <a:schemeClr val="bg1"/>
                </a:solidFill>
              </a:defRPr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6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Visit from the Consulate General Japan | 04.11.2020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45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Visit from the Consulate General Japan | 04.11.2020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13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Visit from the Consulate General Japan | 04.11.2020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94656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Visit from the Consulate General Japan | 04.11.2020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4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E1553A-1197-49AB-83DC-9ED333EF6C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A538EC-4F83-4247-B013-7CA2F32A8B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9034" y="843436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5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</a:t>
            </a:r>
            <a:r>
              <a:rPr lang="en-US" dirty="0" err="1"/>
              <a:t>kurz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37B07C2-512C-7E4E-949B-2BDDC9F1E5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310315"/>
            <a:ext cx="5318125" cy="28988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55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1">
          <p15:clr>
            <a:srgbClr val="FBAE40"/>
          </p15:clr>
        </p15:guide>
        <p15:guide id="2" orient="horz" pos="114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Visit from the Consulate General Japan | 04.11.2020</a:t>
            </a:r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9240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 dirty="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Visit from the Consulate General Japan | 04.11.2020</a:t>
            </a:r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3671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Visit from the Consulate General Japan | 04.11.2020</a:t>
            </a:r>
            <a:endParaRPr lang="de-DE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052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Visit from the Consulate General Japan | 04.11.2020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70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Philip Miessner (TUM) | Visit by NPU | 16.10.2019</a:t>
            </a:r>
          </a:p>
        </p:txBody>
      </p:sp>
    </p:spTree>
    <p:extLst>
      <p:ext uri="{BB962C8B-B14F-4D97-AF65-F5344CB8AC3E}">
        <p14:creationId xmlns:p14="http://schemas.microsoft.com/office/powerpoint/2010/main" val="4051105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600201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Philip Miessner (TUM) | Visit by NPU | 16.10.2019</a:t>
            </a:r>
          </a:p>
        </p:txBody>
      </p:sp>
    </p:spTree>
    <p:extLst>
      <p:ext uri="{BB962C8B-B14F-4D97-AF65-F5344CB8AC3E}">
        <p14:creationId xmlns:p14="http://schemas.microsoft.com/office/powerpoint/2010/main" val="1184554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2143126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Philip Miessner (TUM) | Visit by NPU | 16.10.2019</a:t>
            </a:r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1" y="1600201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20017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2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80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Philip Miessner (TUM) | Visit by NPU | 16.10.2019</a:t>
            </a:r>
          </a:p>
        </p:txBody>
      </p:sp>
    </p:spTree>
    <p:extLst>
      <p:ext uri="{BB962C8B-B14F-4D97-AF65-F5344CB8AC3E}">
        <p14:creationId xmlns:p14="http://schemas.microsoft.com/office/powerpoint/2010/main" val="2332260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1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Philip Miessner (TUM) | Visit by NPU | 16.10.2019</a:t>
            </a:r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3" y="2148753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1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4235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 dirty="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Philip Miessner (TUM) | Visit by NPU | 16.10.2019</a:t>
            </a:r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1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7993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D827F-C259-46F2-A519-347EEC14A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088" y="849824"/>
            <a:ext cx="8535600" cy="5386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791185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Philip Miessner (TUM) | Visit by NPU | 16.10.2019</a:t>
            </a:r>
            <a:endParaRPr lang="de-DE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1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7073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1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Philip Miessner (TUM) | Visit by NPU | 16.10.2019</a:t>
            </a:r>
          </a:p>
        </p:txBody>
      </p:sp>
    </p:spTree>
    <p:extLst>
      <p:ext uri="{BB962C8B-B14F-4D97-AF65-F5344CB8AC3E}">
        <p14:creationId xmlns:p14="http://schemas.microsoft.com/office/powerpoint/2010/main" val="927285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Philip Miessner (TUM) | Visit by NPU | 16.10.2019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9B325-780F-471F-844F-70C71B24927B}" type="slidenum">
              <a:rPr lang="de-DE" altLang="de-DE"/>
              <a:pPr/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5338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5BA2-BBAC-43C8-B7A1-69EF710BC0C0}" type="datetimeFigureOut">
              <a:rPr lang="de-DE" smtClean="0"/>
              <a:t>10.09.24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FBC5-D3F4-4EBF-85D0-FE24A5D714B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59490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Philip Miessner (TUM) | Visit by NPU | 16.10.2019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64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Philip Miessner (TUM) | Visit by NPU | 16.10.2019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3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Philip Miessner (TUM) | Visit by NPU | 16.10.2019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38266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Philip Miessner (TUM) | Visit by NPU | 16.10.2019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53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Philip Miessner (TUM) | Visit by NPU | 16.10.2019</a:t>
            </a:r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8803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 dirty="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Philip Miessner (TUM) | Visit by NPU | 16.10.2019</a:t>
            </a:r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7740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48FC3D4-B891-EB4B-85F2-5648420140C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3851275" cy="5143500"/>
          </a:xfrm>
          <a:prstGeom prst="rect">
            <a:avLst/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087906" y="2335946"/>
            <a:ext cx="4737002" cy="235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2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 spc="0">
                <a:solidFill>
                  <a:schemeClr val="tx1"/>
                </a:solidFill>
              </a:defRPr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70972" y="852251"/>
            <a:ext cx="47682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defRPr lang="de-DE" sz="3500" b="1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 dirty="0"/>
              <a:t>Titel</a:t>
            </a:r>
            <a:br>
              <a:rPr lang="de-DE" noProof="0" dirty="0"/>
            </a:br>
            <a:r>
              <a:rPr lang="de-DE" noProof="0" dirty="0"/>
              <a:t>über 2 Zeilen</a:t>
            </a:r>
          </a:p>
        </p:txBody>
      </p:sp>
    </p:spTree>
    <p:extLst>
      <p:ext uri="{BB962C8B-B14F-4D97-AF65-F5344CB8AC3E}">
        <p14:creationId xmlns:p14="http://schemas.microsoft.com/office/powerpoint/2010/main" val="170160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26">
          <p15:clr>
            <a:srgbClr val="FBAE40"/>
          </p15:clr>
        </p15:guide>
        <p15:guide id="2" pos="2562">
          <p15:clr>
            <a:srgbClr val="FBAE40"/>
          </p15:clr>
        </p15:guide>
        <p15:guide id="3" orient="horz" pos="1507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/>
              <a:t>Philip Miessner (TUM) | Visit by NPU | 16.10.2019</a:t>
            </a:r>
            <a:endParaRPr lang="de-DE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23175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Philip Miessner (TUM) | Visit by NPU | 16.10.2019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41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Philip Miessner (TUM) | Visit by NPU | 16.10.2019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9B325-780F-471F-844F-70C71B24927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41922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>
            <a:extLst>
              <a:ext uri="{FF2B5EF4-FFF2-40B4-BE49-F238E27FC236}">
                <a16:creationId xmlns:a16="http://schemas.microsoft.com/office/drawing/2014/main" id="{1C5E5037-6B53-BE49-9033-416C7ADF9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500" y="1189614"/>
            <a:ext cx="8508999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CC252D5B-40DA-FC42-BCAF-9AD07A6E76A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7499" y="2681426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</p:spTree>
    <p:extLst>
      <p:ext uri="{BB962C8B-B14F-4D97-AF65-F5344CB8AC3E}">
        <p14:creationId xmlns:p14="http://schemas.microsoft.com/office/powerpoint/2010/main" val="788212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32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97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16668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41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4937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5077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_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4B5992C-0561-DD4E-8CF9-92D40F421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" y="849328"/>
            <a:ext cx="8535600" cy="531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Überschrift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5E6CB2-A3F1-DC4C-BF83-42FC88BB1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552224"/>
            <a:ext cx="8534400" cy="540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5442648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05998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07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_Logo_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0AF3E-45DE-5144-A209-410E24E8B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0AB329-AA5A-2149-B7D5-D7A6AE75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01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60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0AF3E-45DE-5144-A209-410E24E8B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0AB329-AA5A-2149-B7D5-D7A6AE75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01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029627-8DE3-514E-A26D-527595A159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738" y="2326105"/>
            <a:ext cx="7451558" cy="82399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</a:defRPr>
            </a:lvl1pPr>
            <a:lvl2pPr>
              <a:defRPr sz="5000" b="1"/>
            </a:lvl2pPr>
            <a:lvl3pPr>
              <a:defRPr sz="5000" b="1"/>
            </a:lvl3pPr>
            <a:lvl4pPr>
              <a:defRPr sz="5000" b="1"/>
            </a:lvl4pPr>
            <a:lvl5pPr>
              <a:defRPr sz="5000" b="1"/>
            </a:lvl5pPr>
          </a:lstStyle>
          <a:p>
            <a:pPr lvl="0"/>
            <a:r>
              <a:rPr lang="en-US" dirty="0" err="1"/>
              <a:t>Kapitel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BD8919-3BB5-CE42-8BC0-EAB73F583D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180017"/>
            <a:ext cx="7564438" cy="27463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780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blau">
    <p:bg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51DDA4-449F-4DEB-8485-D4A5F98F6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6001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2C9F1-6F2F-4184-88D0-39B82A7CF7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85B6AC1-E32F-954C-9885-43F270CD31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034" y="843436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</a:t>
            </a:r>
            <a:r>
              <a:rPr lang="en-US" dirty="0" err="1"/>
              <a:t>kurz</a:t>
            </a:r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2FCF94C-ED3D-574E-8167-CE1B6E04C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1" y="1310316"/>
            <a:ext cx="5318125" cy="28988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39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600201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lang="de-DE" sz="1400" noProof="0" dirty="0" smtClean="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306001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16DDB3-F33A-B644-B3CA-F78D179E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06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r formatfüll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01F8ACFE-E973-1F46-BCD3-ACC17D991A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8232688 w 9144000"/>
              <a:gd name="connsiteY0" fmla="*/ 325716 h 5143500"/>
              <a:gd name="connsiteX1" fmla="*/ 8232688 w 9144000"/>
              <a:gd name="connsiteY1" fmla="*/ 382578 h 5143500"/>
              <a:gd name="connsiteX2" fmla="*/ 8289647 w 9144000"/>
              <a:gd name="connsiteY2" fmla="*/ 382578 h 5143500"/>
              <a:gd name="connsiteX3" fmla="*/ 8289647 w 9144000"/>
              <a:gd name="connsiteY3" fmla="*/ 642516 h 5143500"/>
              <a:gd name="connsiteX4" fmla="*/ 8346606 w 9144000"/>
              <a:gd name="connsiteY4" fmla="*/ 642516 h 5143500"/>
              <a:gd name="connsiteX5" fmla="*/ 8346606 w 9144000"/>
              <a:gd name="connsiteY5" fmla="*/ 382578 h 5143500"/>
              <a:gd name="connsiteX6" fmla="*/ 8411702 w 9144000"/>
              <a:gd name="connsiteY6" fmla="*/ 382578 h 5143500"/>
              <a:gd name="connsiteX7" fmla="*/ 8411702 w 9144000"/>
              <a:gd name="connsiteY7" fmla="*/ 642516 h 5143500"/>
              <a:gd name="connsiteX8" fmla="*/ 8590715 w 9144000"/>
              <a:gd name="connsiteY8" fmla="*/ 642516 h 5143500"/>
              <a:gd name="connsiteX9" fmla="*/ 8590715 w 9144000"/>
              <a:gd name="connsiteY9" fmla="*/ 382578 h 5143500"/>
              <a:gd name="connsiteX10" fmla="*/ 8655811 w 9144000"/>
              <a:gd name="connsiteY10" fmla="*/ 382578 h 5143500"/>
              <a:gd name="connsiteX11" fmla="*/ 8655811 w 9144000"/>
              <a:gd name="connsiteY11" fmla="*/ 642516 h 5143500"/>
              <a:gd name="connsiteX12" fmla="*/ 8712770 w 9144000"/>
              <a:gd name="connsiteY12" fmla="*/ 642516 h 5143500"/>
              <a:gd name="connsiteX13" fmla="*/ 8712770 w 9144000"/>
              <a:gd name="connsiteY13" fmla="*/ 382578 h 5143500"/>
              <a:gd name="connsiteX14" fmla="*/ 8777866 w 9144000"/>
              <a:gd name="connsiteY14" fmla="*/ 382578 h 5143500"/>
              <a:gd name="connsiteX15" fmla="*/ 8777866 w 9144000"/>
              <a:gd name="connsiteY15" fmla="*/ 642516 h 5143500"/>
              <a:gd name="connsiteX16" fmla="*/ 8834825 w 9144000"/>
              <a:gd name="connsiteY16" fmla="*/ 642516 h 5143500"/>
              <a:gd name="connsiteX17" fmla="*/ 8834825 w 9144000"/>
              <a:gd name="connsiteY17" fmla="*/ 325716 h 5143500"/>
              <a:gd name="connsiteX18" fmla="*/ 8533757 w 9144000"/>
              <a:gd name="connsiteY18" fmla="*/ 325716 h 5143500"/>
              <a:gd name="connsiteX19" fmla="*/ 8533757 w 9144000"/>
              <a:gd name="connsiteY19" fmla="*/ 585654 h 5143500"/>
              <a:gd name="connsiteX20" fmla="*/ 8468661 w 9144000"/>
              <a:gd name="connsiteY20" fmla="*/ 585654 h 5143500"/>
              <a:gd name="connsiteX21" fmla="*/ 8468661 w 9144000"/>
              <a:gd name="connsiteY21" fmla="*/ 325716 h 5143500"/>
              <a:gd name="connsiteX22" fmla="*/ 0 w 9144000"/>
              <a:gd name="connsiteY22" fmla="*/ 0 h 5143500"/>
              <a:gd name="connsiteX23" fmla="*/ 9144000 w 9144000"/>
              <a:gd name="connsiteY23" fmla="*/ 0 h 5143500"/>
              <a:gd name="connsiteX24" fmla="*/ 9144000 w 9144000"/>
              <a:gd name="connsiteY24" fmla="*/ 5143500 h 5143500"/>
              <a:gd name="connsiteX25" fmla="*/ 0 w 9144000"/>
              <a:gd name="connsiteY2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144000" h="5143500">
                <a:moveTo>
                  <a:pt x="8232688" y="325716"/>
                </a:moveTo>
                <a:lnTo>
                  <a:pt x="8232688" y="382578"/>
                </a:lnTo>
                <a:lnTo>
                  <a:pt x="8289647" y="382578"/>
                </a:lnTo>
                <a:lnTo>
                  <a:pt x="8289647" y="642516"/>
                </a:lnTo>
                <a:lnTo>
                  <a:pt x="8346606" y="642516"/>
                </a:lnTo>
                <a:lnTo>
                  <a:pt x="8346606" y="382578"/>
                </a:lnTo>
                <a:lnTo>
                  <a:pt x="8411702" y="382578"/>
                </a:lnTo>
                <a:lnTo>
                  <a:pt x="8411702" y="642516"/>
                </a:lnTo>
                <a:lnTo>
                  <a:pt x="8590715" y="642516"/>
                </a:lnTo>
                <a:lnTo>
                  <a:pt x="8590715" y="382578"/>
                </a:lnTo>
                <a:lnTo>
                  <a:pt x="8655811" y="382578"/>
                </a:lnTo>
                <a:lnTo>
                  <a:pt x="8655811" y="642516"/>
                </a:lnTo>
                <a:lnTo>
                  <a:pt x="8712770" y="642516"/>
                </a:lnTo>
                <a:lnTo>
                  <a:pt x="8712770" y="382578"/>
                </a:lnTo>
                <a:lnTo>
                  <a:pt x="8777866" y="382578"/>
                </a:lnTo>
                <a:lnTo>
                  <a:pt x="8777866" y="642516"/>
                </a:lnTo>
                <a:lnTo>
                  <a:pt x="8834825" y="642516"/>
                </a:lnTo>
                <a:lnTo>
                  <a:pt x="8834825" y="325716"/>
                </a:lnTo>
                <a:lnTo>
                  <a:pt x="8533757" y="325716"/>
                </a:lnTo>
                <a:lnTo>
                  <a:pt x="8533757" y="585654"/>
                </a:lnTo>
                <a:lnTo>
                  <a:pt x="8468661" y="585654"/>
                </a:lnTo>
                <a:lnTo>
                  <a:pt x="8468661" y="325716"/>
                </a:ln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>
          <a:xfrm>
            <a:off x="306001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b="0" spc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194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64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600201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60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2143126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1" y="1600201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4510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0AF3E-45DE-5144-A209-410E24E8B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0AB329-AA5A-2149-B7D5-D7A6AE75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029627-8DE3-514E-A26D-527595A159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737" y="2326105"/>
            <a:ext cx="7451558" cy="82399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000" b="1">
                <a:solidFill>
                  <a:schemeClr val="accent1"/>
                </a:solidFill>
              </a:defRPr>
            </a:lvl1pPr>
            <a:lvl2pPr>
              <a:defRPr sz="5000" b="1"/>
            </a:lvl2pPr>
            <a:lvl3pPr>
              <a:defRPr sz="5000" b="1"/>
            </a:lvl3pPr>
            <a:lvl4pPr>
              <a:defRPr sz="5000" b="1"/>
            </a:lvl4pPr>
            <a:lvl5pPr>
              <a:defRPr sz="5000" b="1"/>
            </a:lvl5pPr>
          </a:lstStyle>
          <a:p>
            <a:pPr lvl="0"/>
            <a:r>
              <a:rPr lang="en-US" dirty="0" err="1"/>
              <a:t>Kapitel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BD8919-3BB5-CE42-8BC0-EAB73F583D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180017"/>
            <a:ext cx="7564438" cy="27463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68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2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80" y="1590675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923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1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3" y="2148753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1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971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 dirty="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1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121233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1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3206806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1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829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9B325-780F-471F-844F-70C71B24927B}" type="slidenum">
              <a:rPr lang="de-DE" altLang="de-DE"/>
              <a:pPr/>
              <a:t>‹#›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8822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1FBC5-D3F4-4EBF-85D0-FE24A5D714B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4204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600201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lang="de-DE" sz="1400" noProof="0" dirty="0" smtClean="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>
          <a:xfrm>
            <a:off x="306001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16DDB3-F33A-B644-B3CA-F78D179E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351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ence&#10;&#10;Description automatically generated">
            <a:extLst>
              <a:ext uri="{FF2B5EF4-FFF2-40B4-BE49-F238E27FC236}">
                <a16:creationId xmlns:a16="http://schemas.microsoft.com/office/drawing/2014/main" id="{2BD101D6-D616-B941-A7FD-CA217CD0D3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308" y="530195"/>
            <a:ext cx="7297832" cy="810705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890" y="1596397"/>
            <a:ext cx="4206252" cy="269948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308" y="1596396"/>
            <a:ext cx="2988829" cy="2699488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0EBC52-AB92-4B40-A24C-BA56684CA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9565" y="4574757"/>
            <a:ext cx="6428130" cy="273844"/>
          </a:xfrm>
        </p:spPr>
        <p:txBody>
          <a:bodyPr/>
          <a:lstStyle>
            <a:lvl1pPr>
              <a:defRPr sz="788" i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80AABA-D47E-0445-8B0F-692AB9E1DF33}"/>
              </a:ext>
            </a:extLst>
          </p:cNvPr>
          <p:cNvSpPr txBox="1"/>
          <p:nvPr userDrawn="1"/>
        </p:nvSpPr>
        <p:spPr>
          <a:xfrm>
            <a:off x="8418309" y="4543366"/>
            <a:ext cx="304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17D269C-2A9F-6D45-A588-A54787818BB3}" type="slidenum">
              <a:rPr lang="en-AU" sz="1050" smtClean="0">
                <a:solidFill>
                  <a:srgbClr val="081A38"/>
                </a:solidFill>
                <a:latin typeface="Helvetica" pitchFamily="2" charset="0"/>
              </a:rPr>
              <a:t>‹#›</a:t>
            </a:fld>
            <a:endParaRPr lang="en-AU" sz="1050" dirty="0">
              <a:solidFill>
                <a:srgbClr val="081A38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263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265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</p:spTree>
    <p:extLst>
      <p:ext uri="{BB962C8B-B14F-4D97-AF65-F5344CB8AC3E}">
        <p14:creationId xmlns:p14="http://schemas.microsoft.com/office/powerpoint/2010/main" val="219694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bild_Logo_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0AF3E-45DE-5144-A209-410E24E8B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0AB329-AA5A-2149-B7D5-D7A6AE75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4183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89034" y="843436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500"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Headline kurz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800" y="1310315"/>
            <a:ext cx="5318125" cy="28988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pPr lvl="0">
              <a:defRPr/>
            </a:pPr>
            <a:r>
              <a:rPr lang="de-DE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648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er formatfülle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3999"/>
              </a:lnSpc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95088" y="849824"/>
            <a:ext cx="8535600" cy="5386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154615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 bwMode="auto">
          <a:xfrm>
            <a:off x="0" y="0"/>
            <a:ext cx="3851275" cy="51435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4087906" y="2335946"/>
            <a:ext cx="4737002" cy="235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3999"/>
              </a:lnSpc>
              <a:defRPr lang="de-DE" sz="1400"/>
            </a:lvl1pPr>
            <a:lvl2pPr>
              <a:lnSpc>
                <a:spcPct val="113999"/>
              </a:lnSpc>
              <a:defRPr lang="de-DE" sz="1400"/>
            </a:lvl2pPr>
            <a:lvl3pPr>
              <a:defRPr sz="1400"/>
            </a:lvl3pPr>
          </a:lstStyle>
          <a:p>
            <a:pPr lvl="0">
              <a:defRPr/>
            </a:pPr>
            <a:r>
              <a:rPr lang="de-DE"/>
              <a:t>Inhalt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 sz="1200"/>
              <a:t>Dritte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 bwMode="auto"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defRPr spc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070972" y="852251"/>
            <a:ext cx="47682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defRPr lang="de-DE" sz="3500" b="1">
                <a:solidFill>
                  <a:schemeClr val="bg2"/>
                </a:solidFill>
              </a:defRPr>
            </a:lvl1pPr>
          </a:lstStyle>
          <a:p>
            <a:pPr lvl="0">
              <a:defRPr/>
            </a:pPr>
            <a:r>
              <a:rPr lang="de-DE"/>
              <a:t>Titel</a:t>
            </a:r>
            <a:br>
              <a:rPr lang="de-DE"/>
            </a:br>
            <a:r>
              <a:rPr lang="de-DE"/>
              <a:t>über 2 Zeilen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3078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oße Bilder_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auto"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90624" y="849328"/>
            <a:ext cx="8535600" cy="531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/>
              <a:t>Überschrift 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 bwMode="auto">
          <a:xfrm>
            <a:off x="304800" y="1552224"/>
            <a:ext cx="8534400" cy="540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70166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Kapiteltrenn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80737" y="2326105"/>
            <a:ext cx="7451558" cy="82399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000" b="1">
                <a:solidFill>
                  <a:schemeClr val="accent1"/>
                </a:solidFill>
              </a:defRPr>
            </a:lvl1pPr>
            <a:lvl2pPr>
              <a:defRPr sz="5000" b="1"/>
            </a:lvl2pPr>
            <a:lvl3pPr>
              <a:defRPr sz="5000" b="1"/>
            </a:lvl3pPr>
            <a:lvl4pPr>
              <a:defRPr sz="5000" b="1"/>
            </a:lvl4pPr>
            <a:lvl5pPr>
              <a:defRPr sz="5000" b="1"/>
            </a:lvl5pPr>
          </a:lstStyle>
          <a:p>
            <a:pPr lvl="0">
              <a:defRPr/>
            </a:pPr>
            <a:r>
              <a:rPr lang="en-US"/>
              <a:t>Kapitel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3180017"/>
            <a:ext cx="7564438" cy="27463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83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</p:spTree>
    <p:extLst>
      <p:ext uri="{BB962C8B-B14F-4D97-AF65-F5344CB8AC3E}">
        <p14:creationId xmlns:p14="http://schemas.microsoft.com/office/powerpoint/2010/main" val="42637436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89034" y="843436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500"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Headline kurz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304800" y="1310315"/>
            <a:ext cx="5318125" cy="28988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pPr lvl="0">
              <a:defRPr/>
            </a:pPr>
            <a:r>
              <a:rPr lang="de-DE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88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Bilder formatfüllen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3999"/>
              </a:lnSpc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95088" y="849824"/>
            <a:ext cx="8535600" cy="5386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Überschrift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33341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8"/>
          </p:nvPr>
        </p:nvSpPr>
        <p:spPr bwMode="auto">
          <a:xfrm>
            <a:off x="0" y="0"/>
            <a:ext cx="3851275" cy="51435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 bwMode="auto">
          <a:xfrm>
            <a:off x="4087906" y="2335946"/>
            <a:ext cx="4737002" cy="235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3999"/>
              </a:lnSpc>
              <a:defRPr lang="de-DE" sz="1400"/>
            </a:lvl1pPr>
            <a:lvl2pPr>
              <a:lnSpc>
                <a:spcPct val="113999"/>
              </a:lnSpc>
              <a:defRPr lang="de-DE" sz="1400"/>
            </a:lvl2pPr>
            <a:lvl3pPr>
              <a:defRPr sz="1400"/>
            </a:lvl3pPr>
          </a:lstStyle>
          <a:p>
            <a:pPr lvl="0">
              <a:defRPr/>
            </a:pPr>
            <a:r>
              <a:rPr lang="de-DE"/>
              <a:t>Inhalt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 sz="1200"/>
              <a:t>Dritte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 bwMode="auto"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 bwMode="auto">
          <a:prstGeom prst="rect">
            <a:avLst/>
          </a:prstGeom>
          <a:noFill/>
        </p:spPr>
        <p:txBody>
          <a:bodyPr/>
          <a:lstStyle>
            <a:lvl1pPr>
              <a:defRPr spc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070972" y="852251"/>
            <a:ext cx="47682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defRPr lang="de-DE" sz="3500" b="1">
                <a:solidFill>
                  <a:schemeClr val="bg2"/>
                </a:solidFill>
              </a:defRPr>
            </a:lvl1pPr>
          </a:lstStyle>
          <a:p>
            <a:pPr lvl="0">
              <a:defRPr/>
            </a:pPr>
            <a:r>
              <a:rPr lang="de-DE"/>
              <a:t>Titel</a:t>
            </a:r>
            <a:br>
              <a:rPr lang="de-DE"/>
            </a:br>
            <a:r>
              <a:rPr lang="de-DE"/>
              <a:t>über 2 Zeilen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31135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oße Bilder_mi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auto"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90624" y="849328"/>
            <a:ext cx="8535600" cy="531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/>
              <a:t>Überschrift 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/>
          </p:nvPr>
        </p:nvSpPr>
        <p:spPr bwMode="auto">
          <a:xfrm>
            <a:off x="304800" y="1552224"/>
            <a:ext cx="8534400" cy="540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31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1857855"/>
            <a:ext cx="9144000" cy="3285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563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4" y="1321644"/>
            <a:ext cx="8508999" cy="53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1863003"/>
            <a:ext cx="4242816" cy="2980991"/>
          </a:xfrm>
          <a:prstGeom prst="rect">
            <a:avLst/>
          </a:prstGeom>
        </p:spPr>
        <p:txBody>
          <a:bodyPr lIns="0" rIns="0"/>
          <a:lstStyle>
            <a:lvl1pPr>
              <a:defRPr lang="de-DE" sz="9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9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9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1863090"/>
            <a:ext cx="4244400" cy="29808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5" y="745753"/>
            <a:ext cx="8508999" cy="23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1800"/>
              </a:lnSpc>
              <a:defRPr lang="de-DE" sz="1688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88683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Kapiteltrenn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280737" y="2326105"/>
            <a:ext cx="7451558" cy="82399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000" b="1">
                <a:solidFill>
                  <a:schemeClr val="accent1"/>
                </a:solidFill>
              </a:defRPr>
            </a:lvl1pPr>
            <a:lvl2pPr>
              <a:defRPr sz="5000" b="1"/>
            </a:lvl2pPr>
            <a:lvl3pPr>
              <a:defRPr sz="5000" b="1"/>
            </a:lvl3pPr>
            <a:lvl4pPr>
              <a:defRPr sz="5000" b="1"/>
            </a:lvl4pPr>
            <a:lvl5pPr>
              <a:defRPr sz="5000" b="1"/>
            </a:lvl5pPr>
          </a:lstStyle>
          <a:p>
            <a:pPr lvl="0">
              <a:defRPr/>
            </a:pPr>
            <a:r>
              <a:rPr lang="en-US"/>
              <a:t>Kapitel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 bwMode="auto">
          <a:xfrm>
            <a:off x="304800" y="3180017"/>
            <a:ext cx="7564438" cy="27463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77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9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2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248642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321641"/>
            <a:ext cx="8508999" cy="352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2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04512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874520"/>
            <a:ext cx="8508999" cy="2971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2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200" noProof="0" dirty="0"/>
              <a:t>Dritte Ebene</a:t>
            </a:r>
            <a:endParaRPr lang="de-DE" noProof="0" dirty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321642"/>
            <a:ext cx="8508999" cy="53621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76697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321641"/>
            <a:ext cx="4180910" cy="351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2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200" noProof="0" dirty="0"/>
              <a:t>Dritte Ebene</a:t>
            </a:r>
            <a:endParaRPr lang="de-DE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321641"/>
            <a:ext cx="4180910" cy="351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2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2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6203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321642"/>
            <a:ext cx="8508999" cy="53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  <a:endParaRPr lang="de-DE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1863001"/>
            <a:ext cx="4242816" cy="2980991"/>
          </a:xfrm>
          <a:prstGeom prst="rect">
            <a:avLst/>
          </a:prstGeom>
        </p:spPr>
        <p:txBody>
          <a:bodyPr lIns="0" rIns="0"/>
          <a:lstStyle>
            <a:lvl1pPr>
              <a:defRPr lang="de-DE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20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2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1863090"/>
            <a:ext cx="4244400" cy="29808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270383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1857855"/>
            <a:ext cx="9144000" cy="3285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750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321642"/>
            <a:ext cx="8508999" cy="53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  <a:endParaRPr lang="de-DE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1863001"/>
            <a:ext cx="4242816" cy="2980991"/>
          </a:xfrm>
          <a:prstGeom prst="rect">
            <a:avLst/>
          </a:prstGeom>
        </p:spPr>
        <p:txBody>
          <a:bodyPr lIns="0" rIns="0"/>
          <a:lstStyle>
            <a:lvl1pPr>
              <a:defRPr lang="de-DE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2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2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1863090"/>
            <a:ext cx="4244400" cy="29808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897605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321642"/>
            <a:ext cx="8508999" cy="53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1857375"/>
            <a:ext cx="9144000" cy="3286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817617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68730"/>
            <a:ext cx="9144000" cy="387477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TUM Practical Research Experience Program I November 2016 I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169037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4" y="972002"/>
            <a:ext cx="8508999" cy="28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1875" noProof="0" dirty="0"/>
            </a:lvl1pPr>
          </a:lstStyle>
          <a:p>
            <a:pPr lvl="0"/>
            <a:r>
              <a:rPr lang="de-DE" noProof="0" dirty="0"/>
              <a:t>TUM &lt;Liaison Office&gt; 2019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>
          <a:xfrm>
            <a:off x="6506551" y="4854987"/>
            <a:ext cx="2320461" cy="273844"/>
          </a:xfrm>
        </p:spPr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311162" y="4854987"/>
            <a:ext cx="6244464" cy="273844"/>
          </a:xfrm>
        </p:spPr>
        <p:txBody>
          <a:bodyPr/>
          <a:lstStyle/>
          <a:p>
            <a:pPr>
              <a:defRPr/>
            </a:pPr>
            <a:r>
              <a:rPr lang="en-US" altLang="pt-BR" dirty="0"/>
              <a:t>TUM Global Week I Hochschulpräsidium I 25. Juni 2019</a:t>
            </a:r>
            <a:endParaRPr lang="pt-BR" altLang="pt-BR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 hasCustomPrompt="1"/>
          </p:nvPr>
        </p:nvSpPr>
        <p:spPr>
          <a:xfrm>
            <a:off x="316993" y="3091543"/>
            <a:ext cx="6114910" cy="1604283"/>
          </a:xfrm>
          <a:prstGeom prst="rect">
            <a:avLst/>
          </a:prstGeom>
        </p:spPr>
        <p:txBody>
          <a:bodyPr lIns="0" rIns="0"/>
          <a:lstStyle>
            <a:lvl1pPr>
              <a:defRPr lang="de-DE" sz="1050" kern="120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4307" indent="-214307">
              <a:buFont typeface="Arial" panose="020B0604020202020204" pitchFamily="34" charset="0"/>
              <a:buChar char="•"/>
              <a:defRPr lang="de-DE" sz="105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sz="1050" baseline="0"/>
            </a:lvl3pPr>
          </a:lstStyle>
          <a:p>
            <a:pPr lvl="0"/>
            <a:r>
              <a:rPr lang="de-DE" dirty="0" err="1"/>
              <a:t>Priority</a:t>
            </a:r>
            <a:r>
              <a:rPr lang="de-DE" dirty="0"/>
              <a:t> Project 2019</a:t>
            </a:r>
          </a:p>
          <a:p>
            <a:pPr marL="132157" marR="0" lvl="1" indent="-132157" algn="l" defTabSz="6857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de-DE" dirty="0"/>
              <a:t>Was</a:t>
            </a:r>
          </a:p>
          <a:p>
            <a:pPr marL="132157" marR="0" lvl="1" indent="-132157" algn="l" defTabSz="6857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de-DE" dirty="0"/>
              <a:t>Wann</a:t>
            </a:r>
          </a:p>
          <a:p>
            <a:pPr marL="132157" marR="0" lvl="1" indent="-132157" algn="l" defTabSz="6857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de-DE" dirty="0"/>
              <a:t>Wie</a:t>
            </a:r>
          </a:p>
          <a:p>
            <a:pPr marL="132157" marR="0" lvl="1" indent="-132157" algn="l" defTabSz="6857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de-DE" dirty="0"/>
              <a:t>Wo</a:t>
            </a:r>
          </a:p>
          <a:p>
            <a:pPr marL="132157" marR="0" lvl="1" indent="-132157" algn="l" defTabSz="6857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de-DE" dirty="0"/>
              <a:t>Mehrwert TUM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6506551" y="1434816"/>
            <a:ext cx="2322045" cy="3260938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050"/>
            </a:lvl1pPr>
          </a:lstStyle>
          <a:p>
            <a:endParaRPr lang="de-DE" dirty="0"/>
          </a:p>
        </p:txBody>
      </p:sp>
      <p:sp>
        <p:nvSpPr>
          <p:cNvPr id="14" name="Inhaltsplatzhalter 9"/>
          <p:cNvSpPr>
            <a:spLocks noGrp="1"/>
          </p:cNvSpPr>
          <p:nvPr>
            <p:ph sz="quarter" idx="19" hasCustomPrompt="1"/>
          </p:nvPr>
        </p:nvSpPr>
        <p:spPr>
          <a:xfrm>
            <a:off x="311162" y="1434815"/>
            <a:ext cx="6120740" cy="1604283"/>
          </a:xfrm>
          <a:prstGeom prst="rect">
            <a:avLst/>
          </a:prstGeom>
        </p:spPr>
        <p:txBody>
          <a:bodyPr lIns="0" rIns="0"/>
          <a:lstStyle>
            <a:lvl1pPr>
              <a:defRPr lang="de-DE" sz="1050" kern="1200" baseline="0" noProof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32157" marR="0" indent="-132157" algn="l" defTabSz="6857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050" baseline="0"/>
            </a:lvl2pPr>
            <a:lvl3pPr marL="132157" indent="0">
              <a:buNone/>
              <a:defRPr sz="1050" baseline="0"/>
            </a:lvl3pPr>
          </a:lstStyle>
          <a:p>
            <a:pPr lvl="0"/>
            <a:r>
              <a:rPr lang="de-DE" dirty="0"/>
              <a:t>Schwerpunkte / Potenziale</a:t>
            </a:r>
          </a:p>
          <a:p>
            <a:pPr lvl="1"/>
            <a:r>
              <a:rPr lang="de-DE" dirty="0"/>
              <a:t>Schwerpunkt / Potenzial 1</a:t>
            </a:r>
          </a:p>
          <a:p>
            <a:pPr lvl="1"/>
            <a:r>
              <a:rPr lang="de-DE" dirty="0"/>
              <a:t>Schwerpunkt / Potenzial 2</a:t>
            </a:r>
          </a:p>
          <a:p>
            <a:pPr marL="132157" marR="0" lvl="1" indent="-132157" algn="l" defTabSz="6857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de-DE" dirty="0"/>
              <a:t>Schwerpunkt / Potenzial 3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45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9091" y="1321641"/>
            <a:ext cx="8508999" cy="352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200"/>
            </a:lvl3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4" name="Foliennummernplatzhalter 4">
            <a:extLst>
              <a:ext uri="{FF2B5EF4-FFF2-40B4-BE49-F238E27FC236}">
                <a16:creationId xmlns:a16="http://schemas.microsoft.com/office/drawing/2014/main" id="{F587818D-E04C-BA4D-A4F4-6BFA3DC8CD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E0D04-DC99-8543-BB34-B6241EE3613A}" type="slidenum">
              <a:rPr lang="de-DE" altLang="en-BR"/>
              <a:pPr>
                <a:defRPr/>
              </a:pPr>
              <a:t>‹#›</a:t>
            </a:fld>
            <a:endParaRPr lang="de-DE" altLang="en-BR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4C1B07CB-1DB3-D54E-BAA7-3FE17B1F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Doctorate in Germany - Mexico 2022 | How to do your doctorate at TUM | 31.05.2022</a:t>
            </a:r>
          </a:p>
        </p:txBody>
      </p:sp>
    </p:spTree>
    <p:extLst>
      <p:ext uri="{BB962C8B-B14F-4D97-AF65-F5344CB8AC3E}">
        <p14:creationId xmlns:p14="http://schemas.microsoft.com/office/powerpoint/2010/main" val="28527502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8A47F3-D29A-D742-9EAB-0399926803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9E45AE-0E6F-1C48-959B-041C342FE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683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BE1553A-1197-49AB-83DC-9ED333EF6C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BA538EC-4F83-4247-B013-7CA2F32A8B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9034" y="843436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5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</a:t>
            </a:r>
            <a:r>
              <a:rPr lang="en-US" dirty="0" err="1"/>
              <a:t>kurz</a:t>
            </a:r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37B07C2-512C-7E4E-949B-2BDDC9F1E5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310315"/>
            <a:ext cx="5318125" cy="28988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80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1">
          <p15:clr>
            <a:srgbClr val="FBAE40"/>
          </p15:clr>
        </p15:guide>
        <p15:guide id="2" orient="horz" pos="11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BD827F-C259-46F2-A519-347EEC14A5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088" y="849824"/>
            <a:ext cx="8535600" cy="53860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3673812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48FC3D4-B891-EB4B-85F2-5648420140C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3851275" cy="5143500"/>
          </a:xfrm>
          <a:prstGeom prst="rect">
            <a:avLst/>
          </a:prstGeo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087906" y="2335946"/>
            <a:ext cx="4737002" cy="235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2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>
          <a:noFill/>
        </p:spPr>
        <p:txBody>
          <a:bodyPr/>
          <a:lstStyle>
            <a:lvl1pPr>
              <a:defRPr spc="0">
                <a:solidFill>
                  <a:schemeClr val="tx1"/>
                </a:solidFill>
              </a:defRPr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70972" y="852251"/>
            <a:ext cx="47682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00000"/>
              </a:lnSpc>
              <a:defRPr lang="de-DE" sz="3500" b="1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noProof="0" dirty="0"/>
              <a:t>Titel</a:t>
            </a:r>
            <a:br>
              <a:rPr lang="de-DE" noProof="0" dirty="0"/>
            </a:br>
            <a:r>
              <a:rPr lang="de-DE" noProof="0" dirty="0"/>
              <a:t>über 2 Zeilen</a:t>
            </a:r>
          </a:p>
        </p:txBody>
      </p:sp>
    </p:spTree>
    <p:extLst>
      <p:ext uri="{BB962C8B-B14F-4D97-AF65-F5344CB8AC3E}">
        <p14:creationId xmlns:p14="http://schemas.microsoft.com/office/powerpoint/2010/main" val="248259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26">
          <p15:clr>
            <a:srgbClr val="FBAE40"/>
          </p15:clr>
        </p15:guide>
        <p15:guide id="2" pos="2562">
          <p15:clr>
            <a:srgbClr val="FBAE40"/>
          </p15:clr>
        </p15:guide>
        <p15:guide id="3" orient="horz" pos="1507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_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4B5992C-0561-DD4E-8CF9-92D40F4219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624" y="849328"/>
            <a:ext cx="8535600" cy="531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Überschrift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F5E6CB2-A3F1-DC4C-BF83-42FC88BB1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552224"/>
            <a:ext cx="8534400" cy="540463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/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5221233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F0AF3E-45DE-5144-A209-410E24E8B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0AB329-AA5A-2149-B7D5-D7A6AE75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5029627-8DE3-514E-A26D-527595A159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0737" y="2326105"/>
            <a:ext cx="7451558" cy="82399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5000" b="1">
                <a:solidFill>
                  <a:schemeClr val="accent1"/>
                </a:solidFill>
              </a:defRPr>
            </a:lvl1pPr>
            <a:lvl2pPr>
              <a:defRPr sz="5000" b="1"/>
            </a:lvl2pPr>
            <a:lvl3pPr>
              <a:defRPr sz="5000" b="1"/>
            </a:lvl3pPr>
            <a:lvl4pPr>
              <a:defRPr sz="5000" b="1"/>
            </a:lvl4pPr>
            <a:lvl5pPr>
              <a:defRPr sz="5000" b="1"/>
            </a:lvl5pPr>
          </a:lstStyle>
          <a:p>
            <a:pPr lvl="0"/>
            <a:r>
              <a:rPr lang="en-US" dirty="0" err="1"/>
              <a:t>Kapitel</a:t>
            </a:r>
            <a:endParaRPr lang="en-US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BD8919-3BB5-CE42-8BC0-EAB73F583D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3180017"/>
            <a:ext cx="7564438" cy="274638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 b="1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250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745751"/>
            <a:ext cx="8508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2400"/>
              </a:lnSpc>
              <a:defRPr lang="de-DE" sz="225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9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2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685800"/>
            <a:fld id="{CE58CB1E-F828-4F11-99E0-327109AF9DA4}" type="slidenum">
              <a:rPr lang="de-DE" smtClean="0">
                <a:solidFill>
                  <a:prstClr val="black"/>
                </a:solidFill>
              </a:rPr>
              <a:pPr defTabSz="685800"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>
          <a:noFill/>
        </p:spPr>
        <p:txBody>
          <a:bodyPr/>
          <a:lstStyle/>
          <a:p>
            <a:pPr defTabSz="685800"/>
            <a:r>
              <a:rPr lang="de-DE">
                <a:solidFill>
                  <a:prstClr val="black"/>
                </a:solidFill>
              </a:rPr>
              <a:t>Dr. rer. nat. Erika Mustermann (TUM) | kann beliebig erweitert werden | Infos mit Strich trennen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698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 blau">
    <p:bg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51DDA4-449F-4DEB-8485-D4A5F98F63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rPr lang="de-DE" dirty="0"/>
              <a:t>Technical University of Munich | Who We Are</a:t>
            </a: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52C9F1-6F2F-4184-88D0-39B82A7CF7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85B6AC1-E32F-954C-9885-43F270CD31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034" y="843436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5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Headline </a:t>
            </a:r>
            <a:r>
              <a:rPr lang="en-US" dirty="0" err="1"/>
              <a:t>kurz</a:t>
            </a:r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D2FCF94C-ED3D-574E-8167-CE1B6E04C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310315"/>
            <a:ext cx="5318125" cy="289885"/>
          </a:xfrm>
          <a:prstGeom prst="rect">
            <a:avLst/>
          </a:prstGeom>
        </p:spPr>
        <p:txBody>
          <a:bodyPr lIns="0" tIns="0" rIns="0" bIns="0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18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4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große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 bwMode="auto"/>
        <p:txBody>
          <a:bodyPr/>
          <a:lstStyle/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 bwMode="auto">
          <a:xfrm>
            <a:off x="0" y="21528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90624" y="849326"/>
            <a:ext cx="8535600" cy="107721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Überschrift über</a:t>
            </a:r>
            <a:br>
              <a:rPr lang="de-DE"/>
            </a:br>
            <a:r>
              <a:rPr lang="de-DE"/>
              <a:t>zwei Zeilen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852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4.wmf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4.wmf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4.wmf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41804" y="4860000"/>
            <a:ext cx="597396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05999" y="4860000"/>
            <a:ext cx="3317733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spc="0">
                <a:solidFill>
                  <a:schemeClr val="tx1"/>
                </a:solidFill>
              </a:defRPr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pic>
        <p:nvPicPr>
          <p:cNvPr id="8" name="Bild 8">
            <a:extLst>
              <a:ext uri="{FF2B5EF4-FFF2-40B4-BE49-F238E27FC236}">
                <a16:creationId xmlns:a16="http://schemas.microsoft.com/office/drawing/2014/main" id="{B6AF5D05-0F1A-4331-944C-72FCC76BCB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292" y="324000"/>
            <a:ext cx="604274" cy="318516"/>
          </a:xfrm>
          <a:prstGeom prst="rect">
            <a:avLst/>
          </a:prstGeom>
        </p:spPr>
      </p:pic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D629818B-1E96-A142-9FB7-D8C15F773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84" y="606425"/>
            <a:ext cx="7886700" cy="9937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55" r:id="rId2"/>
    <p:sldLayoutId id="2147483778" r:id="rId3"/>
    <p:sldLayoutId id="2147483756" r:id="rId4"/>
    <p:sldLayoutId id="2147483780" r:id="rId5"/>
    <p:sldLayoutId id="2147483754" r:id="rId6"/>
    <p:sldLayoutId id="2147483833" r:id="rId7"/>
    <p:sldLayoutId id="2147483951" r:id="rId8"/>
    <p:sldLayoutId id="2147483962" r:id="rId9"/>
    <p:sldLayoutId id="2147483963" r:id="rId10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5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ct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88900" indent="-93600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92075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92075" algn="l" rtl="0" eaLnBrk="1" fontAlgn="base" hangingPunct="1">
        <a:lnSpc>
          <a:spcPct val="120000"/>
        </a:lnSpc>
        <a:spcBef>
          <a:spcPct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87313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263" indent="-920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541338" indent="-920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627063" indent="-8572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719138" indent="-920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599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orient="horz" pos="2958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8241804" y="4860000"/>
            <a:ext cx="597396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305999" y="4860000"/>
            <a:ext cx="3317733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spc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pic>
        <p:nvPicPr>
          <p:cNvPr id="8" name="Bild 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237292" y="324000"/>
            <a:ext cx="604274" cy="318516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 bwMode="auto">
          <a:xfrm>
            <a:off x="284984" y="606425"/>
            <a:ext cx="7886700" cy="9937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5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</p:sldLayoutIdLst>
  <p:hf sldNum="0" hdr="0" ftr="0" dt="0"/>
  <p:txStyles>
    <p:titleStyle>
      <a:lvl1pPr algn="l">
        <a:lnSpc>
          <a:spcPct val="100000"/>
        </a:lnSpc>
        <a:spcBef>
          <a:spcPts val="0"/>
        </a:spcBef>
        <a:spcAft>
          <a:spcPts val="0"/>
        </a:spcAft>
        <a:defRPr sz="3500" b="1">
          <a:solidFill>
            <a:schemeClr val="tx1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2pPr>
      <a:lvl3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3pPr>
      <a:lvl4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4pPr>
      <a:lvl5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5pPr>
      <a:lvl6pPr marL="4572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6pPr>
      <a:lvl7pPr marL="9144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7pPr>
      <a:lvl8pPr marL="13716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8pPr>
      <a:lvl9pPr marL="18288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9pPr>
    </p:titleStyle>
    <p:bodyStyle>
      <a:lvl1pPr marL="0" indent="0" algn="l">
        <a:lnSpc>
          <a:spcPct val="120000"/>
        </a:lnSpc>
        <a:spcBef>
          <a:spcPts val="0"/>
        </a:spcBef>
        <a:spcAft>
          <a:spcPts val="0"/>
        </a:spcAft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88900" indent="-93600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92075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92075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87313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449263" indent="-9207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541338" indent="-9207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627063" indent="-8572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719138" indent="-9207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>
          <a:xfrm>
            <a:off x="8241804" y="4860000"/>
            <a:ext cx="597396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58CB1E-F828-4F11-99E0-327109AF9DA4}" type="slidenum">
              <a:rPr lang="de-DE"/>
              <a:t>‹#›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 bwMode="auto">
          <a:xfrm>
            <a:off x="305999" y="4860000"/>
            <a:ext cx="3317733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spc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Technical University of Munich | Who We Are</a:t>
            </a:r>
          </a:p>
        </p:txBody>
      </p:sp>
      <p:pic>
        <p:nvPicPr>
          <p:cNvPr id="8" name="Bild 8"/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8237292" y="324000"/>
            <a:ext cx="604274" cy="318516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 bwMode="auto">
          <a:xfrm>
            <a:off x="284984" y="606425"/>
            <a:ext cx="7886700" cy="9937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</p:sldLayoutIdLst>
  <p:hf sldNum="0" hdr="0" ftr="0" dt="0"/>
  <p:txStyles>
    <p:titleStyle>
      <a:lvl1pPr algn="l">
        <a:lnSpc>
          <a:spcPct val="100000"/>
        </a:lnSpc>
        <a:spcBef>
          <a:spcPts val="0"/>
        </a:spcBef>
        <a:spcAft>
          <a:spcPts val="0"/>
        </a:spcAft>
        <a:defRPr sz="3500" b="1">
          <a:solidFill>
            <a:schemeClr val="tx1"/>
          </a:solidFill>
          <a:latin typeface="+mj-lt"/>
          <a:ea typeface="+mj-ea"/>
          <a:cs typeface="+mj-cs"/>
        </a:defRPr>
      </a:lvl1pPr>
      <a:lvl2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2pPr>
      <a:lvl3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3pPr>
      <a:lvl4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4pPr>
      <a:lvl5pPr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5pPr>
      <a:lvl6pPr marL="4572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6pPr>
      <a:lvl7pPr marL="9144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7pPr>
      <a:lvl8pPr marL="13716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8pPr>
      <a:lvl9pPr marL="1828800" algn="l">
        <a:spcBef>
          <a:spcPts val="0"/>
        </a:spcBef>
        <a:spcAft>
          <a:spcPts val="0"/>
        </a:spcAft>
        <a:defRPr sz="2000" b="1">
          <a:solidFill>
            <a:schemeClr val="tx2"/>
          </a:solidFill>
          <a:latin typeface="Arial"/>
          <a:cs typeface="Arial"/>
        </a:defRPr>
      </a:lvl9pPr>
    </p:titleStyle>
    <p:bodyStyle>
      <a:lvl1pPr marL="0" indent="0" algn="l">
        <a:lnSpc>
          <a:spcPct val="120000"/>
        </a:lnSpc>
        <a:spcBef>
          <a:spcPts val="0"/>
        </a:spcBef>
        <a:spcAft>
          <a:spcPts val="0"/>
        </a:spcAft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88900" indent="-93600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92075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92075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87313" algn="l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449263" indent="-9207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541338" indent="-9207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627063" indent="-8572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719138" indent="-92075" algn="l" defTabSz="914400">
        <a:lnSpc>
          <a:spcPct val="120000"/>
        </a:lnSpc>
        <a:spcBef>
          <a:spcPts val="0"/>
        </a:spcBef>
        <a:spcAft>
          <a:spcPts val="0"/>
        </a:spcAft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8411" y="243514"/>
            <a:ext cx="608352" cy="2403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TUM Practical Research Experience Program I November  2016 I </a:t>
            </a:r>
          </a:p>
        </p:txBody>
      </p:sp>
    </p:spTree>
    <p:extLst>
      <p:ext uri="{BB962C8B-B14F-4D97-AF65-F5344CB8AC3E}">
        <p14:creationId xmlns:p14="http://schemas.microsoft.com/office/powerpoint/2010/main" val="101221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</p:sldLayoutIdLst>
  <p:hf sldNum="0"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165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32160" indent="-132160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70272" indent="-1381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03622" indent="-1333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35781" indent="-13216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41804" y="4860000"/>
            <a:ext cx="597396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05999" y="4860000"/>
            <a:ext cx="3317733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spc="0">
                <a:solidFill>
                  <a:schemeClr val="tx1"/>
                </a:solidFill>
              </a:defRPr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pic>
        <p:nvPicPr>
          <p:cNvPr id="8" name="Bild 8">
            <a:extLst>
              <a:ext uri="{FF2B5EF4-FFF2-40B4-BE49-F238E27FC236}">
                <a16:creationId xmlns:a16="http://schemas.microsoft.com/office/drawing/2014/main" id="{B6AF5D05-0F1A-4331-944C-72FCC76BCBE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292" y="324000"/>
            <a:ext cx="604274" cy="318516"/>
          </a:xfrm>
          <a:prstGeom prst="rect">
            <a:avLst/>
          </a:prstGeom>
        </p:spPr>
      </p:pic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D629818B-1E96-A142-9FB7-D8C15F773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84" y="606425"/>
            <a:ext cx="7886700" cy="9937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</p:sldLayoutIdLst>
  <p:hf hd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5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ct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88900" indent="-93600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77800" indent="-92075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92075" algn="l" rtl="0" eaLnBrk="1" fontAlgn="base" hangingPunct="1">
        <a:lnSpc>
          <a:spcPct val="120000"/>
        </a:lnSpc>
        <a:spcBef>
          <a:spcPct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357188" indent="-87313" algn="l" rtl="0" eaLnBrk="1" fontAlgn="base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449263" indent="-920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541338" indent="-920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627063" indent="-8572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719138" indent="-92075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599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orient="horz" pos="29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8237850" y="326141"/>
            <a:ext cx="599513" cy="316006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40400" y="4860000"/>
            <a:ext cx="60135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06000" y="4860000"/>
            <a:ext cx="3368533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spc="0">
                <a:solidFill>
                  <a:schemeClr val="bg1"/>
                </a:solidFill>
              </a:defRPr>
            </a:lvl1pPr>
          </a:lstStyle>
          <a:p>
            <a:r>
              <a:rPr lang="de-DE"/>
              <a:t>Technical University of Munich | Who We Are</a:t>
            </a:r>
            <a:endParaRPr lang="en-US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34FE295-B53D-4B46-9A1E-B3521005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00" y="854653"/>
            <a:ext cx="8521200" cy="10463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Titelfolien können auch als </a:t>
            </a:r>
            <a:r>
              <a:rPr lang="de-DE" dirty="0" err="1"/>
              <a:t>Kapiteltrenner</a:t>
            </a:r>
            <a:r>
              <a:rPr lang="de-DE" dirty="0"/>
              <a:t> verwendet werden.</a:t>
            </a:r>
          </a:p>
        </p:txBody>
      </p:sp>
    </p:spTree>
    <p:extLst>
      <p:ext uri="{BB962C8B-B14F-4D97-AF65-F5344CB8AC3E}">
        <p14:creationId xmlns:p14="http://schemas.microsoft.com/office/powerpoint/2010/main" val="323185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53" r:id="rId2"/>
    <p:sldLayoutId id="2147483749" r:id="rId3"/>
    <p:sldLayoutId id="2147483757" r:id="rId4"/>
    <p:sldLayoutId id="2147483776" r:id="rId5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5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599">
          <p15:clr>
            <a:srgbClr val="F26B43"/>
          </p15:clr>
        </p15:guide>
        <p15:guide id="4" orient="horz" pos="298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Visit from the Consulate General Japan | 04.11.2020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54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6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6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Philip Miessner (TUM) | Visit by NPU | 16.10.2019</a:t>
            </a:r>
          </a:p>
        </p:txBody>
      </p:sp>
      <p:pic>
        <p:nvPicPr>
          <p:cNvPr id="7" name="Bild 4" descr="TUM-blau-Jubiläumsbadge-blau-A4-oben.png"/>
          <p:cNvPicPr>
            <a:picLocks noChangeAspect="1"/>
          </p:cNvPicPr>
          <p:nvPr userDrawn="1"/>
        </p:nvPicPr>
        <p:blipFill rotWithShape="1">
          <a:blip r:embed="rId12"/>
          <a:srcRect l="55756"/>
          <a:stretch>
            <a:fillRect/>
          </a:stretch>
        </p:blipFill>
        <p:spPr>
          <a:xfrm>
            <a:off x="8272463" y="1"/>
            <a:ext cx="871542" cy="7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7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</p:sldLayoutIdLst>
  <p:hf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378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09" indent="-176209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54" indent="-184145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50" indent="-177796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57" indent="-176209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Philip Miessner (TUM) | Visit by NPU | 16.10.2019</a:t>
            </a:r>
            <a:endParaRPr lang="en-US" dirty="0"/>
          </a:p>
        </p:txBody>
      </p:sp>
      <p:pic>
        <p:nvPicPr>
          <p:cNvPr id="7" name="Bild 4" descr="TUM-blau-Jubiläumsbadge-blau-A4-oben.png"/>
          <p:cNvPicPr>
            <a:picLocks noChangeAspect="1"/>
          </p:cNvPicPr>
          <p:nvPr userDrawn="1"/>
        </p:nvPicPr>
        <p:blipFill rotWithShape="1">
          <a:blip r:embed="rId11"/>
          <a:srcRect l="55756"/>
          <a:stretch>
            <a:fillRect/>
          </a:stretch>
        </p:blipFill>
        <p:spPr>
          <a:xfrm>
            <a:off x="8272463" y="0"/>
            <a:ext cx="871542" cy="7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9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</p:sldLayoutIdLst>
  <p:hf sldNum="0" hdr="0" ft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DDC631D-6434-B941-B24E-F882306AF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34" t="68695" r="54466" b="24559"/>
          <a:stretch/>
        </p:blipFill>
        <p:spPr>
          <a:xfrm>
            <a:off x="0" y="0"/>
            <a:ext cx="9144000" cy="894229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7E3988F6-00C3-5D4E-B0D2-F6CBB0546F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5453" y="2938384"/>
            <a:ext cx="1694985" cy="12113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7FBC43-B52C-2B41-AFAE-8B60418EEA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1348" y="163963"/>
            <a:ext cx="934812" cy="668061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32EB036-1D98-8642-AEFB-5B5C563F30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649" y="198251"/>
            <a:ext cx="1560512" cy="5598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F633B4-1894-924A-B63B-C1696B9620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14434" b="14434"/>
          <a:stretch/>
        </p:blipFill>
        <p:spPr>
          <a:xfrm>
            <a:off x="0" y="4362151"/>
            <a:ext cx="9144000" cy="6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4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9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2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8237851" y="326142"/>
            <a:ext cx="599513" cy="316006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240400" y="4860000"/>
            <a:ext cx="60135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06001" y="4860000"/>
            <a:ext cx="3368533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spc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34FE295-B53D-4B46-9A1E-B3521005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00" y="854653"/>
            <a:ext cx="8521200" cy="10463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Titelfolien können auch als </a:t>
            </a:r>
            <a:r>
              <a:rPr lang="de-DE" dirty="0" err="1"/>
              <a:t>Kapiteltrenner</a:t>
            </a:r>
            <a:r>
              <a:rPr lang="de-DE" dirty="0"/>
              <a:t> verwendet werden.</a:t>
            </a:r>
          </a:p>
        </p:txBody>
      </p:sp>
    </p:spTree>
    <p:extLst>
      <p:ext uri="{BB962C8B-B14F-4D97-AF65-F5344CB8AC3E}">
        <p14:creationId xmlns:p14="http://schemas.microsoft.com/office/powerpoint/2010/main" val="324247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</p:sldLayoutIdLst>
  <p:hf sldNum="0"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5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378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09" indent="-176209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54" indent="-184145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50" indent="-177796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57" indent="-176209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599">
          <p15:clr>
            <a:srgbClr val="F26B43"/>
          </p15:clr>
        </p15:guide>
        <p15:guide id="4" orient="horz" pos="298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6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6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Bild 4" descr="TUM-blau-Jubiläumsbadge-blau-A4-oben.png"/>
          <p:cNvPicPr>
            <a:picLocks noChangeAspect="1"/>
          </p:cNvPicPr>
          <p:nvPr userDrawn="1"/>
        </p:nvPicPr>
        <p:blipFill rotWithShape="1">
          <a:blip r:embed="rId14"/>
          <a:srcRect l="55756"/>
          <a:stretch>
            <a:fillRect/>
          </a:stretch>
        </p:blipFill>
        <p:spPr>
          <a:xfrm>
            <a:off x="8272463" y="1"/>
            <a:ext cx="871542" cy="7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3" r:id="rId12"/>
  </p:sldLayoutIdLst>
  <p:hf sldNum="0"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378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09" indent="-176209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54" indent="-184145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50" indent="-177796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57" indent="-176209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e.tum.de/en/tuff/" TargetMode="External"/><Relationship Id="rId2" Type="http://schemas.openxmlformats.org/officeDocument/2006/relationships/hyperlink" Target="http://www.tum.de/global-postdoc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opaulo.tum.de/" TargetMode="External"/><Relationship Id="rId2" Type="http://schemas.openxmlformats.org/officeDocument/2006/relationships/hyperlink" Target="mailto:soeren.metz@tum.d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5" Type="http://schemas.openxmlformats.org/officeDocument/2006/relationships/hyperlink" Target="https://www.linkedin.com/showcase/tum-s%C3%A3o-paulo/" TargetMode="External"/><Relationship Id="rId4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6.png"/><Relationship Id="rId21" Type="http://schemas.openxmlformats.org/officeDocument/2006/relationships/image" Target="../media/image41.gif"/><Relationship Id="rId42" Type="http://schemas.openxmlformats.org/officeDocument/2006/relationships/image" Target="../media/image62.png"/><Relationship Id="rId47" Type="http://schemas.openxmlformats.org/officeDocument/2006/relationships/image" Target="../media/image67.png"/><Relationship Id="rId63" Type="http://schemas.openxmlformats.org/officeDocument/2006/relationships/image" Target="../media/image83.png"/><Relationship Id="rId68" Type="http://schemas.openxmlformats.org/officeDocument/2006/relationships/image" Target="../media/image88.jpg"/><Relationship Id="rId84" Type="http://schemas.openxmlformats.org/officeDocument/2006/relationships/image" Target="../media/image104.jpg"/><Relationship Id="rId89" Type="http://schemas.openxmlformats.org/officeDocument/2006/relationships/image" Target="../media/image109.png"/><Relationship Id="rId16" Type="http://schemas.openxmlformats.org/officeDocument/2006/relationships/image" Target="../media/image36.png"/><Relationship Id="rId11" Type="http://schemas.openxmlformats.org/officeDocument/2006/relationships/image" Target="../media/image31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53" Type="http://schemas.openxmlformats.org/officeDocument/2006/relationships/image" Target="../media/image73.jpg"/><Relationship Id="rId58" Type="http://schemas.openxmlformats.org/officeDocument/2006/relationships/image" Target="../media/image78.png"/><Relationship Id="rId74" Type="http://schemas.openxmlformats.org/officeDocument/2006/relationships/image" Target="../media/image94.jpg"/><Relationship Id="rId79" Type="http://schemas.openxmlformats.org/officeDocument/2006/relationships/image" Target="../media/image99.png"/><Relationship Id="rId5" Type="http://schemas.openxmlformats.org/officeDocument/2006/relationships/image" Target="../media/image25.jpeg"/><Relationship Id="rId14" Type="http://schemas.openxmlformats.org/officeDocument/2006/relationships/image" Target="../media/image34.gif"/><Relationship Id="rId22" Type="http://schemas.openxmlformats.org/officeDocument/2006/relationships/image" Target="../media/image42.png"/><Relationship Id="rId27" Type="http://schemas.openxmlformats.org/officeDocument/2006/relationships/image" Target="../media/image47.jpeg"/><Relationship Id="rId30" Type="http://schemas.openxmlformats.org/officeDocument/2006/relationships/image" Target="../media/image50.gif"/><Relationship Id="rId35" Type="http://schemas.openxmlformats.org/officeDocument/2006/relationships/image" Target="../media/image55.gif"/><Relationship Id="rId43" Type="http://schemas.openxmlformats.org/officeDocument/2006/relationships/image" Target="../media/image63.png"/><Relationship Id="rId48" Type="http://schemas.openxmlformats.org/officeDocument/2006/relationships/image" Target="../media/image68.jpeg"/><Relationship Id="rId56" Type="http://schemas.openxmlformats.org/officeDocument/2006/relationships/image" Target="../media/image76.jpg"/><Relationship Id="rId64" Type="http://schemas.openxmlformats.org/officeDocument/2006/relationships/image" Target="../media/image84.png"/><Relationship Id="rId69" Type="http://schemas.openxmlformats.org/officeDocument/2006/relationships/image" Target="../media/image89.jpg"/><Relationship Id="rId77" Type="http://schemas.openxmlformats.org/officeDocument/2006/relationships/image" Target="../media/image97.jpg"/><Relationship Id="rId8" Type="http://schemas.openxmlformats.org/officeDocument/2006/relationships/image" Target="../media/image28.png"/><Relationship Id="rId51" Type="http://schemas.openxmlformats.org/officeDocument/2006/relationships/image" Target="../media/image71.png"/><Relationship Id="rId72" Type="http://schemas.openxmlformats.org/officeDocument/2006/relationships/image" Target="../media/image92.jpg"/><Relationship Id="rId80" Type="http://schemas.openxmlformats.org/officeDocument/2006/relationships/image" Target="../media/image100.png"/><Relationship Id="rId85" Type="http://schemas.openxmlformats.org/officeDocument/2006/relationships/image" Target="../media/image105.jpg"/><Relationship Id="rId3" Type="http://schemas.openxmlformats.org/officeDocument/2006/relationships/image" Target="../media/image23.jp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jpeg"/><Relationship Id="rId46" Type="http://schemas.openxmlformats.org/officeDocument/2006/relationships/image" Target="../media/image66.png"/><Relationship Id="rId59" Type="http://schemas.openxmlformats.org/officeDocument/2006/relationships/image" Target="../media/image79.png"/><Relationship Id="rId67" Type="http://schemas.openxmlformats.org/officeDocument/2006/relationships/image" Target="../media/image87.png"/><Relationship Id="rId20" Type="http://schemas.openxmlformats.org/officeDocument/2006/relationships/image" Target="../media/image40.png"/><Relationship Id="rId41" Type="http://schemas.openxmlformats.org/officeDocument/2006/relationships/image" Target="../media/image61.png"/><Relationship Id="rId54" Type="http://schemas.openxmlformats.org/officeDocument/2006/relationships/image" Target="../media/image74.jpg"/><Relationship Id="rId62" Type="http://schemas.openxmlformats.org/officeDocument/2006/relationships/image" Target="../media/image82.png"/><Relationship Id="rId70" Type="http://schemas.openxmlformats.org/officeDocument/2006/relationships/image" Target="../media/image90.png"/><Relationship Id="rId75" Type="http://schemas.openxmlformats.org/officeDocument/2006/relationships/image" Target="../media/image95.png"/><Relationship Id="rId83" Type="http://schemas.openxmlformats.org/officeDocument/2006/relationships/image" Target="../media/image103.png"/><Relationship Id="rId88" Type="http://schemas.openxmlformats.org/officeDocument/2006/relationships/image" Target="../media/image108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6.png"/><Relationship Id="rId15" Type="http://schemas.openxmlformats.org/officeDocument/2006/relationships/image" Target="../media/image35.png"/><Relationship Id="rId23" Type="http://schemas.openxmlformats.org/officeDocument/2006/relationships/image" Target="../media/image43.jpe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49" Type="http://schemas.openxmlformats.org/officeDocument/2006/relationships/image" Target="../media/image69.jpeg"/><Relationship Id="rId57" Type="http://schemas.openxmlformats.org/officeDocument/2006/relationships/image" Target="../media/image77.png"/><Relationship Id="rId10" Type="http://schemas.openxmlformats.org/officeDocument/2006/relationships/image" Target="../media/image30.jpeg"/><Relationship Id="rId31" Type="http://schemas.openxmlformats.org/officeDocument/2006/relationships/image" Target="../media/image51.png"/><Relationship Id="rId44" Type="http://schemas.openxmlformats.org/officeDocument/2006/relationships/image" Target="../media/image64.jpg"/><Relationship Id="rId52" Type="http://schemas.openxmlformats.org/officeDocument/2006/relationships/image" Target="../media/image72.png"/><Relationship Id="rId60" Type="http://schemas.openxmlformats.org/officeDocument/2006/relationships/image" Target="../media/image80.png"/><Relationship Id="rId65" Type="http://schemas.openxmlformats.org/officeDocument/2006/relationships/image" Target="../media/image85.png"/><Relationship Id="rId73" Type="http://schemas.openxmlformats.org/officeDocument/2006/relationships/image" Target="../media/image93.png"/><Relationship Id="rId78" Type="http://schemas.openxmlformats.org/officeDocument/2006/relationships/image" Target="../media/image98.jpg"/><Relationship Id="rId81" Type="http://schemas.openxmlformats.org/officeDocument/2006/relationships/image" Target="../media/image101.png"/><Relationship Id="rId86" Type="http://schemas.openxmlformats.org/officeDocument/2006/relationships/image" Target="../media/image106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39" Type="http://schemas.openxmlformats.org/officeDocument/2006/relationships/image" Target="../media/image59.gif"/><Relationship Id="rId34" Type="http://schemas.openxmlformats.org/officeDocument/2006/relationships/image" Target="../media/image54.png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76" Type="http://schemas.openxmlformats.org/officeDocument/2006/relationships/image" Target="../media/image96.jpg"/><Relationship Id="rId7" Type="http://schemas.openxmlformats.org/officeDocument/2006/relationships/image" Target="../media/image27.jpeg"/><Relationship Id="rId71" Type="http://schemas.openxmlformats.org/officeDocument/2006/relationships/image" Target="../media/image91.jpg"/><Relationship Id="rId2" Type="http://schemas.openxmlformats.org/officeDocument/2006/relationships/image" Target="../media/image22.png"/><Relationship Id="rId29" Type="http://schemas.openxmlformats.org/officeDocument/2006/relationships/image" Target="../media/image49.png"/><Relationship Id="rId24" Type="http://schemas.openxmlformats.org/officeDocument/2006/relationships/image" Target="../media/image44.jpeg"/><Relationship Id="rId40" Type="http://schemas.openxmlformats.org/officeDocument/2006/relationships/image" Target="../media/image60.png"/><Relationship Id="rId45" Type="http://schemas.openxmlformats.org/officeDocument/2006/relationships/image" Target="../media/image65.jpeg"/><Relationship Id="rId66" Type="http://schemas.openxmlformats.org/officeDocument/2006/relationships/image" Target="../media/image86.png"/><Relationship Id="rId87" Type="http://schemas.openxmlformats.org/officeDocument/2006/relationships/image" Target="../media/image107.jpg"/><Relationship Id="rId61" Type="http://schemas.openxmlformats.org/officeDocument/2006/relationships/image" Target="../media/image81.png"/><Relationship Id="rId82" Type="http://schemas.openxmlformats.org/officeDocument/2006/relationships/image" Target="../media/image102.png"/><Relationship Id="rId1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B65009E-FFD5-F248-B171-ACB257ECD8AC}"/>
              </a:ext>
            </a:extLst>
          </p:cNvPr>
          <p:cNvSpPr/>
          <p:nvPr/>
        </p:nvSpPr>
        <p:spPr>
          <a:xfrm>
            <a:off x="206919" y="843386"/>
            <a:ext cx="7543803" cy="49244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endParaRPr lang="de-DE" sz="200" dirty="0">
              <a:solidFill>
                <a:schemeClr val="bg1"/>
              </a:solidFill>
              <a:cs typeface="Arial"/>
            </a:endParaRPr>
          </a:p>
          <a:p>
            <a:r>
              <a:rPr lang="de-DE" b="1" dirty="0">
                <a:solidFill>
                  <a:schemeClr val="bg1"/>
                </a:solidFill>
                <a:cs typeface="Arial"/>
              </a:rPr>
              <a:t>Study and Research at TUM</a:t>
            </a:r>
            <a:endParaRPr lang="de-DE" sz="200" dirty="0">
              <a:solidFill>
                <a:schemeClr val="bg1"/>
              </a:solidFill>
              <a:cs typeface="Arial"/>
            </a:endParaRPr>
          </a:p>
          <a:p>
            <a:endParaRPr lang="de-DE" sz="200" dirty="0">
              <a:solidFill>
                <a:schemeClr val="bg1"/>
              </a:solidFill>
              <a:cs typeface="Arial"/>
            </a:endParaRPr>
          </a:p>
          <a:p>
            <a:endParaRPr lang="de-DE" sz="200" dirty="0">
              <a:solidFill>
                <a:schemeClr val="bg1"/>
              </a:solidFill>
              <a:cs typeface="Arial"/>
            </a:endParaRPr>
          </a:p>
          <a:p>
            <a:endParaRPr lang="de-DE" sz="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06919" y="3807672"/>
            <a:ext cx="5809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Sören</a:t>
            </a:r>
            <a:r>
              <a:rPr lang="en-US" dirty="0">
                <a:solidFill>
                  <a:schemeClr val="bg1"/>
                </a:solidFill>
              </a:rPr>
              <a:t> Metz, Senior Regional Manager (Latin America)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September 2024</a:t>
            </a:r>
          </a:p>
        </p:txBody>
      </p:sp>
    </p:spTree>
    <p:extLst>
      <p:ext uri="{BB962C8B-B14F-4D97-AF65-F5344CB8AC3E}">
        <p14:creationId xmlns:p14="http://schemas.microsoft.com/office/powerpoint/2010/main" val="1289811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Inhaltsplatzhalter 2">
            <a:extLst>
              <a:ext uri="{FF2B5EF4-FFF2-40B4-BE49-F238E27FC236}">
                <a16:creationId xmlns:a16="http://schemas.microsoft.com/office/drawing/2014/main" id="{5E7E6EF6-BDC2-9746-B1EE-DE6646B8E8C0}"/>
              </a:ext>
            </a:extLst>
          </p:cNvPr>
          <p:cNvSpPr txBox="1">
            <a:spLocks/>
          </p:cNvSpPr>
          <p:nvPr/>
        </p:nvSpPr>
        <p:spPr bwMode="auto">
          <a:xfrm>
            <a:off x="528253" y="1156098"/>
            <a:ext cx="7421551" cy="370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6700" indent="-2667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de-DE" sz="1200" b="1" dirty="0">
                <a:solidFill>
                  <a:srgbClr val="0065BD"/>
                </a:solidFill>
              </a:rPr>
              <a:t>International Master courses in English (examples)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pt-BR" sz="12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Aerospace (Master)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Agricultural Biosciences (Master)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Bioeconomy (Master)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Sustainable Resource Management (Master)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Nutrition and Biomedicine (Master)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Physics (Applied and Engineering Physics) (Master)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Power Engineering (Master)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Environmental Engineering (Master)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Communications Engineering (Master)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pt-BR" sz="1200" dirty="0">
                <a:solidFill>
                  <a:srgbClr val="000000"/>
                </a:solidFill>
              </a:rPr>
              <a:t>Management and Technology (TUM-BWL) (Master)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pt-BR" sz="1200" dirty="0">
                <a:solidFill>
                  <a:srgbClr val="000000"/>
                </a:solidFill>
              </a:rPr>
              <a:t>Transportation Systems (Master)</a:t>
            </a:r>
            <a:endParaRPr lang="en-US" altLang="pt-BR" sz="1200" dirty="0">
              <a:solidFill>
                <a:srgbClr val="000000"/>
              </a:solidFill>
            </a:endParaRPr>
          </a:p>
          <a:p>
            <a:pPr marL="0" indent="0" eaLnBrk="1" hangingPunct="1"/>
            <a:endParaRPr lang="de-DE" altLang="pt-BR" sz="1200" dirty="0">
              <a:solidFill>
                <a:srgbClr val="000000"/>
              </a:solidFill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8D1098A-7E01-724D-A9AF-80DA30E1A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53" y="572340"/>
            <a:ext cx="6480572" cy="4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de-DE" sz="2100" dirty="0"/>
              <a:t>Master courses at TUM 2/2</a:t>
            </a:r>
          </a:p>
        </p:txBody>
      </p:sp>
      <p:sp>
        <p:nvSpPr>
          <p:cNvPr id="31748" name="Foliennummernplatzhalter 3">
            <a:extLst>
              <a:ext uri="{FF2B5EF4-FFF2-40B4-BE49-F238E27FC236}">
                <a16:creationId xmlns:a16="http://schemas.microsoft.com/office/drawing/2014/main" id="{2C78F4E2-8E51-924D-8170-49163662F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55026CA-D3EB-8C44-908A-64E49EFD7CED}" type="slidenum">
              <a:rPr lang="de-DE" altLang="de-DE" sz="750">
                <a:solidFill>
                  <a:srgbClr val="000000"/>
                </a:solidFill>
              </a:rPr>
              <a:pPr/>
              <a:t>10</a:t>
            </a:fld>
            <a:endParaRPr lang="de-DE" altLang="de-DE" sz="750">
              <a:solidFill>
                <a:srgbClr val="000000"/>
              </a:solidFill>
            </a:endParaRPr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F0CEEAEE-A6BC-2C45-B772-9E8B50715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2986" y="884110"/>
            <a:ext cx="3037554" cy="191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388305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E12AE2A-D253-2C43-AA96-B0A2BC786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16" y="1127918"/>
            <a:ext cx="5005784" cy="3524250"/>
          </a:xfrm>
        </p:spPr>
        <p:txBody>
          <a:bodyPr/>
          <a:lstStyle/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en-US" altLang="de-DE" b="1" dirty="0">
                <a:solidFill>
                  <a:srgbClr val="0065BD"/>
                </a:solidFill>
              </a:rPr>
              <a:t>Pre-requisites</a:t>
            </a:r>
          </a:p>
          <a:p>
            <a:pPr marL="285750" lvl="1" indent="-285750" fontAlgn="t"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de-DE" sz="1200" dirty="0"/>
              <a:t>Excellent Master’s degree</a:t>
            </a:r>
          </a:p>
          <a:p>
            <a:pPr marL="285750" lvl="1" indent="-285750" fontAlgn="t"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de-DE" sz="1200" dirty="0"/>
              <a:t>a foreign Master’s degree following a subject-related Bachelor’s degree with a time-frame of 1-2 years, completed with an examination and an independent academic thesis</a:t>
            </a:r>
          </a:p>
          <a:p>
            <a:pPr marL="285750" lvl="1" indent="-285750" fontAlgn="t"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de-DE" sz="1200" dirty="0"/>
              <a:t>final decision &amp; possible conditions set by the dean’s office</a:t>
            </a:r>
            <a:endParaRPr lang="en-US" altLang="de-DE" sz="1200" dirty="0">
              <a:solidFill>
                <a:srgbClr val="FF0000"/>
              </a:solidFill>
            </a:endParaRPr>
          </a:p>
          <a:p>
            <a:pPr marL="285750" lvl="1" indent="-285750" fontAlgn="t"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de-DE" sz="1200" dirty="0"/>
              <a:t>Fluency in English (German not needed but a plus; depends on the research group) </a:t>
            </a:r>
          </a:p>
          <a:p>
            <a:pPr marL="285750" lvl="1" indent="-285750" fontAlgn="t"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de-DE" sz="1200" dirty="0"/>
              <a:t>Funding </a:t>
            </a:r>
          </a:p>
          <a:p>
            <a:pPr marL="285750" lvl="1" indent="-285750" fontAlgn="t"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de-DE" sz="1200" dirty="0">
                <a:solidFill>
                  <a:srgbClr val="FF0000"/>
                </a:solidFill>
              </a:rPr>
              <a:t>No</a:t>
            </a:r>
            <a:r>
              <a:rPr lang="en-US" altLang="de-DE" sz="1200" dirty="0"/>
              <a:t> TUITION Fees </a:t>
            </a:r>
          </a:p>
          <a:p>
            <a:pPr marL="214313" lvl="1" indent="-214313" fontAlgn="t">
              <a:spcAft>
                <a:spcPct val="20000"/>
              </a:spcAft>
              <a:buClr>
                <a:schemeClr val="tx1"/>
              </a:buClr>
              <a:defRPr/>
            </a:pPr>
            <a:endParaRPr lang="en-US" altLang="de-DE" b="1" dirty="0"/>
          </a:p>
          <a:p>
            <a:pPr marL="214313" lvl="1" indent="-214313" fontAlgn="t">
              <a:spcAft>
                <a:spcPct val="20000"/>
              </a:spcAft>
              <a:buClr>
                <a:schemeClr val="tx1"/>
              </a:buClr>
              <a:defRPr/>
            </a:pPr>
            <a:r>
              <a:rPr lang="en-US" altLang="de-DE" b="1" dirty="0"/>
              <a:t>A TUM professor who supervises the doctoral research</a:t>
            </a: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dirty="0"/>
          </a:p>
        </p:txBody>
      </p:sp>
      <p:sp>
        <p:nvSpPr>
          <p:cNvPr id="18434" name="Titel 2">
            <a:extLst>
              <a:ext uri="{FF2B5EF4-FFF2-40B4-BE49-F238E27FC236}">
                <a16:creationId xmlns:a16="http://schemas.microsoft.com/office/drawing/2014/main" id="{A4E1D585-9B19-5E44-9B4E-8E2FDBC7EE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0616" y="491332"/>
            <a:ext cx="6381750" cy="3083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de-DE" dirty="0" err="1"/>
              <a:t>Application</a:t>
            </a:r>
            <a:r>
              <a:rPr altLang="de-DE" dirty="0"/>
              <a:t> </a:t>
            </a:r>
            <a:r>
              <a:rPr altLang="de-DE" dirty="0" err="1"/>
              <a:t>for</a:t>
            </a:r>
            <a:r>
              <a:rPr altLang="de-DE" dirty="0"/>
              <a:t> a </a:t>
            </a:r>
            <a:r>
              <a:rPr altLang="de-DE" dirty="0" err="1"/>
              <a:t>doctorate</a:t>
            </a:r>
            <a:r>
              <a:rPr altLang="de-DE" dirty="0"/>
              <a:t> at TUM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E3535-9E1A-E9AD-094C-AA204AAE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387" y="1127918"/>
            <a:ext cx="3624613" cy="170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F0061-F140-DDCB-96C7-143A53B35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56718"/>
            <a:ext cx="2686050" cy="16954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CEB875E-D6DE-3446-AC3D-C33EC1ADA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84" y="1107448"/>
            <a:ext cx="6783276" cy="3820120"/>
          </a:xfrm>
        </p:spPr>
        <p:txBody>
          <a:bodyPr/>
          <a:lstStyle/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en-US" altLang="de-DE" b="1" dirty="0">
                <a:solidFill>
                  <a:srgbClr val="0065BD"/>
                </a:solidFill>
              </a:rPr>
              <a:t>Application procedure </a:t>
            </a: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lvl="1" fontAlgn="t">
              <a:spcAft>
                <a:spcPct val="20000"/>
              </a:spcAft>
              <a:buClr>
                <a:schemeClr val="tx1"/>
              </a:buClr>
              <a:buFont typeface="Wingdings" panose="05000000000000000000" pitchFamily="2" charset="2"/>
              <a:buChar char="à"/>
              <a:defRPr/>
            </a:pPr>
            <a:r>
              <a:rPr lang="en-US" altLang="de-DE" sz="1125" dirty="0"/>
              <a:t> Supervisor – search/ contact</a:t>
            </a:r>
          </a:p>
          <a:p>
            <a:pPr marL="132160" lvl="2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en-US" altLang="de-DE" sz="1125" dirty="0"/>
              <a:t>- pitfalls to avoid</a:t>
            </a:r>
          </a:p>
          <a:p>
            <a:pPr marL="132160" lvl="2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en-US" altLang="de-DE" sz="1125" dirty="0"/>
              <a:t>- how to stand out</a:t>
            </a: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sz="1125" dirty="0">
              <a:sym typeface="Wingdings" panose="05000000000000000000" pitchFamily="2" charset="2"/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r>
              <a:rPr lang="en-US" altLang="de-DE" sz="1125" dirty="0">
                <a:sym typeface="Wingdings" panose="05000000000000000000" pitchFamily="2" charset="2"/>
              </a:rPr>
              <a:t> Application for the entry into the doctoral candidacy list</a:t>
            </a:r>
            <a:endParaRPr lang="en-US" altLang="de-DE" sz="1125" dirty="0"/>
          </a:p>
          <a:p>
            <a:pPr marL="132160" lvl="2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sz="1125" dirty="0"/>
          </a:p>
          <a:p>
            <a:pPr marL="214313" lvl="1" indent="-214313" fontAlgn="t">
              <a:spcAft>
                <a:spcPct val="20000"/>
              </a:spcAft>
              <a:buClr>
                <a:schemeClr val="tx1"/>
              </a:buClr>
              <a:defRPr/>
            </a:pPr>
            <a:endParaRPr lang="en-US" altLang="de-DE" b="1" dirty="0"/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dirty="0"/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dirty="0"/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 marL="0" lvl="1" indent="0" fontAlgn="t">
              <a:spcAft>
                <a:spcPct val="20000"/>
              </a:spcAft>
              <a:buClr>
                <a:schemeClr val="tx1"/>
              </a:buClr>
              <a:buNone/>
              <a:defRPr/>
            </a:pPr>
            <a:endParaRPr lang="en-US" altLang="de-DE" b="1" dirty="0">
              <a:solidFill>
                <a:srgbClr val="005293"/>
              </a:solidFill>
            </a:endParaRPr>
          </a:p>
          <a:p>
            <a:pPr>
              <a:defRPr/>
            </a:pPr>
            <a:endParaRPr dirty="0"/>
          </a:p>
        </p:txBody>
      </p:sp>
      <p:sp>
        <p:nvSpPr>
          <p:cNvPr id="20482" name="Titel 2">
            <a:extLst>
              <a:ext uri="{FF2B5EF4-FFF2-40B4-BE49-F238E27FC236}">
                <a16:creationId xmlns:a16="http://schemas.microsoft.com/office/drawing/2014/main" id="{B8F26B7B-279C-CC4E-8471-D2B3F96E83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1068" y="588764"/>
            <a:ext cx="6381750" cy="3083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altLang="de-DE" dirty="0" err="1"/>
              <a:t>Application</a:t>
            </a:r>
            <a:r>
              <a:rPr altLang="de-DE" dirty="0"/>
              <a:t> </a:t>
            </a:r>
            <a:r>
              <a:rPr altLang="de-DE" dirty="0" err="1"/>
              <a:t>for</a:t>
            </a:r>
            <a:r>
              <a:rPr altLang="de-DE" dirty="0"/>
              <a:t> a </a:t>
            </a:r>
            <a:r>
              <a:rPr altLang="de-DE" dirty="0" err="1"/>
              <a:t>doctorate</a:t>
            </a:r>
            <a:r>
              <a:rPr altLang="de-DE" dirty="0"/>
              <a:t> at TUM </a:t>
            </a:r>
          </a:p>
        </p:txBody>
      </p:sp>
      <p:pic>
        <p:nvPicPr>
          <p:cNvPr id="20484" name="Grafik 5">
            <a:extLst>
              <a:ext uri="{FF2B5EF4-FFF2-40B4-BE49-F238E27FC236}">
                <a16:creationId xmlns:a16="http://schemas.microsoft.com/office/drawing/2014/main" id="{60CB09EA-B148-FE46-92BE-9C733B1D1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0" y="1531955"/>
            <a:ext cx="6757483" cy="199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49"/>
          <p:cNvSpPr/>
          <p:nvPr/>
        </p:nvSpPr>
        <p:spPr>
          <a:xfrm>
            <a:off x="0" y="2240161"/>
            <a:ext cx="9144000" cy="2509166"/>
          </a:xfrm>
          <a:prstGeom prst="rect">
            <a:avLst/>
          </a:prstGeom>
          <a:pattFill prst="pct5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6794" y="972000"/>
            <a:ext cx="8508999" cy="380810"/>
          </a:xfrm>
        </p:spPr>
        <p:txBody>
          <a:bodyPr/>
          <a:lstStyle/>
          <a:p>
            <a:pPr lvl="0">
              <a:defRPr/>
            </a:pPr>
            <a:r>
              <a:rPr lang="de-DE" dirty="0">
                <a:solidFill>
                  <a:sysClr val="windowText" lastClr="000000"/>
                </a:solidFill>
              </a:rPr>
              <a:t>TUM Global Postdoc Fellowship</a:t>
            </a:r>
          </a:p>
        </p:txBody>
      </p:sp>
      <p:sp>
        <p:nvSpPr>
          <p:cNvPr id="44" name="Rechteck 43"/>
          <p:cNvSpPr/>
          <p:nvPr/>
        </p:nvSpPr>
        <p:spPr>
          <a:xfrm>
            <a:off x="5533082" y="1953237"/>
            <a:ext cx="3160170" cy="278795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   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61749" y="1379807"/>
            <a:ext cx="8566339" cy="278795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for the two-year fellowship to conduct your own project together with TUM researchers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61748" y="2344738"/>
            <a:ext cx="6885009" cy="1755775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5293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Prestigious two-year fellowship: Conduct your own project together with a TUM chair</a:t>
            </a:r>
          </a:p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5293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 with workshops &amp; funding support to extend your stay at TUM</a:t>
            </a:r>
          </a:p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5293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Fellowship amount € 3020 per month + benefits for families </a:t>
            </a:r>
          </a:p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5293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5293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Who can apply?</a:t>
            </a:r>
          </a:p>
          <a:p>
            <a:pPr marL="360000" marR="0" lvl="0" indent="-22860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 international postdocs &amp; German researchers working abroad</a:t>
            </a:r>
          </a:p>
          <a:p>
            <a:pPr marL="360000" marR="0" lvl="0" indent="-22860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Researchers in Germany at institutions other than TUM</a:t>
            </a:r>
          </a:p>
          <a:p>
            <a:pPr marL="360000" marR="0" lvl="0" indent="-22860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Postdocs (PhD obtained within the last 3 years) &amp; final-year doctoral candidates</a:t>
            </a:r>
          </a:p>
          <a:p>
            <a:pPr marL="360000" marR="0" lvl="0" indent="-22860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5293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Application documents</a:t>
            </a:r>
          </a:p>
          <a:p>
            <a:pPr marL="360000" marR="0" lvl="0" indent="-22860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page research proposal &amp; letter of support from a TUM host</a:t>
            </a:r>
          </a:p>
          <a:p>
            <a:pPr marL="360000" marR="0" lvl="0" indent="-22860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5293"/>
              </a:buClr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calls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 year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Website: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http://www.tum.de/global-postdoc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81A7259-EB54-43E6-97CE-9D9A41EAC550}"/>
              </a:ext>
            </a:extLst>
          </p:cNvPr>
          <p:cNvSpPr txBox="1"/>
          <p:nvPr/>
        </p:nvSpPr>
        <p:spPr>
          <a:xfrm>
            <a:off x="6379002" y="4380661"/>
            <a:ext cx="2381859" cy="525886"/>
          </a:xfrm>
          <a:prstGeom prst="rect">
            <a:avLst/>
          </a:prstGeom>
          <a:solidFill>
            <a:sysClr val="window" lastClr="FFFFFF"/>
          </a:solidFill>
          <a:ln w="38100">
            <a:solidFill>
              <a:srgbClr val="EEECE1">
                <a:lumMod val="75000"/>
              </a:srgbClr>
            </a:solidFill>
          </a:ln>
        </p:spPr>
        <p:txBody>
          <a:bodyPr wrap="square" lIns="108000" tIns="108000" rIns="36000" b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Find out more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abou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 the current fellows: </a:t>
            </a: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hlinkClick r:id="rId3"/>
              </a:rPr>
              <a:t>https://www.forte.tum.de/en/tuff/</a:t>
            </a:r>
            <a:endParaRPr kumimoji="0" lang="de-DE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680720" y="1725340"/>
            <a:ext cx="3295006" cy="233670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65B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766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 rot="10800000" flipV="1">
            <a:off x="6323772" y="4826388"/>
            <a:ext cx="1515302" cy="132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800">
              <a:lnSpc>
                <a:spcPct val="114000"/>
              </a:lnSpc>
            </a:pPr>
            <a:r>
              <a:rPr lang="de-DE" sz="825" dirty="0">
                <a:solidFill>
                  <a:prstClr val="black"/>
                </a:solidFill>
              </a:rPr>
              <a:t>(Images: München Tourismus)</a:t>
            </a:r>
            <a:endParaRPr lang="de-DE" sz="825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6" y="-10108"/>
            <a:ext cx="7961171" cy="51536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A39E29BA-BC99-E69D-A7B1-6AA697D8FC69}"/>
              </a:ext>
            </a:extLst>
          </p:cNvPr>
          <p:cNvSpPr txBox="1">
            <a:spLocks/>
          </p:cNvSpPr>
          <p:nvPr/>
        </p:nvSpPr>
        <p:spPr>
          <a:xfrm>
            <a:off x="377127" y="502354"/>
            <a:ext cx="8535987" cy="439932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5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88900" indent="-936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7800" indent="-92075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92075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88" indent="-87313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263" indent="-920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920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27063" indent="-8572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9138" indent="-920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Impressions</a:t>
            </a:r>
            <a:r>
              <a:rPr kumimoji="0" lang="de-DE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de-DE" dirty="0">
                <a:solidFill>
                  <a:schemeClr val="bg1"/>
                </a:solidFill>
                <a:latin typeface="Arial"/>
              </a:rPr>
              <a:t>Munich</a:t>
            </a:r>
            <a:endParaRPr kumimoji="0" lang="de-DE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8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Rectangle 27"/>
          <p:cNvSpPr>
            <a:spLocks noGrp="1" noChangeArrowheads="1"/>
          </p:cNvSpPr>
          <p:nvPr>
            <p:ph sz="quarter" idx="18"/>
          </p:nvPr>
        </p:nvSpPr>
        <p:spPr bwMode="auto">
          <a:xfrm>
            <a:off x="107599" y="3118741"/>
            <a:ext cx="3021497" cy="159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51791" indent="-51791"/>
            <a:endParaRPr lang="de-DE" b="1" dirty="0">
              <a:solidFill>
                <a:srgbClr val="000000"/>
              </a:solidFill>
            </a:endParaRPr>
          </a:p>
          <a:p>
            <a:pPr marL="308960" lvl="1" indent="-51791"/>
            <a:endParaRPr lang="de-DE" sz="900" b="1" dirty="0">
              <a:solidFill>
                <a:srgbClr val="000000"/>
              </a:solidFill>
              <a:cs typeface="Arial" charset="0"/>
            </a:endParaRPr>
          </a:p>
          <a:p>
            <a:pPr marL="257169" lvl="1" indent="0">
              <a:spcAft>
                <a:spcPts val="338"/>
              </a:spcAft>
              <a:buNone/>
            </a:pPr>
            <a:r>
              <a:rPr lang="de-DE" sz="1125" b="1" dirty="0" err="1">
                <a:solidFill>
                  <a:srgbClr val="000000"/>
                </a:solidFill>
                <a:cs typeface="Arial" charset="0"/>
              </a:rPr>
              <a:t>Contact</a:t>
            </a:r>
            <a:r>
              <a:rPr lang="de-DE" sz="1125" b="1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marL="257169" lvl="1" indent="0">
              <a:buNone/>
            </a:pPr>
            <a:r>
              <a:rPr lang="en-US" sz="1125" dirty="0">
                <a:cs typeface="Arial" charset="0"/>
              </a:rPr>
              <a:t>Sören Artur Metz</a:t>
            </a:r>
          </a:p>
          <a:p>
            <a:pPr marL="257169" lvl="1" indent="0">
              <a:buNone/>
            </a:pPr>
            <a:r>
              <a:rPr lang="en-US" sz="1125" dirty="0">
                <a:cs typeface="Arial" charset="0"/>
              </a:rPr>
              <a:t>Senior Regional Manager (Latin America)</a:t>
            </a:r>
          </a:p>
          <a:p>
            <a:pPr marL="257169" lvl="1" indent="0">
              <a:buNone/>
            </a:pPr>
            <a:r>
              <a:rPr lang="en-US" sz="1125" dirty="0">
                <a:cs typeface="Arial" charset="0"/>
              </a:rPr>
              <a:t>Liaison Officer TUM São Paulo</a:t>
            </a:r>
          </a:p>
          <a:p>
            <a:pPr marL="257169" lvl="1" indent="0">
              <a:buNone/>
            </a:pPr>
            <a:r>
              <a:rPr lang="en-US" sz="1125" dirty="0" err="1">
                <a:cs typeface="Arial" charset="0"/>
              </a:rPr>
              <a:t>Rua</a:t>
            </a:r>
            <a:r>
              <a:rPr lang="en-US" sz="1125" dirty="0">
                <a:cs typeface="Arial" charset="0"/>
              </a:rPr>
              <a:t> </a:t>
            </a:r>
            <a:r>
              <a:rPr lang="en-US" sz="1125" dirty="0" err="1">
                <a:cs typeface="Arial" charset="0"/>
              </a:rPr>
              <a:t>Verbo</a:t>
            </a:r>
            <a:r>
              <a:rPr lang="en-US" sz="1125" dirty="0">
                <a:cs typeface="Arial" charset="0"/>
              </a:rPr>
              <a:t> </a:t>
            </a:r>
            <a:r>
              <a:rPr lang="en-US" sz="1125" dirty="0" err="1">
                <a:cs typeface="Arial" charset="0"/>
              </a:rPr>
              <a:t>Divino</a:t>
            </a:r>
            <a:r>
              <a:rPr lang="en-US" sz="1125" dirty="0">
                <a:cs typeface="Arial" charset="0"/>
              </a:rPr>
              <a:t>, 1488, </a:t>
            </a:r>
            <a:r>
              <a:rPr lang="en-US" sz="1125" dirty="0" err="1">
                <a:cs typeface="Arial" charset="0"/>
              </a:rPr>
              <a:t>Térreo</a:t>
            </a:r>
            <a:endParaRPr lang="en-US" sz="1125" dirty="0">
              <a:cs typeface="Arial" charset="0"/>
            </a:endParaRPr>
          </a:p>
          <a:p>
            <a:pPr marL="257169" lvl="1" indent="0">
              <a:buNone/>
            </a:pPr>
            <a:r>
              <a:rPr lang="en-US" sz="1125" dirty="0">
                <a:cs typeface="Arial" charset="0"/>
              </a:rPr>
              <a:t>04719-904 São Paulo – SP / Brazil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32645" y="798703"/>
            <a:ext cx="7723731" cy="246093"/>
          </a:xfrm>
        </p:spPr>
        <p:txBody>
          <a:bodyPr/>
          <a:lstStyle/>
          <a:p>
            <a:r>
              <a:rPr lang="de-DE" sz="2500" dirty="0"/>
              <a:t>TUM Sao Paulo – Liaison Office </a:t>
            </a:r>
            <a:r>
              <a:rPr lang="de-DE" sz="2500" dirty="0" err="1"/>
              <a:t>for</a:t>
            </a:r>
            <a:r>
              <a:rPr lang="de-DE" sz="2500" dirty="0"/>
              <a:t> </a:t>
            </a:r>
            <a:r>
              <a:rPr lang="de-DE" sz="2500" dirty="0" err="1"/>
              <a:t>Latin</a:t>
            </a:r>
            <a:r>
              <a:rPr lang="de-DE" sz="2500" dirty="0"/>
              <a:t> </a:t>
            </a:r>
            <a:r>
              <a:rPr lang="de-DE" sz="2500" dirty="0" err="1"/>
              <a:t>America</a:t>
            </a:r>
            <a:endParaRPr lang="de-DE" sz="2500" dirty="0"/>
          </a:p>
        </p:txBody>
      </p:sp>
      <p:sp>
        <p:nvSpPr>
          <p:cNvPr id="11" name="Rectangle 27"/>
          <p:cNvSpPr txBox="1">
            <a:spLocks noChangeArrowheads="1"/>
          </p:cNvSpPr>
          <p:nvPr/>
        </p:nvSpPr>
        <p:spPr bwMode="auto">
          <a:xfrm>
            <a:off x="2915816" y="3727372"/>
            <a:ext cx="3558835" cy="109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791" indent="-51791"/>
            <a:endParaRPr lang="pt-BR" sz="900" b="1" dirty="0">
              <a:solidFill>
                <a:srgbClr val="000000"/>
              </a:solidFill>
            </a:endParaRPr>
          </a:p>
          <a:p>
            <a:pPr marL="308960" lvl="1" indent="-51791"/>
            <a:endParaRPr lang="pt-BR" sz="900" b="1" dirty="0">
              <a:solidFill>
                <a:srgbClr val="000000"/>
              </a:solidFill>
              <a:cs typeface="Arial" charset="0"/>
            </a:endParaRPr>
          </a:p>
          <a:p>
            <a:pPr marL="308960" lvl="1" indent="-51791"/>
            <a:endParaRPr lang="pt-BR" sz="1125" dirty="0">
              <a:cs typeface="Arial" charset="0"/>
            </a:endParaRPr>
          </a:p>
          <a:p>
            <a:pPr marL="257169" lvl="1" indent="0">
              <a:buNone/>
            </a:pPr>
            <a:r>
              <a:rPr lang="pt-BR" sz="1125" dirty="0">
                <a:cs typeface="Arial" charset="0"/>
              </a:rPr>
              <a:t>Phone:	+55 (11) 5189 8320</a:t>
            </a:r>
          </a:p>
          <a:p>
            <a:pPr marL="257169" lvl="1" indent="0">
              <a:buNone/>
            </a:pPr>
            <a:r>
              <a:rPr lang="pt-BR" sz="1125" dirty="0" err="1">
                <a:cs typeface="Arial" charset="0"/>
              </a:rPr>
              <a:t>Email</a:t>
            </a:r>
            <a:r>
              <a:rPr lang="pt-BR" sz="1125" dirty="0">
                <a:cs typeface="Arial" charset="0"/>
              </a:rPr>
              <a:t>:  	</a:t>
            </a:r>
            <a:r>
              <a:rPr lang="pt-BR" sz="1125" dirty="0">
                <a:cs typeface="Arial" charset="0"/>
                <a:hlinkClick r:id="rId2"/>
              </a:rPr>
              <a:t>saopaulo@tum.de</a:t>
            </a:r>
            <a:endParaRPr lang="pt-BR" sz="1125" dirty="0">
              <a:cs typeface="Arial" charset="0"/>
            </a:endParaRPr>
          </a:p>
          <a:p>
            <a:pPr marL="257169" lvl="1" indent="0">
              <a:buNone/>
            </a:pPr>
            <a:r>
              <a:rPr lang="pt-BR" sz="1125" dirty="0">
                <a:cs typeface="Arial" charset="0"/>
              </a:rPr>
              <a:t>Website:	</a:t>
            </a:r>
            <a:r>
              <a:rPr lang="pt-BR" sz="1125" dirty="0">
                <a:cs typeface="Arial" charset="0"/>
                <a:hlinkClick r:id="rId3"/>
              </a:rPr>
              <a:t>www.saopaulo.tum.de</a:t>
            </a:r>
            <a:endParaRPr lang="pt-BR" sz="788" dirty="0"/>
          </a:p>
          <a:p>
            <a:pPr marL="51791" indent="-51791">
              <a:buClr>
                <a:srgbClr val="DAD7CB"/>
              </a:buClr>
            </a:pPr>
            <a:r>
              <a:rPr lang="pt-BR" sz="788" dirty="0"/>
              <a:t> </a:t>
            </a:r>
            <a:endParaRPr lang="pt-BR" sz="675" dirty="0">
              <a:solidFill>
                <a:srgbClr val="000000"/>
              </a:solidFill>
            </a:endParaRPr>
          </a:p>
        </p:txBody>
      </p:sp>
      <p:pic>
        <p:nvPicPr>
          <p:cNvPr id="10" name="Picture 9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788313D2-A01A-A840-85D3-C80A4BCF6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6623"/>
            <a:ext cx="9144000" cy="1817728"/>
          </a:xfrm>
          <a:prstGeom prst="rect">
            <a:avLst/>
          </a:prstGeom>
        </p:spPr>
      </p:pic>
      <p:sp>
        <p:nvSpPr>
          <p:cNvPr id="8" name="Inhaltsplatzhalter 13">
            <a:extLst>
              <a:ext uri="{FF2B5EF4-FFF2-40B4-BE49-F238E27FC236}">
                <a16:creationId xmlns:a16="http://schemas.microsoft.com/office/drawing/2014/main" id="{DB21313F-B5A2-FF2A-E056-4F7C3250668F}"/>
              </a:ext>
            </a:extLst>
          </p:cNvPr>
          <p:cNvSpPr txBox="1">
            <a:spLocks/>
          </p:cNvSpPr>
          <p:nvPr/>
        </p:nvSpPr>
        <p:spPr>
          <a:xfrm>
            <a:off x="7061187" y="3401736"/>
            <a:ext cx="1975214" cy="1266081"/>
          </a:xfrm>
          <a:prstGeom prst="rect">
            <a:avLst/>
          </a:prstGeom>
        </p:spPr>
        <p:txBody>
          <a:bodyPr lIns="0" rIns="0"/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de-DE" sz="9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90000"/>
              </a:lnSpc>
              <a:buFont typeface="Arial" charset="0"/>
              <a:buNone/>
            </a:pPr>
            <a:endParaRPr lang="en-US" sz="1200" dirty="0">
              <a:solidFill>
                <a:schemeClr val="bg2"/>
              </a:solidFill>
            </a:endParaRPr>
          </a:p>
          <a:p>
            <a:pPr marL="0" lvl="1" indent="0">
              <a:lnSpc>
                <a:spcPct val="190000"/>
              </a:lnSpc>
              <a:buFont typeface="Arial" charset="0"/>
              <a:buNone/>
            </a:pPr>
            <a:r>
              <a:rPr lang="en-US" sz="1000" dirty="0">
                <a:solidFill>
                  <a:schemeClr val="bg2"/>
                </a:solidFill>
              </a:rPr>
              <a:t>TUM São Paulo LinkedIn</a:t>
            </a:r>
          </a:p>
          <a:p>
            <a:pPr marL="0" lvl="1" indent="0">
              <a:spcAft>
                <a:spcPts val="450"/>
              </a:spcAft>
              <a:buFont typeface="Arial" charset="0"/>
              <a:buNone/>
            </a:pPr>
            <a:r>
              <a:rPr lang="en-US" sz="1000" b="1" dirty="0"/>
              <a:t>Please connect &amp; follow us: </a:t>
            </a:r>
          </a:p>
          <a:p>
            <a:pPr marL="0" lvl="1" indent="0">
              <a:spcAft>
                <a:spcPts val="450"/>
              </a:spcAft>
              <a:buFont typeface="Arial" charset="0"/>
              <a:buNone/>
            </a:pPr>
            <a:r>
              <a:rPr lang="en-US" sz="10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https://www.linkedin.com/showcase/tum-são-paulo/</a:t>
            </a:r>
            <a:endParaRPr lang="en-US" sz="1000" dirty="0">
              <a:solidFill>
                <a:srgbClr val="0070C0"/>
              </a:solidFill>
            </a:endParaRPr>
          </a:p>
          <a:p>
            <a:pPr marL="0" lvl="1" indent="0">
              <a:spcAft>
                <a:spcPts val="450"/>
              </a:spcAft>
              <a:buFont typeface="Arial" charset="0"/>
              <a:buNone/>
            </a:pPr>
            <a:endParaRPr lang="en-US" dirty="0"/>
          </a:p>
          <a:p>
            <a:pPr marL="214307" indent="-214307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2" descr="Linkedin - ícones de mídia social grátis">
            <a:extLst>
              <a:ext uri="{FF2B5EF4-FFF2-40B4-BE49-F238E27FC236}">
                <a16:creationId xmlns:a16="http://schemas.microsoft.com/office/drawing/2014/main" id="{E841D179-0FC7-AA97-717F-D4B280E1B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01" y="3825834"/>
            <a:ext cx="1212092" cy="63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326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3" b="34093"/>
          <a:stretch/>
        </p:blipFill>
        <p:spPr>
          <a:xfrm>
            <a:off x="0" y="2124182"/>
            <a:ext cx="9144000" cy="301931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34663A-4B83-1E4F-98ED-93E70F8174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241804" y="4860000"/>
            <a:ext cx="597396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58CB1E-F828-4F11-99E0-327109AF9DA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090BF86-0AE8-2648-BA2E-C8B8E5FE64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21366" y="353352"/>
            <a:ext cx="4225361" cy="273844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Sören Metz &amp; Dr. Tiffany Paulisch | TUM |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Postdoc in Germany: Brazil 2023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0624" y="849328"/>
            <a:ext cx="8535600" cy="531478"/>
          </a:xfrm>
        </p:spPr>
        <p:txBody>
          <a:bodyPr>
            <a:noAutofit/>
          </a:bodyPr>
          <a:lstStyle/>
          <a:p>
            <a:r>
              <a:rPr lang="de-DE" dirty="0" err="1"/>
              <a:t>Munich</a:t>
            </a:r>
            <a:r>
              <a:rPr lang="de-DE" dirty="0"/>
              <a:t> – </a:t>
            </a:r>
            <a:r>
              <a:rPr lang="de-DE" dirty="0" err="1"/>
              <a:t>Why</a:t>
            </a:r>
            <a:r>
              <a:rPr lang="de-DE" dirty="0"/>
              <a:t>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D5F27FE-5CD3-0F4A-A4AE-F3FB7F1385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552224"/>
            <a:ext cx="8737600" cy="540463"/>
          </a:xfrm>
        </p:spPr>
        <p:txBody>
          <a:bodyPr/>
          <a:lstStyle/>
          <a:p>
            <a:r>
              <a:rPr lang="en-US" dirty="0"/>
              <a:t>Our historical home site in Munich’s </a:t>
            </a:r>
            <a:r>
              <a:rPr lang="en-US" dirty="0" err="1"/>
              <a:t>Maxvorstadt</a:t>
            </a:r>
            <a:r>
              <a:rPr lang="en-US" dirty="0"/>
              <a:t> district, between </a:t>
            </a:r>
            <a:r>
              <a:rPr lang="en-US" dirty="0" err="1"/>
              <a:t>Königsplatz</a:t>
            </a:r>
            <a:r>
              <a:rPr lang="en-US" dirty="0"/>
              <a:t> and the </a:t>
            </a:r>
            <a:r>
              <a:rPr lang="en-US" dirty="0" err="1"/>
              <a:t>Pinakotheken</a:t>
            </a:r>
            <a:r>
              <a:rPr lang="en-US" dirty="0"/>
              <a:t> art museums, is surrounded by research institutions and home to several schools and departments.</a:t>
            </a:r>
          </a:p>
        </p:txBody>
      </p:sp>
      <p:sp>
        <p:nvSpPr>
          <p:cNvPr id="6" name="Rechteck 5"/>
          <p:cNvSpPr/>
          <p:nvPr/>
        </p:nvSpPr>
        <p:spPr>
          <a:xfrm>
            <a:off x="6754044" y="4881506"/>
            <a:ext cx="197361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Source: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ProLehre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Medienredaktion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869156"/>
            <a:ext cx="442608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1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464CA2-8110-0540-9255-CA425A0BA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40400" y="4860000"/>
            <a:ext cx="601350" cy="273844"/>
          </a:xfrm>
        </p:spPr>
        <p:txBody>
          <a:bodyPr/>
          <a:lstStyle/>
          <a:p>
            <a:fld id="{CE58CB1E-F828-4F11-99E0-327109AF9DA4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727888B9-EB1B-7C40-A94F-77E976BAEF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034" y="843436"/>
            <a:ext cx="8535987" cy="439932"/>
          </a:xfrm>
        </p:spPr>
        <p:txBody>
          <a:bodyPr/>
          <a:lstStyle/>
          <a:p>
            <a:r>
              <a:rPr lang="de-DE" dirty="0"/>
              <a:t>TUM Facts and Figures </a:t>
            </a:r>
            <a:endParaRPr lang="en-US" dirty="0"/>
          </a:p>
        </p:txBody>
      </p:sp>
      <p:sp>
        <p:nvSpPr>
          <p:cNvPr id="36" name="Textplatzhalter 35">
            <a:extLst>
              <a:ext uri="{FF2B5EF4-FFF2-40B4-BE49-F238E27FC236}">
                <a16:creationId xmlns:a16="http://schemas.microsoft.com/office/drawing/2014/main" id="{A5C94AA1-CB39-764C-90D3-FCA041F305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800" y="1417264"/>
            <a:ext cx="5318125" cy="290512"/>
          </a:xfrm>
        </p:spPr>
        <p:txBody>
          <a:bodyPr/>
          <a:lstStyle/>
          <a:p>
            <a:r>
              <a:rPr lang="de-DE" sz="1100" dirty="0"/>
              <a:t>(</a:t>
            </a:r>
            <a:r>
              <a:rPr lang="de-DE" sz="1100" dirty="0" err="1"/>
              <a:t>Statistics</a:t>
            </a:r>
            <a:r>
              <a:rPr lang="de-DE" sz="1100" dirty="0"/>
              <a:t> 2021)</a:t>
            </a:r>
            <a:endParaRPr lang="en-US" sz="11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084602E-7DA3-CC47-8923-794385083B96}"/>
              </a:ext>
            </a:extLst>
          </p:cNvPr>
          <p:cNvSpPr/>
          <p:nvPr/>
        </p:nvSpPr>
        <p:spPr>
          <a:xfrm>
            <a:off x="-471048" y="3514646"/>
            <a:ext cx="2558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</a:rPr>
              <a:t>623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Professors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3F239A7-D980-0343-BF0D-AE28B835C7CC}"/>
              </a:ext>
            </a:extLst>
          </p:cNvPr>
          <p:cNvSpPr/>
          <p:nvPr/>
        </p:nvSpPr>
        <p:spPr>
          <a:xfrm>
            <a:off x="6244860" y="3223104"/>
            <a:ext cx="203573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</a:rPr>
              <a:t>50,000</a:t>
            </a:r>
            <a:br>
              <a:rPr lang="en-US" sz="5000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students (</a:t>
            </a:r>
            <a:r>
              <a:rPr lang="en-US" sz="1400" b="1" dirty="0" err="1">
                <a:solidFill>
                  <a:schemeClr val="bg1"/>
                </a:solidFill>
              </a:rPr>
              <a:t>Bsc</a:t>
            </a:r>
            <a:r>
              <a:rPr lang="en-US" sz="1400" b="1" dirty="0">
                <a:solidFill>
                  <a:schemeClr val="bg1"/>
                </a:solidFill>
              </a:rPr>
              <a:t> / MSc)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ED5540D-1D56-1547-B766-1812916ED7B3}"/>
              </a:ext>
            </a:extLst>
          </p:cNvPr>
          <p:cNvSpPr/>
          <p:nvPr/>
        </p:nvSpPr>
        <p:spPr>
          <a:xfrm>
            <a:off x="4689719" y="3477670"/>
            <a:ext cx="1338828" cy="1308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155</a:t>
            </a:r>
            <a:br>
              <a:rPr lang="en-US" sz="50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ERC Grants</a:t>
            </a: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1100" b="1" dirty="0">
                <a:solidFill>
                  <a:schemeClr val="bg1"/>
                </a:solidFill>
              </a:rPr>
              <a:t>(since 2008)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D21D74C-F503-C848-92A4-DB7D75DE1C44}"/>
              </a:ext>
            </a:extLst>
          </p:cNvPr>
          <p:cNvSpPr/>
          <p:nvPr/>
        </p:nvSpPr>
        <p:spPr>
          <a:xfrm>
            <a:off x="101631" y="1720826"/>
            <a:ext cx="2952100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2456">
              <a:spcAft>
                <a:spcPts val="150"/>
              </a:spcAft>
            </a:pPr>
            <a:r>
              <a:rPr lang="en-US" sz="4000" b="1" dirty="0">
                <a:solidFill>
                  <a:schemeClr val="bg1"/>
                </a:solidFill>
              </a:rPr>
              <a:t>7</a:t>
            </a:r>
            <a:br>
              <a:rPr lang="en-US" sz="100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Schools</a:t>
            </a:r>
          </a:p>
          <a:p>
            <a:pPr algn="ctr" defTabSz="602456">
              <a:spcAft>
                <a:spcPts val="150"/>
              </a:spcAft>
            </a:pP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DDB552AB-3EBE-8A48-8413-0E227926B5F4}"/>
              </a:ext>
            </a:extLst>
          </p:cNvPr>
          <p:cNvSpPr/>
          <p:nvPr/>
        </p:nvSpPr>
        <p:spPr>
          <a:xfrm>
            <a:off x="1955597" y="2976037"/>
            <a:ext cx="2558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more than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9,500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Graduates per year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AD9821E-A6BE-074C-AF63-5A24B9A77FDB}"/>
              </a:ext>
            </a:extLst>
          </p:cNvPr>
          <p:cNvSpPr/>
          <p:nvPr/>
        </p:nvSpPr>
        <p:spPr>
          <a:xfrm>
            <a:off x="3573432" y="1551504"/>
            <a:ext cx="27252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38%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 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International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Students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084602E-7DA3-CC47-8923-794385083B96}"/>
              </a:ext>
            </a:extLst>
          </p:cNvPr>
          <p:cNvSpPr/>
          <p:nvPr/>
        </p:nvSpPr>
        <p:spPr>
          <a:xfrm>
            <a:off x="6643431" y="1417808"/>
            <a:ext cx="2558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36%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Female Students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17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D5431D-C584-864B-88D0-4E7DD8C500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40400" y="4860000"/>
            <a:ext cx="601350" cy="273844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58CB1E-F828-4F11-99E0-327109AF9DA4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654FCB-2D54-8849-8230-B04206A882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9034" y="843436"/>
            <a:ext cx="8535987" cy="439932"/>
          </a:xfrm>
        </p:spPr>
        <p:txBody>
          <a:bodyPr/>
          <a:lstStyle/>
          <a:p>
            <a:r>
              <a:rPr lang="de-DE" dirty="0"/>
              <a:t>A Leader in Academic Rankings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6F8068-59EF-A343-91A6-365272562762}"/>
              </a:ext>
            </a:extLst>
          </p:cNvPr>
          <p:cNvSpPr txBox="1">
            <a:spLocks/>
          </p:cNvSpPr>
          <p:nvPr/>
        </p:nvSpPr>
        <p:spPr>
          <a:xfrm>
            <a:off x="314436" y="1787159"/>
            <a:ext cx="2174810" cy="2985433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6213" indent="-17621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63" indent="-1841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8163" indent="-17780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6213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QS World University Rankings 2024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No. 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Germany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No. </a:t>
            </a:r>
            <a:r>
              <a:rPr lang="en-US" sz="5000" b="1" dirty="0">
                <a:solidFill>
                  <a:prstClr val="white"/>
                </a:solidFill>
                <a:latin typeface="Arial"/>
              </a:rPr>
              <a:t>28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world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994A001-7139-3740-AC3D-F3A428394081}"/>
              </a:ext>
            </a:extLst>
          </p:cNvPr>
          <p:cNvSpPr/>
          <p:nvPr/>
        </p:nvSpPr>
        <p:spPr>
          <a:xfrm>
            <a:off x="6484890" y="1738299"/>
            <a:ext cx="2370075" cy="292387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Shanghai World University Ranking 2024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No.  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 Germany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No.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 the world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E6C02CD-5C47-094B-9344-36629B3328AD}"/>
              </a:ext>
            </a:extLst>
          </p:cNvPr>
          <p:cNvSpPr/>
          <p:nvPr/>
        </p:nvSpPr>
        <p:spPr>
          <a:xfrm>
            <a:off x="3365098" y="1738299"/>
            <a:ext cx="2370075" cy="298543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THE World University Rankings 2024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No.  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 Germany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No.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30</a:t>
            </a:r>
            <a:b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 the world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EEF6475-9D46-C048-9088-745F3EA2C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4519" y="2362874"/>
            <a:ext cx="460404" cy="6093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320D3A2-FF87-B046-9F38-E2B9D5729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1524" y="4013650"/>
            <a:ext cx="426278" cy="5425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4CCBC89-409C-9F4C-B126-E4F18F311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5098" y="4013650"/>
            <a:ext cx="426278" cy="54253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841AB65-9D30-724D-9362-371F63C10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034" y="4013650"/>
            <a:ext cx="426278" cy="54253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C279CD0-7A4F-904D-AE79-9F075A69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0606" y="2362874"/>
            <a:ext cx="460404" cy="6093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2D0BC17-0B56-6447-AC87-C0281A2A5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2295" y="2362874"/>
            <a:ext cx="460404" cy="60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48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/>
          <p:cNvGrpSpPr/>
          <p:nvPr/>
        </p:nvGrpSpPr>
        <p:grpSpPr>
          <a:xfrm>
            <a:off x="240441" y="1766205"/>
            <a:ext cx="1188002" cy="1918714"/>
            <a:chOff x="1480155" y="1522747"/>
            <a:chExt cx="1188002" cy="1918714"/>
          </a:xfrm>
        </p:grpSpPr>
        <p:sp>
          <p:nvSpPr>
            <p:cNvPr id="6" name="Rechteck 5"/>
            <p:cNvSpPr/>
            <p:nvPr/>
          </p:nvSpPr>
          <p:spPr>
            <a:xfrm>
              <a:off x="1480157" y="1522747"/>
              <a:ext cx="1188000" cy="540000"/>
            </a:xfrm>
            <a:prstGeom prst="rect">
              <a:avLst/>
            </a:prstGeom>
            <a:solidFill>
              <a:srgbClr val="0065BD"/>
            </a:solidFill>
            <a:ln w="19050">
              <a:solidFill>
                <a:srgbClr val="0065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Computation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Information &amp; Technology*</a:t>
              </a:r>
            </a:p>
          </p:txBody>
        </p:sp>
        <p:grpSp>
          <p:nvGrpSpPr>
            <p:cNvPr id="60" name="Gruppieren 59"/>
            <p:cNvGrpSpPr/>
            <p:nvPr/>
          </p:nvGrpSpPr>
          <p:grpSpPr>
            <a:xfrm>
              <a:off x="1480155" y="2106089"/>
              <a:ext cx="1188001" cy="1335372"/>
              <a:chOff x="1480155" y="2106088"/>
              <a:chExt cx="1188001" cy="1448615"/>
            </a:xfrm>
          </p:grpSpPr>
          <p:sp>
            <p:nvSpPr>
              <p:cNvPr id="19" name="Rechteck 18"/>
              <p:cNvSpPr/>
              <p:nvPr/>
            </p:nvSpPr>
            <p:spPr>
              <a:xfrm>
                <a:off x="1480155" y="2106088"/>
                <a:ext cx="1187999" cy="3349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Mathematics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1480156" y="2845144"/>
                <a:ext cx="1187999" cy="3349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Computer Engineering</a:t>
                </a:r>
              </a:p>
            </p:txBody>
          </p:sp>
          <p:sp>
            <p:nvSpPr>
              <p:cNvPr id="21" name="Rechteck 20"/>
              <p:cNvSpPr/>
              <p:nvPr/>
            </p:nvSpPr>
            <p:spPr>
              <a:xfrm>
                <a:off x="1480155" y="2474979"/>
                <a:ext cx="1187999" cy="3349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Computer </a:t>
                </a:r>
              </a:p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Science</a:t>
                </a:r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1480157" y="3219706"/>
                <a:ext cx="1187999" cy="33499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Electrical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Engineering</a:t>
                </a:r>
              </a:p>
            </p:txBody>
          </p:sp>
        </p:grpSp>
      </p:grpSp>
      <p:grpSp>
        <p:nvGrpSpPr>
          <p:cNvPr id="68" name="Gruppieren 67"/>
          <p:cNvGrpSpPr/>
          <p:nvPr/>
        </p:nvGrpSpPr>
        <p:grpSpPr>
          <a:xfrm>
            <a:off x="7738480" y="1765346"/>
            <a:ext cx="1188001" cy="1574293"/>
            <a:chOff x="2735610" y="1521888"/>
            <a:chExt cx="1188001" cy="1574293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2735610" y="2106089"/>
              <a:ext cx="1187999" cy="990092"/>
              <a:chOff x="2731214" y="2106088"/>
              <a:chExt cx="1187999" cy="1068117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2731214" y="2106088"/>
                <a:ext cx="1187786" cy="33274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Politics &amp; Technology</a:t>
                </a:r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2731214" y="2841457"/>
                <a:ext cx="1187786" cy="33274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Education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2731427" y="2473902"/>
                <a:ext cx="1187786" cy="33274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Science &amp; Technology Studies</a:t>
                </a:r>
              </a:p>
            </p:txBody>
          </p:sp>
        </p:grpSp>
        <p:sp>
          <p:nvSpPr>
            <p:cNvPr id="26" name="Rechteck 25"/>
            <p:cNvSpPr/>
            <p:nvPr/>
          </p:nvSpPr>
          <p:spPr>
            <a:xfrm>
              <a:off x="2735611" y="1521888"/>
              <a:ext cx="1188000" cy="540000"/>
            </a:xfrm>
            <a:prstGeom prst="rect">
              <a:avLst/>
            </a:prstGeom>
            <a:solidFill>
              <a:srgbClr val="0065BD"/>
            </a:solidFill>
            <a:ln w="19050">
              <a:solidFill>
                <a:srgbClr val="0065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Social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Sciences &amp;Technology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6482320" y="1765345"/>
            <a:ext cx="1188000" cy="2259708"/>
            <a:chOff x="3980880" y="1521888"/>
            <a:chExt cx="1188000" cy="2259708"/>
          </a:xfrm>
        </p:grpSpPr>
        <p:sp>
          <p:nvSpPr>
            <p:cNvPr id="8" name="Rechteck 7"/>
            <p:cNvSpPr/>
            <p:nvPr/>
          </p:nvSpPr>
          <p:spPr>
            <a:xfrm>
              <a:off x="3980880" y="1521888"/>
              <a:ext cx="1188000" cy="540000"/>
            </a:xfrm>
            <a:prstGeom prst="rect">
              <a:avLst/>
            </a:prstGeom>
            <a:solidFill>
              <a:srgbClr val="0065BD"/>
            </a:solidFill>
            <a:ln w="19050">
              <a:solidFill>
                <a:srgbClr val="0065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Management*</a:t>
              </a:r>
            </a:p>
          </p:txBody>
        </p:sp>
        <p:grpSp>
          <p:nvGrpSpPr>
            <p:cNvPr id="62" name="Gruppieren 61"/>
            <p:cNvGrpSpPr/>
            <p:nvPr/>
          </p:nvGrpSpPr>
          <p:grpSpPr>
            <a:xfrm>
              <a:off x="3980880" y="2106089"/>
              <a:ext cx="1188000" cy="1675507"/>
              <a:chOff x="3980880" y="2106089"/>
              <a:chExt cx="1188000" cy="1801732"/>
            </a:xfrm>
          </p:grpSpPr>
          <p:sp>
            <p:nvSpPr>
              <p:cNvPr id="27" name="Rechteck 26"/>
              <p:cNvSpPr/>
              <p:nvPr/>
            </p:nvSpPr>
            <p:spPr>
              <a:xfrm>
                <a:off x="3983268" y="2106089"/>
                <a:ext cx="1185611" cy="3313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Innovation &amp; Entrepreneurship</a:t>
                </a:r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3983269" y="2839151"/>
                <a:ext cx="1185611" cy="3313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Operations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&amp; Supply Chain Management</a:t>
                </a:r>
              </a:p>
            </p:txBody>
          </p:sp>
          <p:sp>
            <p:nvSpPr>
              <p:cNvPr id="29" name="Rechteck 28"/>
              <p:cNvSpPr/>
              <p:nvPr/>
            </p:nvSpPr>
            <p:spPr>
              <a:xfrm>
                <a:off x="3980880" y="3576508"/>
                <a:ext cx="1185611" cy="3313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Economics </a:t>
                </a:r>
              </a:p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Policy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3983268" y="2472671"/>
                <a:ext cx="1185611" cy="3313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Marketing,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Strategy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&amp; Leadership</a:t>
                </a:r>
              </a:p>
            </p:txBody>
          </p:sp>
          <p:sp>
            <p:nvSpPr>
              <p:cNvPr id="31" name="Rechteck 30"/>
              <p:cNvSpPr/>
              <p:nvPr/>
            </p:nvSpPr>
            <p:spPr>
              <a:xfrm>
                <a:off x="3983269" y="3210028"/>
                <a:ext cx="1185611" cy="33131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Finance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 Accounting</a:t>
                </a:r>
              </a:p>
            </p:txBody>
          </p:sp>
        </p:grpSp>
      </p:grpSp>
      <p:grpSp>
        <p:nvGrpSpPr>
          <p:cNvPr id="69" name="Gruppieren 68"/>
          <p:cNvGrpSpPr/>
          <p:nvPr/>
        </p:nvGrpSpPr>
        <p:grpSpPr>
          <a:xfrm>
            <a:off x="3986165" y="1765346"/>
            <a:ext cx="1188000" cy="1574009"/>
            <a:chOff x="5230277" y="1521888"/>
            <a:chExt cx="1188000" cy="1574009"/>
          </a:xfrm>
        </p:grpSpPr>
        <p:sp>
          <p:nvSpPr>
            <p:cNvPr id="5" name="Rechteck 4"/>
            <p:cNvSpPr/>
            <p:nvPr/>
          </p:nvSpPr>
          <p:spPr>
            <a:xfrm>
              <a:off x="5230277" y="1521888"/>
              <a:ext cx="1188000" cy="540000"/>
            </a:xfrm>
            <a:prstGeom prst="rect">
              <a:avLst/>
            </a:prstGeom>
            <a:solidFill>
              <a:srgbClr val="0065BD"/>
            </a:solidFill>
            <a:ln w="19050">
              <a:solidFill>
                <a:srgbClr val="0065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Life </a:t>
              </a:r>
            </a:p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Sciences</a:t>
              </a:r>
              <a:endPara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3" name="Gruppieren 62"/>
            <p:cNvGrpSpPr/>
            <p:nvPr/>
          </p:nvGrpSpPr>
          <p:grpSpPr>
            <a:xfrm>
              <a:off x="5230277" y="2107103"/>
              <a:ext cx="1187999" cy="988794"/>
              <a:chOff x="5230277" y="2107102"/>
              <a:chExt cx="1187999" cy="1072813"/>
            </a:xfrm>
          </p:grpSpPr>
          <p:sp>
            <p:nvSpPr>
              <p:cNvPr id="32" name="Rechteck 31"/>
              <p:cNvSpPr/>
              <p:nvPr/>
            </p:nvSpPr>
            <p:spPr>
              <a:xfrm>
                <a:off x="5230277" y="2107102"/>
                <a:ext cx="1187998" cy="3336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Molecular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Life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Sciences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>
              <a:xfrm>
                <a:off x="5230278" y="2846255"/>
                <a:ext cx="1187998" cy="3336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Life Science Systems</a:t>
                </a:r>
              </a:p>
            </p:txBody>
          </p:sp>
          <p:sp>
            <p:nvSpPr>
              <p:cNvPr id="34" name="Rechteck 33"/>
              <p:cNvSpPr/>
              <p:nvPr/>
            </p:nvSpPr>
            <p:spPr>
              <a:xfrm>
                <a:off x="5230277" y="2477427"/>
                <a:ext cx="1187998" cy="3336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Life Science Engineering</a:t>
                </a:r>
              </a:p>
            </p:txBody>
          </p:sp>
        </p:grpSp>
      </p:grpSp>
      <p:grpSp>
        <p:nvGrpSpPr>
          <p:cNvPr id="71" name="Gruppieren 70"/>
          <p:cNvGrpSpPr/>
          <p:nvPr/>
        </p:nvGrpSpPr>
        <p:grpSpPr>
          <a:xfrm>
            <a:off x="2724971" y="1765346"/>
            <a:ext cx="1195854" cy="1574009"/>
            <a:chOff x="6470519" y="1521888"/>
            <a:chExt cx="1195854" cy="1574009"/>
          </a:xfrm>
        </p:grpSpPr>
        <p:sp>
          <p:nvSpPr>
            <p:cNvPr id="7" name="Rechteck 6"/>
            <p:cNvSpPr/>
            <p:nvPr/>
          </p:nvSpPr>
          <p:spPr>
            <a:xfrm>
              <a:off x="6478373" y="1521888"/>
              <a:ext cx="1188000" cy="540000"/>
            </a:xfrm>
            <a:prstGeom prst="rect">
              <a:avLst/>
            </a:prstGeom>
            <a:solidFill>
              <a:srgbClr val="0065BD"/>
            </a:solidFill>
            <a:ln w="19050">
              <a:solidFill>
                <a:srgbClr val="0065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Natural </a:t>
              </a:r>
              <a:r>
                <a:rPr kumimoji="0" lang="de-DE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Sciences</a:t>
              </a:r>
              <a:endPara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ruppieren 63"/>
            <p:cNvGrpSpPr/>
            <p:nvPr/>
          </p:nvGrpSpPr>
          <p:grpSpPr>
            <a:xfrm>
              <a:off x="6470519" y="2105305"/>
              <a:ext cx="1195853" cy="990592"/>
              <a:chOff x="6470519" y="2105304"/>
              <a:chExt cx="1195853" cy="1079009"/>
            </a:xfrm>
          </p:grpSpPr>
          <p:sp>
            <p:nvSpPr>
              <p:cNvPr id="35" name="Rechteck 34"/>
              <p:cNvSpPr/>
              <p:nvPr/>
            </p:nvSpPr>
            <p:spPr>
              <a:xfrm>
                <a:off x="6470519" y="2105304"/>
                <a:ext cx="1195853" cy="33808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Physics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6470519" y="2846224"/>
                <a:ext cx="1195853" cy="33808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Chemistry</a:t>
                </a:r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6470519" y="2472968"/>
                <a:ext cx="1195853" cy="33808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Bioscience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&amp;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BioEngineering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2" name="Gruppieren 71"/>
          <p:cNvGrpSpPr/>
          <p:nvPr/>
        </p:nvGrpSpPr>
        <p:grpSpPr>
          <a:xfrm>
            <a:off x="5236879" y="1765346"/>
            <a:ext cx="1188000" cy="1918903"/>
            <a:chOff x="7729509" y="1521888"/>
            <a:chExt cx="1188000" cy="1918903"/>
          </a:xfrm>
        </p:grpSpPr>
        <p:sp>
          <p:nvSpPr>
            <p:cNvPr id="9" name="Rechteck 8"/>
            <p:cNvSpPr/>
            <p:nvPr/>
          </p:nvSpPr>
          <p:spPr>
            <a:xfrm>
              <a:off x="7729509" y="1521888"/>
              <a:ext cx="1188000" cy="540000"/>
            </a:xfrm>
            <a:prstGeom prst="rect">
              <a:avLst/>
            </a:prstGeom>
            <a:solidFill>
              <a:srgbClr val="0065BD"/>
            </a:solidFill>
            <a:ln w="19050">
              <a:solidFill>
                <a:srgbClr val="0065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Medicine</a:t>
              </a: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&amp; </a:t>
              </a:r>
              <a:r>
                <a:rPr kumimoji="0" lang="de-DE" sz="1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Health</a:t>
              </a:r>
              <a:endPara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5" name="Gruppieren 64"/>
            <p:cNvGrpSpPr/>
            <p:nvPr/>
          </p:nvGrpSpPr>
          <p:grpSpPr>
            <a:xfrm>
              <a:off x="7729509" y="2105304"/>
              <a:ext cx="1188000" cy="1335487"/>
              <a:chOff x="7729509" y="2105304"/>
              <a:chExt cx="1188000" cy="1449398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7729509" y="2105304"/>
                <a:ext cx="1181887" cy="3348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Prevention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Rechteck 39"/>
              <p:cNvSpPr/>
              <p:nvPr/>
            </p:nvSpPr>
            <p:spPr>
              <a:xfrm>
                <a:off x="7732889" y="2474361"/>
                <a:ext cx="1181887" cy="3348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Theoretical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Medicine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Rechteck 40"/>
              <p:cNvSpPr/>
              <p:nvPr/>
            </p:nvSpPr>
            <p:spPr>
              <a:xfrm>
                <a:off x="7735622" y="2843417"/>
                <a:ext cx="1181887" cy="3348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Clinical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Medicine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Rechteck 44"/>
              <p:cNvSpPr/>
              <p:nvPr/>
            </p:nvSpPr>
            <p:spPr>
              <a:xfrm>
                <a:off x="7735622" y="3219870"/>
                <a:ext cx="1181887" cy="3348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Digital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Health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 Technology</a:t>
                </a:r>
              </a:p>
            </p:txBody>
          </p:sp>
        </p:grpSp>
      </p:grpSp>
      <p:sp>
        <p:nvSpPr>
          <p:cNvPr id="46" name="Gleichschenkliges Dreieck 45"/>
          <p:cNvSpPr/>
          <p:nvPr/>
        </p:nvSpPr>
        <p:spPr>
          <a:xfrm>
            <a:off x="221203" y="1101458"/>
            <a:ext cx="8715600" cy="627467"/>
          </a:xfrm>
          <a:prstGeom prst="triangle">
            <a:avLst>
              <a:gd name="adj" fmla="val 49799"/>
            </a:avLst>
          </a:prstGeom>
          <a:solidFill>
            <a:srgbClr val="00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45" y="1253088"/>
            <a:ext cx="615156" cy="32420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853944" y="610519"/>
            <a:ext cx="385408" cy="2807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66" name="Gruppieren 65"/>
          <p:cNvGrpSpPr/>
          <p:nvPr/>
        </p:nvGrpSpPr>
        <p:grpSpPr>
          <a:xfrm>
            <a:off x="1482907" y="1765345"/>
            <a:ext cx="1188002" cy="3281888"/>
            <a:chOff x="229992" y="1521888"/>
            <a:chExt cx="1188002" cy="3281888"/>
          </a:xfrm>
        </p:grpSpPr>
        <p:sp>
          <p:nvSpPr>
            <p:cNvPr id="18" name="Rechteck 17"/>
            <p:cNvSpPr/>
            <p:nvPr/>
          </p:nvSpPr>
          <p:spPr>
            <a:xfrm>
              <a:off x="229994" y="1521888"/>
              <a:ext cx="1188000" cy="540575"/>
            </a:xfrm>
            <a:prstGeom prst="rect">
              <a:avLst/>
            </a:prstGeom>
            <a:solidFill>
              <a:srgbClr val="0065BD"/>
            </a:solidFill>
            <a:ln w="19050">
              <a:solidFill>
                <a:srgbClr val="0065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Engineering    </a:t>
              </a:r>
            </a:p>
            <a:p>
              <a:pPr marL="0" marR="0" lvl="0" indent="0" algn="ctr" defTabSz="91437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&amp; Design</a:t>
              </a:r>
            </a:p>
          </p:txBody>
        </p:sp>
        <p:grpSp>
          <p:nvGrpSpPr>
            <p:cNvPr id="59" name="Gruppieren 58"/>
            <p:cNvGrpSpPr/>
            <p:nvPr/>
          </p:nvGrpSpPr>
          <p:grpSpPr>
            <a:xfrm>
              <a:off x="229992" y="2107812"/>
              <a:ext cx="1188000" cy="2695964"/>
              <a:chOff x="229992" y="2107811"/>
              <a:chExt cx="1188000" cy="2911373"/>
            </a:xfrm>
          </p:grpSpPr>
          <p:sp>
            <p:nvSpPr>
              <p:cNvPr id="44" name="Rechteck 43"/>
              <p:cNvSpPr/>
              <p:nvPr/>
            </p:nvSpPr>
            <p:spPr>
              <a:xfrm rot="5400000">
                <a:off x="656541" y="1681263"/>
                <a:ext cx="334248" cy="11873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Aerospace </a:t>
                </a:r>
              </a:p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Geodesy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Rechteck 48"/>
              <p:cNvSpPr/>
              <p:nvPr/>
            </p:nvSpPr>
            <p:spPr>
              <a:xfrm rot="5400000">
                <a:off x="656541" y="2050679"/>
                <a:ext cx="334248" cy="11873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Architecture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Rechteck 49"/>
              <p:cNvSpPr/>
              <p:nvPr/>
            </p:nvSpPr>
            <p:spPr>
              <a:xfrm rot="5400000">
                <a:off x="656541" y="2420095"/>
                <a:ext cx="334248" cy="11873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Civil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&amp; Environmental Engineering</a:t>
                </a:r>
              </a:p>
            </p:txBody>
          </p:sp>
          <p:sp>
            <p:nvSpPr>
              <p:cNvPr id="51" name="Rechteck 50"/>
              <p:cNvSpPr/>
              <p:nvPr/>
            </p:nvSpPr>
            <p:spPr>
              <a:xfrm rot="5400000">
                <a:off x="656541" y="2787223"/>
                <a:ext cx="334248" cy="11873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Engineering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Physics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&amp; </a:t>
                </a: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Computation</a:t>
                </a:r>
                <a:endParaRPr kumimoji="0" lang="de-DE" sz="850" b="0" i="0" u="none" strike="noStrike" kern="1200" cap="none" spc="0" normalizeH="0" baseline="0" noProof="0" dirty="0">
                  <a:ln>
                    <a:noFill/>
                  </a:ln>
                  <a:solidFill>
                    <a:srgbClr val="0065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Rechteck 51"/>
              <p:cNvSpPr/>
              <p:nvPr/>
            </p:nvSpPr>
            <p:spPr>
              <a:xfrm rot="5400000">
                <a:off x="656541" y="3519553"/>
                <a:ext cx="334248" cy="118734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Mechanical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Engineering</a:t>
                </a:r>
              </a:p>
            </p:txBody>
          </p:sp>
          <p:sp>
            <p:nvSpPr>
              <p:cNvPr id="53" name="Rechteck 52"/>
              <p:cNvSpPr/>
              <p:nvPr/>
            </p:nvSpPr>
            <p:spPr>
              <a:xfrm rot="5400000">
                <a:off x="656541" y="4258387"/>
                <a:ext cx="334248" cy="118734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Energy</a:t>
                </a: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&amp; Process Engineering</a:t>
                </a:r>
              </a:p>
            </p:txBody>
          </p:sp>
          <p:sp>
            <p:nvSpPr>
              <p:cNvPr id="54" name="Rechteck 53"/>
              <p:cNvSpPr/>
              <p:nvPr/>
            </p:nvSpPr>
            <p:spPr>
              <a:xfrm rot="5400000">
                <a:off x="656541" y="3154535"/>
                <a:ext cx="334248" cy="118734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Mobility Systems Engineering</a:t>
                </a:r>
              </a:p>
            </p:txBody>
          </p:sp>
          <p:sp>
            <p:nvSpPr>
              <p:cNvPr id="55" name="Rechteck 54"/>
              <p:cNvSpPr/>
              <p:nvPr/>
            </p:nvSpPr>
            <p:spPr>
              <a:xfrm rot="5400000">
                <a:off x="657196" y="3888969"/>
                <a:ext cx="334248" cy="118734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65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Materials </a:t>
                </a:r>
              </a:p>
              <a:p>
                <a:pPr marL="0" marR="0" lvl="0" indent="0" algn="ctr" defTabSz="9143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8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5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Engineering</a:t>
                </a:r>
              </a:p>
            </p:txBody>
          </p:sp>
        </p:grpSp>
      </p:grp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21203" y="508282"/>
            <a:ext cx="8535987" cy="439932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TUM Schools. Departments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998073" y="4761275"/>
            <a:ext cx="1917192" cy="3157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*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joint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research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&amp;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education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activities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 on TUM Campus Heilbronn</a:t>
            </a:r>
          </a:p>
        </p:txBody>
      </p:sp>
    </p:spTree>
    <p:extLst>
      <p:ext uri="{BB962C8B-B14F-4D97-AF65-F5344CB8AC3E}">
        <p14:creationId xmlns:p14="http://schemas.microsoft.com/office/powerpoint/2010/main" val="181725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 bwMode="auto">
          <a:xfrm>
            <a:off x="4784583" y="2653793"/>
            <a:ext cx="4114268" cy="1985159"/>
          </a:xfrm>
          <a:prstGeom prst="rect">
            <a:avLst/>
          </a:prstGeom>
          <a:solidFill>
            <a:srgbClr val="FFFFFF">
              <a:alpha val="60584"/>
            </a:srgb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                    </a:t>
            </a: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</a:t>
            </a:r>
            <a:r>
              <a:rPr kumimoji="0" lang="de-DE" sz="13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TUM SCHOOLS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8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</a:t>
            </a: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Medicine and Health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8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Natural Sciences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8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Computation, Information and Technology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8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Engineering and Design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8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Social Sciences and Technology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8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Management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8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Life Sciences          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8" name="Rechteck 157"/>
          <p:cNvSpPr/>
          <p:nvPr/>
        </p:nvSpPr>
        <p:spPr bwMode="auto">
          <a:xfrm>
            <a:off x="184770" y="2327846"/>
            <a:ext cx="4166101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base" latinLnBrk="0" hangingPunct="1">
              <a:lnSpc>
                <a:spcPts val="179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base" latinLnBrk="0" hangingPunct="1">
              <a:lnSpc>
                <a:spcPts val="179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base" latinLnBrk="0" hangingPunct="1">
              <a:lnSpc>
                <a:spcPts val="1035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685783" rtl="0" eaLnBrk="1" fontAlgn="base" latinLnBrk="0" hangingPunct="1">
              <a:lnSpc>
                <a:spcPts val="1334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              </a:t>
            </a: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Biomedical Engineering</a:t>
            </a: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</a:t>
            </a:r>
            <a:endParaRPr kumimoji="0" lang="de-DE" sz="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685783" rtl="0" eaLnBrk="1" fontAlgn="base" latinLnBrk="0" hangingPunct="1">
              <a:lnSpc>
                <a:spcPts val="1334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         </a:t>
            </a: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Robotics and Machine Intelligence</a:t>
            </a:r>
          </a:p>
          <a:p>
            <a:pPr marL="0" marR="0" lvl="0" indent="0" algn="l" defTabSz="914400" rtl="0" eaLnBrk="1" fontAlgn="base" latinLnBrk="0" hangingPunct="1">
              <a:lnSpc>
                <a:spcPts val="1334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</a:t>
            </a: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Materials, Energy and Process Engineering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334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	                  </a:t>
            </a: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Science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1334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             </a:t>
            </a: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Biotechnology and Sustainability</a:t>
            </a:r>
          </a:p>
        </p:txBody>
      </p:sp>
      <p:sp>
        <p:nvSpPr>
          <p:cNvPr id="3" name="Titel 4"/>
          <p:cNvSpPr txBox="1"/>
          <p:nvPr/>
        </p:nvSpPr>
        <p:spPr bwMode="auto">
          <a:xfrm>
            <a:off x="376491" y="514074"/>
            <a:ext cx="8318281" cy="30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defRPr lang="de-DE" sz="25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tx2"/>
                </a:solidFill>
                <a:latin typeface="Arial"/>
                <a:cs typeface="Arial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ts val="32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Converging Science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378" rtl="0" eaLnBrk="1" fontAlgn="base" latinLnBrk="0" hangingPunct="1">
              <a:lnSpc>
                <a:spcPts val="3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0065BD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378" rtl="0" eaLnBrk="1" fontAlgn="base" latinLnBrk="0" hangingPunct="1">
              <a:lnSpc>
                <a:spcPts val="3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0065BD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378" rtl="0" eaLnBrk="1" fontAlgn="base" latinLnBrk="0" hangingPunct="1">
              <a:lnSpc>
                <a:spcPts val="3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0065BD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378" rtl="0" eaLnBrk="1" fontAlgn="base" latinLnBrk="0" hangingPunct="1">
              <a:lnSpc>
                <a:spcPts val="3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0065BD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l" defTabSz="914378" rtl="0" eaLnBrk="1" fontAlgn="base" latinLnBrk="0" hangingPunct="1">
              <a:lnSpc>
                <a:spcPts val="3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TUM Matrix. Systems Integration.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1524000" y="539750"/>
          <a:ext cx="6096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" r="18923" b="13614"/>
          <a:stretch/>
        </p:blipFill>
        <p:spPr bwMode="auto">
          <a:xfrm rot="2819170">
            <a:off x="3879994" y="2004979"/>
            <a:ext cx="1741634" cy="240397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4966858" y="1738423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697422" y="3389579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148077" y="1916365"/>
            <a:ext cx="242888" cy="232103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392586" y="2612336"/>
            <a:ext cx="255613" cy="250031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880426" y="3140974"/>
            <a:ext cx="242888" cy="238431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428471" y="4172065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443708" y="3664375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188092" y="3467209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682315" y="3921551"/>
            <a:ext cx="142866" cy="135731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4193677" y="3914410"/>
            <a:ext cx="100010" cy="10000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935071" y="3630088"/>
            <a:ext cx="142874" cy="142873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202247" y="2927136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212250" y="3424345"/>
            <a:ext cx="92863" cy="8571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475669" y="3198218"/>
            <a:ext cx="67382" cy="6844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3983733" y="3175518"/>
            <a:ext cx="67382" cy="6844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476075" y="2249692"/>
            <a:ext cx="67382" cy="6844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686846" y="3439217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692805" y="2987731"/>
            <a:ext cx="114300" cy="10715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5445877" y="3234575"/>
            <a:ext cx="92863" cy="8571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953748" y="2694442"/>
            <a:ext cx="127725" cy="130467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227004" y="2442013"/>
            <a:ext cx="92863" cy="8571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4631580" y="2865408"/>
            <a:ext cx="264218" cy="254492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5150438" y="2910043"/>
            <a:ext cx="270045" cy="27247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437158" y="2168432"/>
            <a:ext cx="192224" cy="175202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4620312" y="2362892"/>
            <a:ext cx="291780" cy="286918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683673" y="1930400"/>
            <a:ext cx="192224" cy="190500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166625" y="2438172"/>
            <a:ext cx="192224" cy="184378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689374" y="2479225"/>
            <a:ext cx="142874" cy="142873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439616" y="2701258"/>
            <a:ext cx="142874" cy="142873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4968616" y="2221439"/>
            <a:ext cx="92863" cy="85719"/>
          </a:xfrm>
          <a:prstGeom prst="ellipse">
            <a:avLst/>
          </a:prstGeom>
          <a:solidFill>
            <a:srgbClr val="A2AD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3999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366713" y="2606159"/>
            <a:ext cx="4600574" cy="29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INTEGRATED RESEARCH INSTITUTES</a:t>
            </a:r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rafik 7" descr="Karte_muc-10 11.tif">
            <a:extLst>
              <a:ext uri="{FF2B5EF4-FFF2-40B4-BE49-F238E27FC236}">
                <a16:creationId xmlns:a16="http://schemas.microsoft.com/office/drawing/2014/main" id="{C1480DE0-A7EB-4EA6-AB5C-1392312E7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b="-1"/>
          <a:stretch/>
        </p:blipFill>
        <p:spPr bwMode="auto">
          <a:xfrm>
            <a:off x="2166615" y="1131278"/>
            <a:ext cx="3138331" cy="316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" name="Titel 3"/>
          <p:cNvSpPr txBox="1">
            <a:spLocks/>
          </p:cNvSpPr>
          <p:nvPr/>
        </p:nvSpPr>
        <p:spPr>
          <a:xfrm>
            <a:off x="319091" y="745751"/>
            <a:ext cx="85089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de-DE" sz="2250" b="0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5BD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j-cs"/>
              </a:rPr>
              <a:t>ONE MUNICH. European Innovation Hub</a:t>
            </a:r>
            <a:endParaRPr kumimoji="0" lang="en-US" sz="2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206570" y="1433753"/>
            <a:ext cx="4850919" cy="3572469"/>
            <a:chOff x="206570" y="1506905"/>
            <a:chExt cx="4850919" cy="3572469"/>
          </a:xfrm>
        </p:grpSpPr>
        <p:grpSp>
          <p:nvGrpSpPr>
            <p:cNvPr id="2" name="Gruppieren 1"/>
            <p:cNvGrpSpPr/>
            <p:nvPr/>
          </p:nvGrpSpPr>
          <p:grpSpPr>
            <a:xfrm>
              <a:off x="206570" y="1506905"/>
              <a:ext cx="4850919" cy="3572469"/>
              <a:chOff x="206570" y="1506905"/>
              <a:chExt cx="4850919" cy="3572469"/>
            </a:xfrm>
          </p:grpSpPr>
          <p:grpSp>
            <p:nvGrpSpPr>
              <p:cNvPr id="3" name="Gruppieren 2"/>
              <p:cNvGrpSpPr/>
              <p:nvPr/>
            </p:nvGrpSpPr>
            <p:grpSpPr>
              <a:xfrm>
                <a:off x="206570" y="1506905"/>
                <a:ext cx="4850919" cy="3572469"/>
                <a:chOff x="206570" y="1398149"/>
                <a:chExt cx="4850919" cy="3572469"/>
              </a:xfrm>
            </p:grpSpPr>
            <p:grpSp>
              <p:nvGrpSpPr>
                <p:cNvPr id="7" name="Gruppieren 6"/>
                <p:cNvGrpSpPr/>
                <p:nvPr/>
              </p:nvGrpSpPr>
              <p:grpSpPr>
                <a:xfrm>
                  <a:off x="206570" y="1398149"/>
                  <a:ext cx="4850919" cy="3382379"/>
                  <a:chOff x="158234" y="1567325"/>
                  <a:chExt cx="4850919" cy="3382379"/>
                </a:xfrm>
              </p:grpSpPr>
              <p:grpSp>
                <p:nvGrpSpPr>
                  <p:cNvPr id="118" name="Gruppierung 145">
                    <a:extLst>
                      <a:ext uri="{FF2B5EF4-FFF2-40B4-BE49-F238E27FC236}">
                        <a16:creationId xmlns:a16="http://schemas.microsoft.com/office/drawing/2014/main" id="{8EA02A47-F722-4B24-8CDB-ADE914E960B8}"/>
                      </a:ext>
                    </a:extLst>
                  </p:cNvPr>
                  <p:cNvGrpSpPr/>
                  <p:nvPr/>
                </p:nvGrpSpPr>
                <p:grpSpPr>
                  <a:xfrm>
                    <a:off x="2014896" y="1882553"/>
                    <a:ext cx="2994257" cy="3067151"/>
                    <a:chOff x="2016649" y="1910266"/>
                    <a:chExt cx="4628682" cy="4863571"/>
                  </a:xfrm>
                  <a:solidFill>
                    <a:srgbClr val="000000">
                      <a:lumMod val="75000"/>
                    </a:srgbClr>
                  </a:solidFill>
                </p:grpSpPr>
                <p:sp>
                  <p:nvSpPr>
                    <p:cNvPr id="244" name="Oval 65">
                      <a:extLst>
                        <a:ext uri="{FF2B5EF4-FFF2-40B4-BE49-F238E27FC236}">
                          <a16:creationId xmlns:a16="http://schemas.microsoft.com/office/drawing/2014/main" id="{6DFDACA5-FBB7-4267-90B3-2D88022571B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512888" y="1940851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5" name="Oval 66">
                      <a:extLst>
                        <a:ext uri="{FF2B5EF4-FFF2-40B4-BE49-F238E27FC236}">
                          <a16:creationId xmlns:a16="http://schemas.microsoft.com/office/drawing/2014/main" id="{0F725949-852F-448B-875F-10F73C98287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016649" y="3634465"/>
                      <a:ext cx="132443" cy="132444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6" name="Oval 67">
                      <a:extLst>
                        <a:ext uri="{FF2B5EF4-FFF2-40B4-BE49-F238E27FC236}">
                          <a16:creationId xmlns:a16="http://schemas.microsoft.com/office/drawing/2014/main" id="{4E85AEA3-6C54-47C0-B688-93375E19056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62411" y="3745366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7" name="Oval 68">
                      <a:extLst>
                        <a:ext uri="{FF2B5EF4-FFF2-40B4-BE49-F238E27FC236}">
                          <a16:creationId xmlns:a16="http://schemas.microsoft.com/office/drawing/2014/main" id="{25A55848-4720-4108-BCCD-2DC814FF4B4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394854" y="4366532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8" name="Oval 69">
                      <a:extLst>
                        <a:ext uri="{FF2B5EF4-FFF2-40B4-BE49-F238E27FC236}">
                          <a16:creationId xmlns:a16="http://schemas.microsoft.com/office/drawing/2014/main" id="{00FEBA63-6630-4AFC-A80D-31E3C38FC0D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763338" y="5341938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9" name="Oval 70">
                      <a:extLst>
                        <a:ext uri="{FF2B5EF4-FFF2-40B4-BE49-F238E27FC236}">
                          <a16:creationId xmlns:a16="http://schemas.microsoft.com/office/drawing/2014/main" id="{0862681B-8888-4F91-A859-5E41E5DEB07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08153" y="6183086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0" name="Oval 71">
                      <a:extLst>
                        <a:ext uri="{FF2B5EF4-FFF2-40B4-BE49-F238E27FC236}">
                          <a16:creationId xmlns:a16="http://schemas.microsoft.com/office/drawing/2014/main" id="{FAF5C1D2-846E-426B-B717-2566C3D9893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763338" y="5746750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1" name="Oval 72">
                      <a:extLst>
                        <a:ext uri="{FF2B5EF4-FFF2-40B4-BE49-F238E27FC236}">
                          <a16:creationId xmlns:a16="http://schemas.microsoft.com/office/drawing/2014/main" id="{31FFF390-1692-44C0-98DC-3D6AAA08023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061107" y="5495245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2" name="Oval 73">
                      <a:extLst>
                        <a:ext uri="{FF2B5EF4-FFF2-40B4-BE49-F238E27FC236}">
                          <a16:creationId xmlns:a16="http://schemas.microsoft.com/office/drawing/2014/main" id="{57C9AC44-6B38-4FD3-A39C-5FADA54A052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274966" y="5362802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3" name="Oval 74">
                      <a:extLst>
                        <a:ext uri="{FF2B5EF4-FFF2-40B4-BE49-F238E27FC236}">
                          <a16:creationId xmlns:a16="http://schemas.microsoft.com/office/drawing/2014/main" id="{169FDE39-02E9-4CE4-84D2-D1841A49ECF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294923" y="5105735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4" name="Oval 75">
                      <a:extLst>
                        <a:ext uri="{FF2B5EF4-FFF2-40B4-BE49-F238E27FC236}">
                          <a16:creationId xmlns:a16="http://schemas.microsoft.com/office/drawing/2014/main" id="{518D808A-8C36-4FD2-AA4A-C34AA51410F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536450" y="5003800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5" name="Oval 76">
                      <a:extLst>
                        <a:ext uri="{FF2B5EF4-FFF2-40B4-BE49-F238E27FC236}">
                          <a16:creationId xmlns:a16="http://schemas.microsoft.com/office/drawing/2014/main" id="{49EE91C8-F3D4-4A89-B86B-D5D61299C19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973013" y="3946298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6" name="Oval 77">
                      <a:extLst>
                        <a:ext uri="{FF2B5EF4-FFF2-40B4-BE49-F238E27FC236}">
                          <a16:creationId xmlns:a16="http://schemas.microsoft.com/office/drawing/2014/main" id="{C3F1CE85-D8AE-453A-8A64-E0D2F5AF800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02866" y="3946298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7" name="Oval 78">
                      <a:extLst>
                        <a:ext uri="{FF2B5EF4-FFF2-40B4-BE49-F238E27FC236}">
                          <a16:creationId xmlns:a16="http://schemas.microsoft.com/office/drawing/2014/main" id="{B2EF83BA-16F0-4BE3-A57F-87210BFE5A8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02866" y="6634163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8" name="Oval 79">
                      <a:extLst>
                        <a:ext uri="{FF2B5EF4-FFF2-40B4-BE49-F238E27FC236}">
                          <a16:creationId xmlns:a16="http://schemas.microsoft.com/office/drawing/2014/main" id="{6DEDEC81-EE56-42B7-A3D2-B7117C7CDD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511873" y="2384878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59" name="Oval 80">
                      <a:extLst>
                        <a:ext uri="{FF2B5EF4-FFF2-40B4-BE49-F238E27FC236}">
                          <a16:creationId xmlns:a16="http://schemas.microsoft.com/office/drawing/2014/main" id="{1F15BC0B-DB9C-4961-8D29-5E81A59C43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511873" y="2567148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0" name="Oval 81">
                      <a:extLst>
                        <a:ext uri="{FF2B5EF4-FFF2-40B4-BE49-F238E27FC236}">
                          <a16:creationId xmlns:a16="http://schemas.microsoft.com/office/drawing/2014/main" id="{0A9D904D-0D08-4A28-BB95-B37F44430BB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71758" y="3787572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1" name="Oval 82">
                      <a:extLst>
                        <a:ext uri="{FF2B5EF4-FFF2-40B4-BE49-F238E27FC236}">
                          <a16:creationId xmlns:a16="http://schemas.microsoft.com/office/drawing/2014/main" id="{0172F8A8-5768-49AC-AB34-DE8203778DC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71758" y="4070596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2" name="Oval 83">
                      <a:extLst>
                        <a:ext uri="{FF2B5EF4-FFF2-40B4-BE49-F238E27FC236}">
                          <a16:creationId xmlns:a16="http://schemas.microsoft.com/office/drawing/2014/main" id="{0B76EA53-53CF-4033-B59A-06450DC9644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823310" y="6641394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3" name="Oval 84">
                      <a:extLst>
                        <a:ext uri="{FF2B5EF4-FFF2-40B4-BE49-F238E27FC236}">
                          <a16:creationId xmlns:a16="http://schemas.microsoft.com/office/drawing/2014/main" id="{CFD4E953-E30C-4757-8E46-F1B49BFCA0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763338" y="1910266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4" name="Oval 85">
                      <a:extLst>
                        <a:ext uri="{FF2B5EF4-FFF2-40B4-BE49-F238E27FC236}">
                          <a16:creationId xmlns:a16="http://schemas.microsoft.com/office/drawing/2014/main" id="{C8AC4BC0-0042-4CAE-A478-54129166925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739315" y="6150598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5" name="Oval 86">
                      <a:extLst>
                        <a:ext uri="{FF2B5EF4-FFF2-40B4-BE49-F238E27FC236}">
                          <a16:creationId xmlns:a16="http://schemas.microsoft.com/office/drawing/2014/main" id="{8DBF3A49-ED50-40CA-A62D-EAFC4ABA2E1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171778" y="1910266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6" name="Oval 99">
                      <a:extLst>
                        <a:ext uri="{FF2B5EF4-FFF2-40B4-BE49-F238E27FC236}">
                          <a16:creationId xmlns:a16="http://schemas.microsoft.com/office/drawing/2014/main" id="{04CB9BAF-3987-46EB-A777-38852D92A4A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115353" y="5282520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7" name="Oval 99">
                      <a:extLst>
                        <a:ext uri="{FF2B5EF4-FFF2-40B4-BE49-F238E27FC236}">
                          <a16:creationId xmlns:a16="http://schemas.microsoft.com/office/drawing/2014/main" id="{4DDB0DBB-0656-4893-BCDC-0559D733E04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829559" y="4881040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8" name="Oval 99">
                      <a:extLst>
                        <a:ext uri="{FF2B5EF4-FFF2-40B4-BE49-F238E27FC236}">
                          <a16:creationId xmlns:a16="http://schemas.microsoft.com/office/drawing/2014/main" id="{849CB5A4-0EE1-4441-8591-62D07D34B13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527297" y="5477102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69" name="Oval 99">
                      <a:extLst>
                        <a:ext uri="{FF2B5EF4-FFF2-40B4-BE49-F238E27FC236}">
                          <a16:creationId xmlns:a16="http://schemas.microsoft.com/office/drawing/2014/main" id="{ABEFDEA2-0005-428A-B1BD-7831FE9C2D1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049132" y="4793796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0" name="Oval 99">
                      <a:extLst>
                        <a:ext uri="{FF2B5EF4-FFF2-40B4-BE49-F238E27FC236}">
                          <a16:creationId xmlns:a16="http://schemas.microsoft.com/office/drawing/2014/main" id="{A145E687-E1F4-4ECB-8D77-B6C26278F41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108153" y="5590721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1" name="Oval 99">
                      <a:extLst>
                        <a:ext uri="{FF2B5EF4-FFF2-40B4-BE49-F238E27FC236}">
                          <a16:creationId xmlns:a16="http://schemas.microsoft.com/office/drawing/2014/main" id="{23F698B4-228A-4099-8243-039FB6C70BA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912761" y="6641394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2" name="Oval 99">
                      <a:extLst>
                        <a:ext uri="{FF2B5EF4-FFF2-40B4-BE49-F238E27FC236}">
                          <a16:creationId xmlns:a16="http://schemas.microsoft.com/office/drawing/2014/main" id="{3E5E9B1D-063B-4808-A148-9BDE07C3A3B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461165" y="6641393"/>
                      <a:ext cx="132443" cy="132444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3" name="Oval 99">
                      <a:extLst>
                        <a:ext uri="{FF2B5EF4-FFF2-40B4-BE49-F238E27FC236}">
                          <a16:creationId xmlns:a16="http://schemas.microsoft.com/office/drawing/2014/main" id="{089475B0-2309-440A-A420-FAEC69F98C7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14951" y="3644626"/>
                      <a:ext cx="132443" cy="132444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4" name="Oval 99">
                      <a:extLst>
                        <a:ext uri="{FF2B5EF4-FFF2-40B4-BE49-F238E27FC236}">
                          <a16:creationId xmlns:a16="http://schemas.microsoft.com/office/drawing/2014/main" id="{02197A9C-DEAE-45BF-B533-9096737C7A7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000000" y="3612923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5" name="Oval 99">
                      <a:extLst>
                        <a:ext uri="{FF2B5EF4-FFF2-40B4-BE49-F238E27FC236}">
                          <a16:creationId xmlns:a16="http://schemas.microsoft.com/office/drawing/2014/main" id="{2F0B3E14-955C-4FA8-A59F-F69BD6DE163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69087" y="3745366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6" name="Oval 99">
                      <a:extLst>
                        <a:ext uri="{FF2B5EF4-FFF2-40B4-BE49-F238E27FC236}">
                          <a16:creationId xmlns:a16="http://schemas.microsoft.com/office/drawing/2014/main" id="{F4545F36-767A-4A7F-9BD1-11638850FBB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039234" y="4164920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7" name="Oval 99">
                      <a:extLst>
                        <a:ext uri="{FF2B5EF4-FFF2-40B4-BE49-F238E27FC236}">
                          <a16:creationId xmlns:a16="http://schemas.microsoft.com/office/drawing/2014/main" id="{8C1FEC12-D0BE-4998-B9D9-EE65B50F506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69087" y="4148122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8" name="Oval 99">
                      <a:extLst>
                        <a:ext uri="{FF2B5EF4-FFF2-40B4-BE49-F238E27FC236}">
                          <a16:creationId xmlns:a16="http://schemas.microsoft.com/office/drawing/2014/main" id="{6B8F4A02-8B99-4157-907E-0BAE5A75063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975710" y="5741988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79" name="Oval 99">
                      <a:extLst>
                        <a:ext uri="{FF2B5EF4-FFF2-40B4-BE49-F238E27FC236}">
                          <a16:creationId xmlns:a16="http://schemas.microsoft.com/office/drawing/2014/main" id="{DA1FE9A4-F212-4155-9BCE-4723A526B91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889532" y="5589885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80" name="Oval 99">
                      <a:extLst>
                        <a:ext uri="{FF2B5EF4-FFF2-40B4-BE49-F238E27FC236}">
                          <a16:creationId xmlns:a16="http://schemas.microsoft.com/office/drawing/2014/main" id="{1966A310-444B-4E8E-AD3D-CD1EAAB01B4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256477" y="6641393"/>
                      <a:ext cx="132443" cy="132444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81" name="Oval 99">
                      <a:extLst>
                        <a:ext uri="{FF2B5EF4-FFF2-40B4-BE49-F238E27FC236}">
                          <a16:creationId xmlns:a16="http://schemas.microsoft.com/office/drawing/2014/main" id="{A4066A24-E6FC-47F6-918D-B35AD7EAF51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304221" y="4888460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82" name="Oval 99">
                      <a:extLst>
                        <a:ext uri="{FF2B5EF4-FFF2-40B4-BE49-F238E27FC236}">
                          <a16:creationId xmlns:a16="http://schemas.microsoft.com/office/drawing/2014/main" id="{A0912521-EA37-4F4D-9389-D88B4D9C7FC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461075" y="5272913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83" name="Oval 104">
                      <a:extLst>
                        <a:ext uri="{FF2B5EF4-FFF2-40B4-BE49-F238E27FC236}">
                          <a16:creationId xmlns:a16="http://schemas.microsoft.com/office/drawing/2014/main" id="{B4651C51-ADE2-454E-996C-1501EDA1E8C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127328" y="3766909"/>
                      <a:ext cx="132443" cy="132443"/>
                    </a:xfrm>
                    <a:prstGeom prst="ellipse">
                      <a:avLst/>
                    </a:prstGeom>
                    <a:grpFill/>
                    <a:ln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44" name="Textplatzhalter 78">
                    <a:extLst>
                      <a:ext uri="{FF2B5EF4-FFF2-40B4-BE49-F238E27FC236}">
                        <a16:creationId xmlns:a16="http://schemas.microsoft.com/office/drawing/2014/main" id="{4508F970-53ED-4D49-9142-6D47FB20E03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58234" y="1567325"/>
                    <a:ext cx="2319377" cy="288974"/>
                  </a:xfrm>
                </p:spPr>
                <p:txBody>
                  <a:bodyPr wrap="square" rtlCol="0"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Academic Network</a:t>
                    </a:r>
                  </a:p>
                </p:txBody>
              </p:sp>
              <p:grpSp>
                <p:nvGrpSpPr>
                  <p:cNvPr id="284" name="Gruppieren 283"/>
                  <p:cNvGrpSpPr/>
                  <p:nvPr/>
                </p:nvGrpSpPr>
                <p:grpSpPr>
                  <a:xfrm>
                    <a:off x="232707" y="2016892"/>
                    <a:ext cx="2098273" cy="2502932"/>
                    <a:chOff x="495506" y="521082"/>
                    <a:chExt cx="2373129" cy="2944475"/>
                  </a:xfrm>
                </p:grpSpPr>
                <p:pic>
                  <p:nvPicPr>
                    <p:cNvPr id="301" name="Bild 17" descr="171002_leibniz_institut_logo_rgb_highres.jpg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42293" y="2843491"/>
                      <a:ext cx="1371403" cy="30171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5" name="Bild 6" descr="Lmu.png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542293" y="554669"/>
                      <a:ext cx="374822" cy="3881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6" name="Bild 7" descr="Logo_uni_augsburg.jpg"/>
                    <p:cNvPicPr>
                      <a:picLocks noChangeAspect="1"/>
                    </p:cNvPicPr>
                    <p:nvPr/>
                  </p:nvPicPr>
                  <p:blipFill rotWithShape="1">
                    <a:blip r:embed="rId5"/>
                    <a:srcRect r="36995"/>
                    <a:stretch/>
                  </p:blipFill>
                  <p:spPr>
                    <a:xfrm>
                      <a:off x="1958079" y="1774519"/>
                      <a:ext cx="457832" cy="53169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7" name="Bild 8" descr="maxplanck.png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95506" y="1752674"/>
                      <a:ext cx="586372" cy="49318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8" name="Bild 10" descr="philosophie.jpg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562617" y="1069513"/>
                      <a:ext cx="795832" cy="32893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9" name="Bild 11" descr="Helmholtz_Zentrum_München_logo.svg.png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519823" y="2294005"/>
                      <a:ext cx="1837666" cy="2233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1" name="Bild 13" descr="DLR.png"/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694109" y="521082"/>
                      <a:ext cx="580668" cy="50259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2" name="Bild 14" descr="UniBundeswehr.jpg"/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680186" y="3135724"/>
                      <a:ext cx="1188449" cy="3298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3" name="Bild 15" descr="DeutschesMuseum.png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551404" y="3202275"/>
                      <a:ext cx="1058008" cy="2217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4" name="Bild 16" descr="aca_nat_DT_pos_RGB_300.jpg"/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1406652" y="2626937"/>
                      <a:ext cx="603731" cy="26035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6" name="Bild 18" descr="eso-logo.jpg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058202" y="2544908"/>
                      <a:ext cx="321745" cy="43428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7" name="Grafik 296"/>
                    <p:cNvPicPr>
                      <a:picLocks noChangeAspect="1"/>
                    </p:cNvPicPr>
                    <p:nvPr/>
                  </p:nvPicPr>
                  <p:blipFill>
                    <a:blip r:embed="rId1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04385" y="2557292"/>
                      <a:ext cx="907526" cy="2303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8" name="Grafik 297"/>
                    <p:cNvPicPr>
                      <a:picLocks noChangeAspect="1"/>
                    </p:cNvPicPr>
                    <p:nvPr/>
                  </p:nvPicPr>
                  <p:blipFill rotWithShape="1">
                    <a:blip r:embed="rId15"/>
                    <a:srcRect t="28263" b="25746"/>
                    <a:stretch/>
                  </p:blipFill>
                  <p:spPr>
                    <a:xfrm>
                      <a:off x="525014" y="1444872"/>
                      <a:ext cx="678605" cy="3121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9" name="Grafik 298"/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1331161" y="1474475"/>
                      <a:ext cx="923215" cy="2349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0" name="Grafik 299"/>
                    <p:cNvPicPr>
                      <a:picLocks noChangeAspect="1"/>
                    </p:cNvPicPr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1370428" y="1142845"/>
                      <a:ext cx="883949" cy="231558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96" name="Gruppieren 195"/>
                <p:cNvGrpSpPr/>
                <p:nvPr/>
              </p:nvGrpSpPr>
              <p:grpSpPr>
                <a:xfrm>
                  <a:off x="299605" y="4495630"/>
                  <a:ext cx="1793025" cy="474988"/>
                  <a:chOff x="6452765" y="2678599"/>
                  <a:chExt cx="1793025" cy="474988"/>
                </a:xfrm>
              </p:grpSpPr>
              <p:grpSp>
                <p:nvGrpSpPr>
                  <p:cNvPr id="197" name="Gruppieren 196"/>
                  <p:cNvGrpSpPr/>
                  <p:nvPr/>
                </p:nvGrpSpPr>
                <p:grpSpPr>
                  <a:xfrm>
                    <a:off x="6452765" y="2678599"/>
                    <a:ext cx="1793025" cy="474988"/>
                    <a:chOff x="6435603" y="3182812"/>
                    <a:chExt cx="1793025" cy="474988"/>
                  </a:xfrm>
                </p:grpSpPr>
                <p:sp>
                  <p:nvSpPr>
                    <p:cNvPr id="199" name="Textfeld 198"/>
                    <p:cNvSpPr txBox="1"/>
                    <p:nvPr/>
                  </p:nvSpPr>
                  <p:spPr>
                    <a:xfrm>
                      <a:off x="7670783" y="3390034"/>
                      <a:ext cx="557845" cy="26776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447675" marR="0" lvl="0" indent="-447675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3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39E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charset="0"/>
                        </a:rPr>
                        <a:t>51</a:t>
                      </a:r>
                    </a:p>
                  </p:txBody>
                </p:sp>
                <p:sp>
                  <p:nvSpPr>
                    <p:cNvPr id="200" name="Textfeld 199"/>
                    <p:cNvSpPr txBox="1"/>
                    <p:nvPr/>
                  </p:nvSpPr>
                  <p:spPr>
                    <a:xfrm>
                      <a:off x="6435603" y="3182812"/>
                      <a:ext cx="1094850" cy="41036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447675" marR="0" lvl="0" indent="-447675" algn="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39E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charset="0"/>
                        </a:rPr>
                        <a:t>TUM Joint</a:t>
                      </a:r>
                    </a:p>
                    <a:p>
                      <a:pPr marL="447675" marR="0" lvl="0" indent="-447675" algn="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939E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 charset="0"/>
                        </a:rPr>
                        <a:t>Appointments</a:t>
                      </a:r>
                      <a:endParaRPr kumimoji="0" lang="de-D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39E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 charset="0"/>
                      </a:endParaRPr>
                    </a:p>
                  </p:txBody>
                </p:sp>
              </p:grpSp>
              <p:cxnSp>
                <p:nvCxnSpPr>
                  <p:cNvPr id="198" name="Gerader Verbinder 197"/>
                  <p:cNvCxnSpPr/>
                  <p:nvPr/>
                </p:nvCxnSpPr>
                <p:spPr>
                  <a:xfrm flipH="1">
                    <a:off x="7627802" y="2683493"/>
                    <a:ext cx="2718" cy="382766"/>
                  </a:xfrm>
                  <a:prstGeom prst="line">
                    <a:avLst/>
                  </a:prstGeom>
                  <a:ln w="12700">
                    <a:solidFill>
                      <a:srgbClr val="939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9" name="Grafik 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890" y="1979960"/>
                <a:ext cx="361562" cy="361562"/>
              </a:xfrm>
              <a:prstGeom prst="rect">
                <a:avLst/>
              </a:prstGeom>
            </p:spPr>
          </p:pic>
        </p:grpSp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9" t="20916" r="27239" b="42073"/>
            <a:stretch/>
          </p:blipFill>
          <p:spPr>
            <a:xfrm>
              <a:off x="757747" y="3160054"/>
              <a:ext cx="797306" cy="142887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/>
        </p:nvGrpSpPr>
        <p:grpSpPr>
          <a:xfrm>
            <a:off x="2063172" y="1395024"/>
            <a:ext cx="5178190" cy="3461385"/>
            <a:chOff x="2063172" y="1468176"/>
            <a:chExt cx="5178190" cy="3461385"/>
          </a:xfrm>
        </p:grpSpPr>
        <p:grpSp>
          <p:nvGrpSpPr>
            <p:cNvPr id="5" name="Gruppieren 4"/>
            <p:cNvGrpSpPr/>
            <p:nvPr/>
          </p:nvGrpSpPr>
          <p:grpSpPr>
            <a:xfrm>
              <a:off x="2063172" y="1468176"/>
              <a:ext cx="5178190" cy="3461385"/>
              <a:chOff x="2063172" y="1393540"/>
              <a:chExt cx="5178190" cy="3461385"/>
            </a:xfrm>
          </p:grpSpPr>
          <p:sp>
            <p:nvSpPr>
              <p:cNvPr id="120" name="Oval 15">
                <a:extLst>
                  <a:ext uri="{FF2B5EF4-FFF2-40B4-BE49-F238E27FC236}">
                    <a16:creationId xmlns:a16="http://schemas.microsoft.com/office/drawing/2014/main" id="{BF1BA8C6-2FEB-4C7E-BC48-64E45DF1556F}"/>
                  </a:ext>
                </a:extLst>
              </p:cNvPr>
              <p:cNvSpPr/>
              <p:nvPr/>
            </p:nvSpPr>
            <p:spPr bwMode="auto">
              <a:xfrm>
                <a:off x="4061320" y="3312876"/>
                <a:ext cx="85237" cy="83094"/>
              </a:xfrm>
              <a:prstGeom prst="ellipse">
                <a:avLst/>
              </a:prstGeom>
              <a:solidFill>
                <a:srgbClr val="E37222"/>
              </a:solidFill>
              <a:ln w="0" cap="flat" cmpd="sng" algn="ctr">
                <a:solidFill>
                  <a:srgbClr val="FFFFFF">
                    <a:lumMod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10" name="Gruppieren 9"/>
              <p:cNvGrpSpPr/>
              <p:nvPr/>
            </p:nvGrpSpPr>
            <p:grpSpPr>
              <a:xfrm>
                <a:off x="2063172" y="1393540"/>
                <a:ext cx="5178190" cy="3461385"/>
                <a:chOff x="2014836" y="1562716"/>
                <a:chExt cx="5178190" cy="3461385"/>
              </a:xfrm>
            </p:grpSpPr>
            <p:grpSp>
              <p:nvGrpSpPr>
                <p:cNvPr id="8" name="Gruppieren 7"/>
                <p:cNvGrpSpPr/>
                <p:nvPr/>
              </p:nvGrpSpPr>
              <p:grpSpPr>
                <a:xfrm>
                  <a:off x="2014836" y="1562716"/>
                  <a:ext cx="5178190" cy="3298903"/>
                  <a:chOff x="2014836" y="1562716"/>
                  <a:chExt cx="5178190" cy="3298903"/>
                </a:xfrm>
              </p:grpSpPr>
              <p:grpSp>
                <p:nvGrpSpPr>
                  <p:cNvPr id="121" name="Gruppieren 120"/>
                  <p:cNvGrpSpPr/>
                  <p:nvPr/>
                </p:nvGrpSpPr>
                <p:grpSpPr>
                  <a:xfrm>
                    <a:off x="2014836" y="1882236"/>
                    <a:ext cx="2702621" cy="2979383"/>
                    <a:chOff x="2719088" y="2344073"/>
                    <a:chExt cx="3557818" cy="4023244"/>
                  </a:xfrm>
                  <a:solidFill>
                    <a:srgbClr val="939E00"/>
                  </a:solidFill>
                </p:grpSpPr>
                <p:sp>
                  <p:nvSpPr>
                    <p:cNvPr id="220" name="Oval 40">
                      <a:extLst>
                        <a:ext uri="{FF2B5EF4-FFF2-40B4-BE49-F238E27FC236}">
                          <a16:creationId xmlns:a16="http://schemas.microsoft.com/office/drawing/2014/main" id="{F977B426-9EF4-4DCF-AEDB-9C630866CA1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760996" y="4133984"/>
                      <a:ext cx="113561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1" name="Oval 41">
                      <a:extLst>
                        <a:ext uri="{FF2B5EF4-FFF2-40B4-BE49-F238E27FC236}">
                          <a16:creationId xmlns:a16="http://schemas.microsoft.com/office/drawing/2014/main" id="{DDD2BB83-59FC-4494-AA08-6452730684A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890778" y="4263766"/>
                      <a:ext cx="113561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2" name="Oval 42">
                      <a:extLst>
                        <a:ext uri="{FF2B5EF4-FFF2-40B4-BE49-F238E27FC236}">
                          <a16:creationId xmlns:a16="http://schemas.microsoft.com/office/drawing/2014/main" id="{1690106A-EF24-4FF4-A435-B4A00D17AAC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719088" y="4308378"/>
                      <a:ext cx="112207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3" name="Oval 43">
                      <a:extLst>
                        <a:ext uri="{FF2B5EF4-FFF2-40B4-BE49-F238E27FC236}">
                          <a16:creationId xmlns:a16="http://schemas.microsoft.com/office/drawing/2014/main" id="{8B3049CB-35BA-4880-9149-B20BCD4F338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858422" y="5329061"/>
                      <a:ext cx="112207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4" name="Oval 44">
                      <a:extLst>
                        <a:ext uri="{FF2B5EF4-FFF2-40B4-BE49-F238E27FC236}">
                          <a16:creationId xmlns:a16="http://schemas.microsoft.com/office/drawing/2014/main" id="{3F999AC6-4FDB-4194-BAAA-43396856E15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462258" y="3252547"/>
                      <a:ext cx="113560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5" name="Oval 45">
                      <a:extLst>
                        <a:ext uri="{FF2B5EF4-FFF2-40B4-BE49-F238E27FC236}">
                          <a16:creationId xmlns:a16="http://schemas.microsoft.com/office/drawing/2014/main" id="{FA975E94-7F6C-42C7-99D8-1545007719D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948940" y="2536042"/>
                      <a:ext cx="113560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6" name="Oval 46">
                      <a:extLst>
                        <a:ext uri="{FF2B5EF4-FFF2-40B4-BE49-F238E27FC236}">
                          <a16:creationId xmlns:a16="http://schemas.microsoft.com/office/drawing/2014/main" id="{1E68D7BF-4492-46B1-8088-B3C0DACD8A7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262580" y="4133984"/>
                      <a:ext cx="113560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7" name="Oval 47">
                      <a:extLst>
                        <a:ext uri="{FF2B5EF4-FFF2-40B4-BE49-F238E27FC236}">
                          <a16:creationId xmlns:a16="http://schemas.microsoft.com/office/drawing/2014/main" id="{8AF0EB4A-94C3-46BE-B727-38793F8605B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554590" y="4419234"/>
                      <a:ext cx="112208" cy="112208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8" name="Oval 48">
                      <a:extLst>
                        <a:ext uri="{FF2B5EF4-FFF2-40B4-BE49-F238E27FC236}">
                          <a16:creationId xmlns:a16="http://schemas.microsoft.com/office/drawing/2014/main" id="{558513AD-250D-4A04-8270-3DE76856A01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920955" y="4594981"/>
                      <a:ext cx="113560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29" name="Oval 49">
                      <a:extLst>
                        <a:ext uri="{FF2B5EF4-FFF2-40B4-BE49-F238E27FC236}">
                          <a16:creationId xmlns:a16="http://schemas.microsoft.com/office/drawing/2014/main" id="{DB9548DE-9BDE-4D5B-9C6F-30D18879C95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828076" y="4362454"/>
                      <a:ext cx="112208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0" name="Oval 50">
                      <a:extLst>
                        <a:ext uri="{FF2B5EF4-FFF2-40B4-BE49-F238E27FC236}">
                          <a16:creationId xmlns:a16="http://schemas.microsoft.com/office/drawing/2014/main" id="{0392978A-5A53-41F2-AE3A-833FFBB8A13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828076" y="4886990"/>
                      <a:ext cx="112208" cy="112208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1" name="Oval 51">
                      <a:extLst>
                        <a:ext uri="{FF2B5EF4-FFF2-40B4-BE49-F238E27FC236}">
                          <a16:creationId xmlns:a16="http://schemas.microsoft.com/office/drawing/2014/main" id="{24630891-ACB8-4156-985C-B209BD29C800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164699" y="5365561"/>
                      <a:ext cx="112207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2" name="Oval 52">
                      <a:extLst>
                        <a:ext uri="{FF2B5EF4-FFF2-40B4-BE49-F238E27FC236}">
                          <a16:creationId xmlns:a16="http://schemas.microsoft.com/office/drawing/2014/main" id="{95799825-1565-49E1-AACA-7CEE77857B8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376543" y="5035698"/>
                      <a:ext cx="112208" cy="112208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3" name="Oval 53">
                      <a:extLst>
                        <a:ext uri="{FF2B5EF4-FFF2-40B4-BE49-F238E27FC236}">
                          <a16:creationId xmlns:a16="http://schemas.microsoft.com/office/drawing/2014/main" id="{27355841-B017-493A-920B-982953565F9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180519" y="5514270"/>
                      <a:ext cx="112207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4" name="Oval 54">
                      <a:extLst>
                        <a:ext uri="{FF2B5EF4-FFF2-40B4-BE49-F238E27FC236}">
                          <a16:creationId xmlns:a16="http://schemas.microsoft.com/office/drawing/2014/main" id="{39527102-3627-4171-BDE7-93920E739B9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08747" y="5495343"/>
                      <a:ext cx="112208" cy="112208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5" name="Oval 55">
                      <a:extLst>
                        <a:ext uri="{FF2B5EF4-FFF2-40B4-BE49-F238E27FC236}">
                          <a16:creationId xmlns:a16="http://schemas.microsoft.com/office/drawing/2014/main" id="{6426ECFA-86E5-4B6F-B614-4CA977BCC96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695187" y="5799520"/>
                      <a:ext cx="113560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6" name="Oval 56">
                      <a:extLst>
                        <a:ext uri="{FF2B5EF4-FFF2-40B4-BE49-F238E27FC236}">
                          <a16:creationId xmlns:a16="http://schemas.microsoft.com/office/drawing/2014/main" id="{5E95E365-207A-42E1-BFD9-8F3E70E9165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262984" y="5988786"/>
                      <a:ext cx="113560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7" name="Oval 57">
                      <a:extLst>
                        <a:ext uri="{FF2B5EF4-FFF2-40B4-BE49-F238E27FC236}">
                          <a16:creationId xmlns:a16="http://schemas.microsoft.com/office/drawing/2014/main" id="{4246C360-9BF4-4F8F-962E-0DD05CDBDDF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642463" y="6255109"/>
                      <a:ext cx="112207" cy="112208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8" name="Oval 58">
                      <a:extLst>
                        <a:ext uri="{FF2B5EF4-FFF2-40B4-BE49-F238E27FC236}">
                          <a16:creationId xmlns:a16="http://schemas.microsoft.com/office/drawing/2014/main" id="{D84349A9-9C8E-481B-8FA1-DCC032AE802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08747" y="2344073"/>
                      <a:ext cx="112208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39" name="Oval 59">
                      <a:extLst>
                        <a:ext uri="{FF2B5EF4-FFF2-40B4-BE49-F238E27FC236}">
                          <a16:creationId xmlns:a16="http://schemas.microsoft.com/office/drawing/2014/main" id="{D6F7BA4C-AE03-47EE-A4D7-1F835F56403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836733" y="4953233"/>
                      <a:ext cx="112207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0" name="Oval 60">
                      <a:extLst>
                        <a:ext uri="{FF2B5EF4-FFF2-40B4-BE49-F238E27FC236}">
                          <a16:creationId xmlns:a16="http://schemas.microsoft.com/office/drawing/2014/main" id="{88EDD65E-535F-4EFF-9460-996C1D1D0C1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638811" y="4077204"/>
                      <a:ext cx="113560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1" name="Oval 61">
                      <a:extLst>
                        <a:ext uri="{FF2B5EF4-FFF2-40B4-BE49-F238E27FC236}">
                          <a16:creationId xmlns:a16="http://schemas.microsoft.com/office/drawing/2014/main" id="{7E8CB17C-6985-4A6E-B31A-3F26B8299C7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545530" y="2903758"/>
                      <a:ext cx="112207" cy="112207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2" name="Oval 62">
                      <a:extLst>
                        <a:ext uri="{FF2B5EF4-FFF2-40B4-BE49-F238E27FC236}">
                          <a16:creationId xmlns:a16="http://schemas.microsoft.com/office/drawing/2014/main" id="{B883CD48-710B-4D42-90DA-DC4488CC6DE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319763" y="3943366"/>
                      <a:ext cx="112208" cy="112208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  <p:sp>
                  <p:nvSpPr>
                    <p:cNvPr id="243" name="Oval 63">
                      <a:extLst>
                        <a:ext uri="{FF2B5EF4-FFF2-40B4-BE49-F238E27FC236}">
                          <a16:creationId xmlns:a16="http://schemas.microsoft.com/office/drawing/2014/main" id="{A0B21A3F-D2AC-4D05-B8F0-2FE35142226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224728" y="4686909"/>
                      <a:ext cx="112208" cy="113559"/>
                    </a:xfrm>
                    <a:prstGeom prst="ellipse">
                      <a:avLst/>
                    </a:prstGeom>
                    <a:solidFill>
                      <a:srgbClr val="E37222"/>
                    </a:solidFill>
                    <a:ln w="0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marL="0" marR="0" lvl="0" indent="0" algn="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145" name="Textplatzhalter 78">
                    <a:extLst>
                      <a:ext uri="{FF2B5EF4-FFF2-40B4-BE49-F238E27FC236}">
                        <a16:creationId xmlns:a16="http://schemas.microsoft.com/office/drawing/2014/main" id="{4D4B9473-3EB1-4FF6-8E80-661952A3060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137738" y="1562716"/>
                    <a:ext cx="2055288" cy="288974"/>
                  </a:xfrm>
                </p:spPr>
                <p:txBody>
                  <a:bodyPr wrap="square" rtlCol="0"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37222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Industry Network</a:t>
                    </a:r>
                  </a:p>
                </p:txBody>
              </p:sp>
            </p:grpSp>
            <p:grpSp>
              <p:nvGrpSpPr>
                <p:cNvPr id="152" name="Gruppieren 151">
                  <a:extLst>
                    <a:ext uri="{FF2B5EF4-FFF2-40B4-BE49-F238E27FC236}">
                      <a16:creationId xmlns:a16="http://schemas.microsoft.com/office/drawing/2014/main" id="{05D48417-2296-4914-8604-E9868CFB6FED}"/>
                    </a:ext>
                  </a:extLst>
                </p:cNvPr>
                <p:cNvGrpSpPr/>
                <p:nvPr/>
              </p:nvGrpSpPr>
              <p:grpSpPr>
                <a:xfrm>
                  <a:off x="5282470" y="1984816"/>
                  <a:ext cx="1834576" cy="3039285"/>
                  <a:chOff x="2766391" y="1782403"/>
                  <a:chExt cx="2511535" cy="3859484"/>
                </a:xfrm>
              </p:grpSpPr>
              <p:pic>
                <p:nvPicPr>
                  <p:cNvPr id="153" name="Grafik 152">
                    <a:extLst>
                      <a:ext uri="{FF2B5EF4-FFF2-40B4-BE49-F238E27FC236}">
                        <a16:creationId xmlns:a16="http://schemas.microsoft.com/office/drawing/2014/main" id="{35B1745E-A646-4DD6-8F39-D4A47A06D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8796" b="27124"/>
                  <a:stretch/>
                </p:blipFill>
                <p:spPr>
                  <a:xfrm>
                    <a:off x="3591404" y="1878471"/>
                    <a:ext cx="967326" cy="275064"/>
                  </a:xfrm>
                  <a:prstGeom prst="rect">
                    <a:avLst/>
                  </a:prstGeom>
                </p:spPr>
              </p:pic>
              <p:pic>
                <p:nvPicPr>
                  <p:cNvPr id="154" name="Grafik 153" descr="logo_group16_1540.gif">
                    <a:extLst>
                      <a:ext uri="{FF2B5EF4-FFF2-40B4-BE49-F238E27FC236}">
                        <a16:creationId xmlns:a16="http://schemas.microsoft.com/office/drawing/2014/main" id="{144854FE-8B94-4D87-8A37-106237DE28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/>
                  <a:stretch>
                    <a:fillRect/>
                  </a:stretch>
                </p:blipFill>
                <p:spPr>
                  <a:xfrm>
                    <a:off x="4544426" y="1782403"/>
                    <a:ext cx="733500" cy="366749"/>
                  </a:xfrm>
                  <a:prstGeom prst="rect">
                    <a:avLst/>
                  </a:prstGeom>
                </p:spPr>
              </p:pic>
              <p:pic>
                <p:nvPicPr>
                  <p:cNvPr id="155" name="Bild 19" descr="knorr.png">
                    <a:extLst>
                      <a:ext uri="{FF2B5EF4-FFF2-40B4-BE49-F238E27FC236}">
                        <a16:creationId xmlns:a16="http://schemas.microsoft.com/office/drawing/2014/main" id="{41E64AD1-4893-41CF-86E8-E0EEBC54AF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2846771" y="3196385"/>
                    <a:ext cx="1214475" cy="187232"/>
                  </a:xfrm>
                  <a:prstGeom prst="rect">
                    <a:avLst/>
                  </a:prstGeom>
                </p:spPr>
              </p:pic>
              <p:pic>
                <p:nvPicPr>
                  <p:cNvPr id="156" name="Bild 20" descr="bmw.jpg">
                    <a:extLst>
                      <a:ext uri="{FF2B5EF4-FFF2-40B4-BE49-F238E27FC236}">
                        <a16:creationId xmlns:a16="http://schemas.microsoft.com/office/drawing/2014/main" id="{4ED27836-CC6A-4E84-AEB3-B609C32BCBC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clrChange>
                      <a:clrFrom>
                        <a:srgbClr val="FDFDFD"/>
                      </a:clrFrom>
                      <a:clrTo>
                        <a:srgbClr val="FDFDFD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117056" y="2448554"/>
                    <a:ext cx="494000" cy="365869"/>
                  </a:xfrm>
                  <a:prstGeom prst="rect">
                    <a:avLst/>
                  </a:prstGeom>
                </p:spPr>
              </p:pic>
              <p:pic>
                <p:nvPicPr>
                  <p:cNvPr id="157" name="Bild 21" descr="Baywa.jpg">
                    <a:extLst>
                      <a:ext uri="{FF2B5EF4-FFF2-40B4-BE49-F238E27FC236}">
                        <a16:creationId xmlns:a16="http://schemas.microsoft.com/office/drawing/2014/main" id="{8E239A05-2452-4E53-B864-AC19B0A842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824263" y="4157109"/>
                    <a:ext cx="325578" cy="338297"/>
                  </a:xfrm>
                  <a:prstGeom prst="rect">
                    <a:avLst/>
                  </a:prstGeom>
                </p:spPr>
              </p:pic>
              <p:pic>
                <p:nvPicPr>
                  <p:cNvPr id="158" name="Bild 22" descr="176px-BR-Logo.svg.png">
                    <a:extLst>
                      <a:ext uri="{FF2B5EF4-FFF2-40B4-BE49-F238E27FC236}">
                        <a16:creationId xmlns:a16="http://schemas.microsoft.com/office/drawing/2014/main" id="{8302AC65-F7E7-4510-80C4-84A6A25A8D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3883049" y="3476975"/>
                    <a:ext cx="349031" cy="261773"/>
                  </a:xfrm>
                  <a:prstGeom prst="rect">
                    <a:avLst/>
                  </a:prstGeom>
                </p:spPr>
              </p:pic>
              <p:pic>
                <p:nvPicPr>
                  <p:cNvPr id="159" name="Bild 23" descr="Siemens-logo.svg_.png">
                    <a:extLst>
                      <a:ext uri="{FF2B5EF4-FFF2-40B4-BE49-F238E27FC236}">
                        <a16:creationId xmlns:a16="http://schemas.microsoft.com/office/drawing/2014/main" id="{5D4C6EF3-F88D-44CE-B837-EDD19A5BDB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440171" y="2820967"/>
                    <a:ext cx="774021" cy="184099"/>
                  </a:xfrm>
                  <a:prstGeom prst="rect">
                    <a:avLst/>
                  </a:prstGeom>
                </p:spPr>
              </p:pic>
              <p:pic>
                <p:nvPicPr>
                  <p:cNvPr id="160" name="Bild 24" descr="wacker.jpg">
                    <a:extLst>
                      <a:ext uri="{FF2B5EF4-FFF2-40B4-BE49-F238E27FC236}">
                        <a16:creationId xmlns:a16="http://schemas.microsoft.com/office/drawing/2014/main" id="{2E8813AC-74B7-44D3-B2A0-1BCAD4BBAD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66654" y="2230591"/>
                    <a:ext cx="760779" cy="169326"/>
                  </a:xfrm>
                  <a:prstGeom prst="rect">
                    <a:avLst/>
                  </a:prstGeom>
                </p:spPr>
              </p:pic>
              <p:pic>
                <p:nvPicPr>
                  <p:cNvPr id="161" name="Bild 25" descr="BauerAg.png">
                    <a:extLst>
                      <a:ext uri="{FF2B5EF4-FFF2-40B4-BE49-F238E27FC236}">
                        <a16:creationId xmlns:a16="http://schemas.microsoft.com/office/drawing/2014/main" id="{9D853B01-945E-43BD-B73B-5DC2EF8B4D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752322" y="4586575"/>
                    <a:ext cx="414948" cy="414948"/>
                  </a:xfrm>
                  <a:prstGeom prst="rect">
                    <a:avLst/>
                  </a:prstGeom>
                </p:spPr>
              </p:pic>
              <p:pic>
                <p:nvPicPr>
                  <p:cNvPr id="162" name="Bild 27" descr="800px-SGL_Carbon_Group_Logo.svg.png">
                    <a:extLst>
                      <a:ext uri="{FF2B5EF4-FFF2-40B4-BE49-F238E27FC236}">
                        <a16:creationId xmlns:a16="http://schemas.microsoft.com/office/drawing/2014/main" id="{31564D61-3621-4712-8DCD-63343048EE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267300" y="3494987"/>
                    <a:ext cx="933513" cy="256716"/>
                  </a:xfrm>
                  <a:prstGeom prst="rect">
                    <a:avLst/>
                  </a:prstGeom>
                </p:spPr>
              </p:pic>
              <p:pic>
                <p:nvPicPr>
                  <p:cNvPr id="163" name="Bild 28" descr="bauindustrie.gif">
                    <a:extLst>
                      <a:ext uri="{FF2B5EF4-FFF2-40B4-BE49-F238E27FC236}">
                        <a16:creationId xmlns:a16="http://schemas.microsoft.com/office/drawing/2014/main" id="{665EE639-06B1-49C6-8634-4A5C02CA7D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872242" y="4539221"/>
                    <a:ext cx="559699" cy="427042"/>
                  </a:xfrm>
                  <a:prstGeom prst="rect">
                    <a:avLst/>
                  </a:prstGeom>
                </p:spPr>
              </p:pic>
              <p:pic>
                <p:nvPicPr>
                  <p:cNvPr id="164" name="Bild 29" descr="709px-KUKA-logo.svg.png">
                    <a:extLst>
                      <a:ext uri="{FF2B5EF4-FFF2-40B4-BE49-F238E27FC236}">
                        <a16:creationId xmlns:a16="http://schemas.microsoft.com/office/drawing/2014/main" id="{A87D715C-75B8-4A39-9677-C79AF5BBB1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850477" y="2271230"/>
                    <a:ext cx="748343" cy="127715"/>
                  </a:xfrm>
                  <a:prstGeom prst="rect">
                    <a:avLst/>
                  </a:prstGeom>
                </p:spPr>
              </p:pic>
              <p:pic>
                <p:nvPicPr>
                  <p:cNvPr id="165" name="Bild 30" descr="AudiLogo.png">
                    <a:extLst>
                      <a:ext uri="{FF2B5EF4-FFF2-40B4-BE49-F238E27FC236}">
                        <a16:creationId xmlns:a16="http://schemas.microsoft.com/office/drawing/2014/main" id="{B40C22AF-0410-443D-98AE-4C1A5BAA58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510566" y="3033325"/>
                    <a:ext cx="743879" cy="478838"/>
                  </a:xfrm>
                  <a:prstGeom prst="rect">
                    <a:avLst/>
                  </a:prstGeom>
                </p:spPr>
              </p:pic>
              <p:pic>
                <p:nvPicPr>
                  <p:cNvPr id="166" name="Bild 31" descr="769px-Logo_Clariant.svg.png">
                    <a:extLst>
                      <a:ext uri="{FF2B5EF4-FFF2-40B4-BE49-F238E27FC236}">
                        <a16:creationId xmlns:a16="http://schemas.microsoft.com/office/drawing/2014/main" id="{A1303168-4221-43A9-932A-6A6E7F285B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822032" y="4506646"/>
                    <a:ext cx="926966" cy="267468"/>
                  </a:xfrm>
                  <a:prstGeom prst="rect">
                    <a:avLst/>
                  </a:prstGeom>
                </p:spPr>
              </p:pic>
              <p:pic>
                <p:nvPicPr>
                  <p:cNvPr id="167" name="Bild 32" descr="800px-Logo_MAN.svg.png">
                    <a:extLst>
                      <a:ext uri="{FF2B5EF4-FFF2-40B4-BE49-F238E27FC236}">
                        <a16:creationId xmlns:a16="http://schemas.microsoft.com/office/drawing/2014/main" id="{2F154C90-3675-47C0-B2E9-6DE64EB43E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813959" y="3398187"/>
                    <a:ext cx="544034" cy="30186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Bild 33" descr="Rohde&amp;schwarz.gif">
                    <a:extLst>
                      <a:ext uri="{FF2B5EF4-FFF2-40B4-BE49-F238E27FC236}">
                        <a16:creationId xmlns:a16="http://schemas.microsoft.com/office/drawing/2014/main" id="{556A88E8-29D5-465D-ACA5-BCFC096EBB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54539" y="3772486"/>
                    <a:ext cx="1205262" cy="290425"/>
                  </a:xfrm>
                  <a:prstGeom prst="rect">
                    <a:avLst/>
                  </a:prstGeom>
                </p:spPr>
              </p:pic>
              <p:pic>
                <p:nvPicPr>
                  <p:cNvPr id="169" name="Bild 34" descr="151px-Munich_Re.svg.png">
                    <a:extLst>
                      <a:ext uri="{FF2B5EF4-FFF2-40B4-BE49-F238E27FC236}">
                        <a16:creationId xmlns:a16="http://schemas.microsoft.com/office/drawing/2014/main" id="{2B19E441-78BD-497E-92F1-9A35D8CC1E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159405" y="5315305"/>
                    <a:ext cx="1171892" cy="279391"/>
                  </a:xfrm>
                  <a:prstGeom prst="rect">
                    <a:avLst/>
                  </a:prstGeom>
                </p:spPr>
              </p:pic>
              <p:pic>
                <p:nvPicPr>
                  <p:cNvPr id="170" name="Bild 35" descr="MTU.png">
                    <a:extLst>
                      <a:ext uri="{FF2B5EF4-FFF2-40B4-BE49-F238E27FC236}">
                        <a16:creationId xmlns:a16="http://schemas.microsoft.com/office/drawing/2014/main" id="{3ACCCE68-81A4-45ED-810C-E0753364EA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3905553" y="4081279"/>
                    <a:ext cx="897571" cy="457200"/>
                  </a:xfrm>
                  <a:prstGeom prst="rect">
                    <a:avLst/>
                  </a:prstGeom>
                </p:spPr>
              </p:pic>
              <p:pic>
                <p:nvPicPr>
                  <p:cNvPr id="171" name="Bild 36" descr="osram.jpg">
                    <a:extLst>
                      <a:ext uri="{FF2B5EF4-FFF2-40B4-BE49-F238E27FC236}">
                        <a16:creationId xmlns:a16="http://schemas.microsoft.com/office/drawing/2014/main" id="{9ECF39DF-B02D-45A5-9C48-60D0AD4452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2830398" y="2828314"/>
                    <a:ext cx="847996" cy="308576"/>
                  </a:xfrm>
                  <a:prstGeom prst="rect">
                    <a:avLst/>
                  </a:prstGeom>
                </p:spPr>
              </p:pic>
              <p:pic>
                <p:nvPicPr>
                  <p:cNvPr id="172" name="Bild 37" descr="puma.gif">
                    <a:extLst>
                      <a:ext uri="{FF2B5EF4-FFF2-40B4-BE49-F238E27FC236}">
                        <a16:creationId xmlns:a16="http://schemas.microsoft.com/office/drawing/2014/main" id="{14C4EE91-D8FF-4CC1-A134-09C23F955E4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9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431941" y="5233272"/>
                    <a:ext cx="741912" cy="375921"/>
                  </a:xfrm>
                  <a:prstGeom prst="rect">
                    <a:avLst/>
                  </a:prstGeom>
                </p:spPr>
              </p:pic>
              <p:pic>
                <p:nvPicPr>
                  <p:cNvPr id="173" name="Bild 38" descr="Allianz.svg.png">
                    <a:extLst>
                      <a:ext uri="{FF2B5EF4-FFF2-40B4-BE49-F238E27FC236}">
                        <a16:creationId xmlns:a16="http://schemas.microsoft.com/office/drawing/2014/main" id="{0B85ED10-A004-4F55-AB98-2C62A78037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43255" y="5153018"/>
                    <a:ext cx="884519" cy="228600"/>
                  </a:xfrm>
                  <a:prstGeom prst="rect">
                    <a:avLst/>
                  </a:prstGeom>
                </p:spPr>
              </p:pic>
              <p:pic>
                <p:nvPicPr>
                  <p:cNvPr id="175" name="Bild 40" descr="TDK.png">
                    <a:extLst>
                      <a:ext uri="{FF2B5EF4-FFF2-40B4-BE49-F238E27FC236}">
                        <a16:creationId xmlns:a16="http://schemas.microsoft.com/office/drawing/2014/main" id="{C33BD0EF-8678-460B-97E4-D434628A40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742918" y="2931233"/>
                    <a:ext cx="591533" cy="136817"/>
                  </a:xfrm>
                  <a:prstGeom prst="rect">
                    <a:avLst/>
                  </a:prstGeom>
                </p:spPr>
              </p:pic>
              <p:pic>
                <p:nvPicPr>
                  <p:cNvPr id="176" name="Bild 41" descr="Epcos_Logo.svg.png">
                    <a:extLst>
                      <a:ext uri="{FF2B5EF4-FFF2-40B4-BE49-F238E27FC236}">
                        <a16:creationId xmlns:a16="http://schemas.microsoft.com/office/drawing/2014/main" id="{7F36FB33-3346-468B-AF7C-0D1D74347FF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416305" y="3425327"/>
                    <a:ext cx="474156" cy="438996"/>
                  </a:xfrm>
                  <a:prstGeom prst="rect">
                    <a:avLst/>
                  </a:prstGeom>
                </p:spPr>
              </p:pic>
              <p:pic>
                <p:nvPicPr>
                  <p:cNvPr id="177" name="Bild 42" descr="Infineon.svg.png">
                    <a:extLst>
                      <a:ext uri="{FF2B5EF4-FFF2-40B4-BE49-F238E27FC236}">
                        <a16:creationId xmlns:a16="http://schemas.microsoft.com/office/drawing/2014/main" id="{E7C97357-929D-4DD9-9865-AF4517B615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2832421" y="2517935"/>
                    <a:ext cx="732227" cy="322677"/>
                  </a:xfrm>
                  <a:prstGeom prst="rect">
                    <a:avLst/>
                  </a:prstGeom>
                </p:spPr>
              </p:pic>
              <p:pic>
                <p:nvPicPr>
                  <p:cNvPr id="179" name="Grafik 178">
                    <a:extLst>
                      <a:ext uri="{FF2B5EF4-FFF2-40B4-BE49-F238E27FC236}">
                        <a16:creationId xmlns:a16="http://schemas.microsoft.com/office/drawing/2014/main" id="{961D748E-9683-407B-9846-83EAD222A3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4" cstate="print">
                    <a:clrChange>
                      <a:clrFrom>
                        <a:srgbClr val="FFFEFF"/>
                      </a:clrFrom>
                      <a:clrTo>
                        <a:srgbClr val="FFFE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29335" y="4192103"/>
                    <a:ext cx="1049014" cy="2519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Picture 13" descr="O2small">
                    <a:extLst>
                      <a:ext uri="{FF2B5EF4-FFF2-40B4-BE49-F238E27FC236}">
                        <a16:creationId xmlns:a16="http://schemas.microsoft.com/office/drawing/2014/main" id="{AD05DD55-16D1-46C5-9EC0-4B90DFF86A3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837256" y="5426560"/>
                    <a:ext cx="215772" cy="2153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2" name="Grafik 181">
                    <a:extLst>
                      <a:ext uri="{FF2B5EF4-FFF2-40B4-BE49-F238E27FC236}">
                        <a16:creationId xmlns:a16="http://schemas.microsoft.com/office/drawing/2014/main" id="{FA2B65BB-8CCE-4F99-BBA2-734330C77C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58200" y="5067463"/>
                    <a:ext cx="915521" cy="17110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Grafik 182">
                    <a:extLst>
                      <a:ext uri="{FF2B5EF4-FFF2-40B4-BE49-F238E27FC236}">
                        <a16:creationId xmlns:a16="http://schemas.microsoft.com/office/drawing/2014/main" id="{CB88F9A8-3009-4A6E-BAB9-83D85FE3D9C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33752" y="2447385"/>
                    <a:ext cx="554849" cy="241523"/>
                  </a:xfrm>
                  <a:prstGeom prst="rect">
                    <a:avLst/>
                  </a:prstGeom>
                </p:spPr>
              </p:pic>
              <p:pic>
                <p:nvPicPr>
                  <p:cNvPr id="184" name="Grafik 183">
                    <a:extLst>
                      <a:ext uri="{FF2B5EF4-FFF2-40B4-BE49-F238E27FC236}">
                        <a16:creationId xmlns:a16="http://schemas.microsoft.com/office/drawing/2014/main" id="{4E56587F-DEB5-4780-847E-2C53736C48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1058" b="32581"/>
                  <a:stretch/>
                </p:blipFill>
                <p:spPr>
                  <a:xfrm>
                    <a:off x="3622868" y="2181561"/>
                    <a:ext cx="810514" cy="221433"/>
                  </a:xfrm>
                  <a:prstGeom prst="rect">
                    <a:avLst/>
                  </a:prstGeom>
                </p:spPr>
              </p:pic>
              <p:pic>
                <p:nvPicPr>
                  <p:cNvPr id="186" name="Grafik 185">
                    <a:extLst>
                      <a:ext uri="{FF2B5EF4-FFF2-40B4-BE49-F238E27FC236}">
                        <a16:creationId xmlns:a16="http://schemas.microsoft.com/office/drawing/2014/main" id="{B56EA2EB-416A-4938-9F5D-13EFCA2C63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6135" y="3777451"/>
                    <a:ext cx="829443" cy="287367"/>
                  </a:xfrm>
                  <a:prstGeom prst="rect">
                    <a:avLst/>
                  </a:prstGeom>
                </p:spPr>
              </p:pic>
              <p:pic>
                <p:nvPicPr>
                  <p:cNvPr id="187" name="Grafik 186">
                    <a:extLst>
                      <a:ext uri="{FF2B5EF4-FFF2-40B4-BE49-F238E27FC236}">
                        <a16:creationId xmlns:a16="http://schemas.microsoft.com/office/drawing/2014/main" id="{92BEC601-3E40-4293-B6CC-0DE2A52FEA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0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1477"/>
                  <a:stretch/>
                </p:blipFill>
                <p:spPr>
                  <a:xfrm>
                    <a:off x="2766391" y="1856298"/>
                    <a:ext cx="961383" cy="385911"/>
                  </a:xfrm>
                  <a:prstGeom prst="rect">
                    <a:avLst/>
                  </a:prstGeom>
                </p:spPr>
              </p:pic>
              <p:pic>
                <p:nvPicPr>
                  <p:cNvPr id="188" name="Grafik 187">
                    <a:extLst>
                      <a:ext uri="{FF2B5EF4-FFF2-40B4-BE49-F238E27FC236}">
                        <a16:creationId xmlns:a16="http://schemas.microsoft.com/office/drawing/2014/main" id="{50352881-4783-4620-94B5-8065B81FD4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1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27934" y="4744526"/>
                    <a:ext cx="903582" cy="45179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88"/>
            <a:stretch/>
          </p:blipFill>
          <p:spPr>
            <a:xfrm>
              <a:off x="6004649" y="2468723"/>
              <a:ext cx="282460" cy="279868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096" y="2992021"/>
              <a:ext cx="222685" cy="222685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74" r="1708" b="26501"/>
            <a:stretch/>
          </p:blipFill>
          <p:spPr>
            <a:xfrm>
              <a:off x="6102153" y="4470240"/>
              <a:ext cx="369180" cy="197660"/>
            </a:xfrm>
            <a:prstGeom prst="rect">
              <a:avLst/>
            </a:prstGeom>
          </p:spPr>
        </p:pic>
      </p:grpSp>
      <p:grpSp>
        <p:nvGrpSpPr>
          <p:cNvPr id="2054" name="Gruppieren 2053"/>
          <p:cNvGrpSpPr/>
          <p:nvPr/>
        </p:nvGrpSpPr>
        <p:grpSpPr>
          <a:xfrm>
            <a:off x="2271864" y="1392133"/>
            <a:ext cx="6694702" cy="3572330"/>
            <a:chOff x="2271864" y="1392133"/>
            <a:chExt cx="6694702" cy="3572330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2271864" y="1392133"/>
              <a:ext cx="6694702" cy="3494764"/>
              <a:chOff x="2271864" y="1465285"/>
              <a:chExt cx="6694702" cy="3494764"/>
            </a:xfrm>
          </p:grpSpPr>
          <p:grpSp>
            <p:nvGrpSpPr>
              <p:cNvPr id="17" name="Gruppieren 16"/>
              <p:cNvGrpSpPr/>
              <p:nvPr/>
            </p:nvGrpSpPr>
            <p:grpSpPr>
              <a:xfrm>
                <a:off x="2271864" y="1465285"/>
                <a:ext cx="6694702" cy="3494764"/>
                <a:chOff x="2271864" y="1465285"/>
                <a:chExt cx="6694702" cy="3494764"/>
              </a:xfrm>
            </p:grpSpPr>
            <p:grpSp>
              <p:nvGrpSpPr>
                <p:cNvPr id="6" name="Gruppieren 5"/>
                <p:cNvGrpSpPr/>
                <p:nvPr/>
              </p:nvGrpSpPr>
              <p:grpSpPr>
                <a:xfrm>
                  <a:off x="2271864" y="1465285"/>
                  <a:ext cx="6694702" cy="3494764"/>
                  <a:chOff x="2271864" y="1356529"/>
                  <a:chExt cx="6694702" cy="3494764"/>
                </a:xfrm>
              </p:grpSpPr>
              <p:grpSp>
                <p:nvGrpSpPr>
                  <p:cNvPr id="122" name="Gruppieren 121"/>
                  <p:cNvGrpSpPr/>
                  <p:nvPr/>
                </p:nvGrpSpPr>
                <p:grpSpPr>
                  <a:xfrm>
                    <a:off x="2271864" y="1890445"/>
                    <a:ext cx="2156195" cy="2786418"/>
                    <a:chOff x="5914082" y="1332488"/>
                    <a:chExt cx="2489357" cy="3136775"/>
                  </a:xfrm>
                </p:grpSpPr>
                <p:sp>
                  <p:nvSpPr>
                    <p:cNvPr id="123" name="Flussdiagramm: Verbindungsstelle 146"/>
                    <p:cNvSpPr/>
                    <p:nvPr/>
                  </p:nvSpPr>
                  <p:spPr>
                    <a:xfrm>
                      <a:off x="7455865" y="4229255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4" name="Flussdiagramm: Verbindungsstelle 125"/>
                    <p:cNvSpPr/>
                    <p:nvPr/>
                  </p:nvSpPr>
                  <p:spPr>
                    <a:xfrm>
                      <a:off x="7653274" y="3521043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5" name="Flussdiagramm: Verbindungsstelle 126"/>
                    <p:cNvSpPr/>
                    <p:nvPr/>
                  </p:nvSpPr>
                  <p:spPr>
                    <a:xfrm>
                      <a:off x="6748850" y="3088714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6" name="Flussdiagramm: Verbindungsstelle 147"/>
                    <p:cNvSpPr/>
                    <p:nvPr/>
                  </p:nvSpPr>
                  <p:spPr>
                    <a:xfrm>
                      <a:off x="6941208" y="3804030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" name="Flussdiagramm: Verbindungsstelle 148"/>
                    <p:cNvSpPr/>
                    <p:nvPr/>
                  </p:nvSpPr>
                  <p:spPr>
                    <a:xfrm>
                      <a:off x="6768269" y="3521043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" name="Flussdiagramm: Verbindungsstelle 149"/>
                    <p:cNvSpPr/>
                    <p:nvPr/>
                  </p:nvSpPr>
                  <p:spPr>
                    <a:xfrm>
                      <a:off x="7330520" y="3814764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" name="Flussdiagramm: Verbindungsstelle 150"/>
                    <p:cNvSpPr/>
                    <p:nvPr/>
                  </p:nvSpPr>
                  <p:spPr>
                    <a:xfrm>
                      <a:off x="8103439" y="2358121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" name="Flussdiagramm: Verbindungsstelle 188"/>
                    <p:cNvSpPr/>
                    <p:nvPr/>
                  </p:nvSpPr>
                  <p:spPr>
                    <a:xfrm>
                      <a:off x="7005774" y="3280181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" name="Flussdiagramm: Verbindungsstelle 189"/>
                    <p:cNvSpPr/>
                    <p:nvPr/>
                  </p:nvSpPr>
                  <p:spPr>
                    <a:xfrm>
                      <a:off x="7830148" y="3674014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" name="Flussdiagramm: Verbindungsstelle 190"/>
                    <p:cNvSpPr/>
                    <p:nvPr/>
                  </p:nvSpPr>
                  <p:spPr>
                    <a:xfrm>
                      <a:off x="8041885" y="3659761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" name="Flussdiagramm: Verbindungsstelle 191"/>
                    <p:cNvSpPr/>
                    <p:nvPr/>
                  </p:nvSpPr>
                  <p:spPr>
                    <a:xfrm>
                      <a:off x="7485973" y="3117524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Flussdiagramm: Verbindungsstelle 192"/>
                    <p:cNvSpPr/>
                    <p:nvPr/>
                  </p:nvSpPr>
                  <p:spPr>
                    <a:xfrm>
                      <a:off x="6341043" y="4084436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Flussdiagramm: Verbindungsstelle 193"/>
                    <p:cNvSpPr/>
                    <p:nvPr/>
                  </p:nvSpPr>
                  <p:spPr>
                    <a:xfrm>
                      <a:off x="7150398" y="4376052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Flussdiagramm: Verbindungsstelle 194"/>
                    <p:cNvSpPr/>
                    <p:nvPr/>
                  </p:nvSpPr>
                  <p:spPr>
                    <a:xfrm>
                      <a:off x="8007022" y="3826986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Flussdiagramm: Verbindungsstelle 195"/>
                    <p:cNvSpPr/>
                    <p:nvPr/>
                  </p:nvSpPr>
                  <p:spPr>
                    <a:xfrm>
                      <a:off x="6383511" y="3587367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Flussdiagramm: Verbindungsstelle 196"/>
                    <p:cNvSpPr/>
                    <p:nvPr/>
                  </p:nvSpPr>
                  <p:spPr>
                    <a:xfrm>
                      <a:off x="7352953" y="3380482"/>
                      <a:ext cx="125344" cy="108405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Flussdiagramm: Verbindungsstelle 197"/>
                    <p:cNvSpPr/>
                    <p:nvPr/>
                  </p:nvSpPr>
                  <p:spPr>
                    <a:xfrm>
                      <a:off x="8303689" y="2774178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Flussdiagramm: Verbindungsstelle 199"/>
                    <p:cNvSpPr/>
                    <p:nvPr/>
                  </p:nvSpPr>
                  <p:spPr>
                    <a:xfrm>
                      <a:off x="7295789" y="1332488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Flussdiagramm: Verbindungsstelle 200"/>
                    <p:cNvSpPr/>
                    <p:nvPr/>
                  </p:nvSpPr>
                  <p:spPr>
                    <a:xfrm>
                      <a:off x="8046276" y="4328654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" name="Flussdiagramm: Verbindungsstelle 201"/>
                    <p:cNvSpPr/>
                    <p:nvPr/>
                  </p:nvSpPr>
                  <p:spPr>
                    <a:xfrm>
                      <a:off x="5914082" y="2567192"/>
                      <a:ext cx="99750" cy="93211"/>
                    </a:xfrm>
                    <a:prstGeom prst="flowChartConnector">
                      <a:avLst/>
                    </a:prstGeom>
                    <a:solidFill>
                      <a:srgbClr val="3070B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4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8" name="Textplatzhalter 78">
                    <a:extLst>
                      <a:ext uri="{FF2B5EF4-FFF2-40B4-BE49-F238E27FC236}">
                        <a16:creationId xmlns:a16="http://schemas.microsoft.com/office/drawing/2014/main" id="{4D4B9473-3EB1-4FF6-8E80-661952A3060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243309" y="1356529"/>
                    <a:ext cx="1723257" cy="288974"/>
                  </a:xfrm>
                </p:spPr>
                <p:txBody>
                  <a:bodyPr wrap="square" rtlCol="0">
                    <a:spAutoFit/>
                  </a:bodyPr>
                  <a:lstStyle>
                    <a:lvl1pPr marL="342900" indent="-3429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3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800">
                        <a:solidFill>
                          <a:schemeClr val="tx1"/>
                        </a:solidFill>
                        <a:latin typeface="+mn-lt"/>
                      </a:defRPr>
                    </a:lvl2pPr>
                    <a:lvl3pPr marL="11430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+mn-lt"/>
                      </a:defRPr>
                    </a:lvl3pPr>
                    <a:lvl4pPr marL="16002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–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4pPr>
                    <a:lvl5pPr marL="2057400" indent="-228600" algn="l" rtl="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5pPr>
                    <a:lvl6pPr marL="25146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6pPr>
                    <a:lvl7pPr marL="29718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7pPr>
                    <a:lvl8pPr marL="34290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8pPr>
                    <a:lvl9pPr marL="3886200" indent="-228600" algn="l" rtl="0" fontAlgn="base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+mn-lt"/>
                      </a:defRPr>
                    </a:lvl9pPr>
                  </a:lstStyle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Start-up Network</a:t>
                    </a:r>
                  </a:p>
                </p:txBody>
              </p:sp>
              <p:grpSp>
                <p:nvGrpSpPr>
                  <p:cNvPr id="96" name="Gruppieren 95"/>
                  <p:cNvGrpSpPr/>
                  <p:nvPr/>
                </p:nvGrpSpPr>
                <p:grpSpPr>
                  <a:xfrm>
                    <a:off x="7317561" y="2146250"/>
                    <a:ext cx="1579844" cy="2705043"/>
                    <a:chOff x="7237154" y="1911081"/>
                    <a:chExt cx="1791214" cy="3226635"/>
                  </a:xfrm>
                </p:grpSpPr>
                <p:pic>
                  <p:nvPicPr>
                    <p:cNvPr id="51" name="Grafik 50"/>
                    <p:cNvPicPr>
                      <a:picLocks noChangeAspect="1"/>
                    </p:cNvPicPr>
                    <p:nvPr/>
                  </p:nvPicPr>
                  <p:blipFill>
                    <a:blip r:embed="rId5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46168" y="4040657"/>
                      <a:ext cx="463380" cy="34801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Grafik 49"/>
                    <p:cNvPicPr>
                      <a:picLocks noChangeAspect="1"/>
                    </p:cNvPicPr>
                    <p:nvPr/>
                  </p:nvPicPr>
                  <p:blipFill rotWithShape="1">
                    <a:blip r:embed="rId5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033" t="16915" r="7662" b="27535"/>
                    <a:stretch/>
                  </p:blipFill>
                  <p:spPr>
                    <a:xfrm>
                      <a:off x="8423580" y="3378671"/>
                      <a:ext cx="604788" cy="2688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Grafik 26"/>
                    <p:cNvPicPr>
                      <a:picLocks noChangeAspect="1"/>
                    </p:cNvPicPr>
                    <p:nvPr/>
                  </p:nvPicPr>
                  <p:blipFill>
                    <a:blip r:embed="rId5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91396" y="2360689"/>
                      <a:ext cx="615816" cy="3521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Grafik 28"/>
                    <p:cNvPicPr>
                      <a:picLocks noChangeAspect="1"/>
                    </p:cNvPicPr>
                    <p:nvPr/>
                  </p:nvPicPr>
                  <p:blipFill>
                    <a:blip r:embed="rId5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67580" y="2287550"/>
                      <a:ext cx="643749" cy="295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fik 30"/>
                    <p:cNvPicPr>
                      <a:picLocks noChangeAspect="1"/>
                    </p:cNvPicPr>
                    <p:nvPr/>
                  </p:nvPicPr>
                  <p:blipFill>
                    <a:blip r:embed="rId5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20598" y="4898123"/>
                      <a:ext cx="371398" cy="21458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Grafik 31"/>
                    <p:cNvPicPr>
                      <a:picLocks noChangeAspect="1"/>
                    </p:cNvPicPr>
                    <p:nvPr/>
                  </p:nvPicPr>
                  <p:blipFill>
                    <a:blip r:embed="rId6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73000" y="2157214"/>
                      <a:ext cx="801974" cy="1228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Grafik 32"/>
                    <p:cNvPicPr>
                      <a:picLocks noChangeAspect="1"/>
                    </p:cNvPicPr>
                    <p:nvPr/>
                  </p:nvPicPr>
                  <p:blipFill>
                    <a:blip r:embed="rId6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215879" y="1912705"/>
                      <a:ext cx="755137" cy="12910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Grafik 33"/>
                    <p:cNvPicPr>
                      <a:picLocks noChangeAspect="1"/>
                    </p:cNvPicPr>
                    <p:nvPr/>
                  </p:nvPicPr>
                  <p:blipFill rotWithShape="1">
                    <a:blip r:embed="rId6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854" t="14803" r="14424" b="32275"/>
                    <a:stretch/>
                  </p:blipFill>
                  <p:spPr>
                    <a:xfrm>
                      <a:off x="7285942" y="4943443"/>
                      <a:ext cx="654050" cy="19427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Grafik 34"/>
                    <p:cNvPicPr>
                      <a:picLocks noChangeAspect="1"/>
                    </p:cNvPicPr>
                    <p:nvPr/>
                  </p:nvPicPr>
                  <p:blipFill>
                    <a:blip r:embed="rId6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41021" y="2517772"/>
                      <a:ext cx="756557" cy="3688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Grafik 35"/>
                    <p:cNvPicPr>
                      <a:picLocks noChangeAspect="1"/>
                    </p:cNvPicPr>
                    <p:nvPr/>
                  </p:nvPicPr>
                  <p:blipFill rotWithShape="1">
                    <a:blip r:embed="rId6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0575" b="24993"/>
                    <a:stretch/>
                  </p:blipFill>
                  <p:spPr>
                    <a:xfrm>
                      <a:off x="7772212" y="4671355"/>
                      <a:ext cx="586578" cy="21264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Grafik 36"/>
                    <p:cNvPicPr>
                      <a:picLocks noChangeAspect="1"/>
                    </p:cNvPicPr>
                    <p:nvPr/>
                  </p:nvPicPr>
                  <p:blipFill>
                    <a:blip r:embed="rId6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86884" y="1911081"/>
                      <a:ext cx="759283" cy="18196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Grafik 37"/>
                    <p:cNvPicPr>
                      <a:picLocks noChangeAspect="1"/>
                    </p:cNvPicPr>
                    <p:nvPr/>
                  </p:nvPicPr>
                  <p:blipFill>
                    <a:blip r:embed="rId6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97947" y="2916789"/>
                      <a:ext cx="670507" cy="20599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Grafik 38"/>
                    <p:cNvPicPr>
                      <a:picLocks noChangeAspect="1"/>
                    </p:cNvPicPr>
                    <p:nvPr/>
                  </p:nvPicPr>
                  <p:blipFill>
                    <a:blip r:embed="rId6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16273" y="4956604"/>
                      <a:ext cx="453389" cy="17065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Grafik 39"/>
                    <p:cNvPicPr>
                      <a:picLocks noChangeAspect="1"/>
                    </p:cNvPicPr>
                    <p:nvPr/>
                  </p:nvPicPr>
                  <p:blipFill rotWithShape="1">
                    <a:blip r:embed="rId6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519" t="18874" r="11522" b="17845"/>
                    <a:stretch/>
                  </p:blipFill>
                  <p:spPr>
                    <a:xfrm>
                      <a:off x="7273000" y="4294271"/>
                      <a:ext cx="687349" cy="21705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Grafik 40"/>
                    <p:cNvPicPr>
                      <a:picLocks noChangeAspect="1"/>
                    </p:cNvPicPr>
                    <p:nvPr/>
                  </p:nvPicPr>
                  <p:blipFill>
                    <a:blip r:embed="rId6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06961" y="2335034"/>
                      <a:ext cx="435587" cy="17774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Grafik 41"/>
                    <p:cNvPicPr>
                      <a:picLocks noChangeAspect="1"/>
                    </p:cNvPicPr>
                    <p:nvPr/>
                  </p:nvPicPr>
                  <p:blipFill>
                    <a:blip r:embed="rId7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21297" y="2944279"/>
                      <a:ext cx="607672" cy="19141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Grafik 43"/>
                    <p:cNvPicPr>
                      <a:picLocks noChangeAspect="1"/>
                    </p:cNvPicPr>
                    <p:nvPr/>
                  </p:nvPicPr>
                  <p:blipFill rotWithShape="1">
                    <a:blip r:embed="rId7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3960" b="32692"/>
                    <a:stretch/>
                  </p:blipFill>
                  <p:spPr>
                    <a:xfrm>
                      <a:off x="7748263" y="3202968"/>
                      <a:ext cx="684659" cy="1990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Grafik 44"/>
                    <p:cNvPicPr>
                      <a:picLocks noChangeAspect="1"/>
                    </p:cNvPicPr>
                    <p:nvPr/>
                  </p:nvPicPr>
                  <p:blipFill>
                    <a:blip r:embed="rId7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646631" y="2690744"/>
                      <a:ext cx="369161" cy="3691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7" name="Grafik 46"/>
                    <p:cNvPicPr>
                      <a:picLocks noChangeAspect="1"/>
                    </p:cNvPicPr>
                    <p:nvPr/>
                  </p:nvPicPr>
                  <p:blipFill>
                    <a:blip r:embed="rId7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46639" y="3135696"/>
                      <a:ext cx="471175" cy="4711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Grafik 48"/>
                    <p:cNvPicPr>
                      <a:picLocks noChangeAspect="1"/>
                    </p:cNvPicPr>
                    <p:nvPr/>
                  </p:nvPicPr>
                  <p:blipFill>
                    <a:blip r:embed="rId7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815549" y="3396614"/>
                      <a:ext cx="550457" cy="2146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2" name="Grafik 51"/>
                    <p:cNvPicPr>
                      <a:picLocks noChangeAspect="1"/>
                    </p:cNvPicPr>
                    <p:nvPr/>
                  </p:nvPicPr>
                  <p:blipFill>
                    <a:blip r:embed="rId7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17643" y="3702865"/>
                      <a:ext cx="377234" cy="31996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3" name="Grafik 52"/>
                    <p:cNvPicPr>
                      <a:picLocks noChangeAspect="1"/>
                    </p:cNvPicPr>
                    <p:nvPr/>
                  </p:nvPicPr>
                  <p:blipFill>
                    <a:blip r:embed="rId7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37154" y="4702386"/>
                      <a:ext cx="499017" cy="1995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Grafik 53"/>
                    <p:cNvPicPr>
                      <a:picLocks noChangeAspect="1"/>
                    </p:cNvPicPr>
                    <p:nvPr/>
                  </p:nvPicPr>
                  <p:blipFill>
                    <a:blip r:embed="rId7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302371" y="4046055"/>
                      <a:ext cx="798762" cy="18261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5" name="Grafik 54"/>
                    <p:cNvPicPr>
                      <a:picLocks noChangeAspect="1"/>
                    </p:cNvPicPr>
                    <p:nvPr/>
                  </p:nvPicPr>
                  <p:blipFill rotWithShape="1">
                    <a:blip r:embed="rId7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6016" t="35943" r="26558" b="34493"/>
                    <a:stretch/>
                  </p:blipFill>
                  <p:spPr>
                    <a:xfrm>
                      <a:off x="7279686" y="3801054"/>
                      <a:ext cx="612586" cy="19952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6" name="Grafik 55"/>
                    <p:cNvPicPr>
                      <a:picLocks noChangeAspect="1"/>
                    </p:cNvPicPr>
                    <p:nvPr/>
                  </p:nvPicPr>
                  <p:blipFill>
                    <a:blip r:embed="rId7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19660" y="3682324"/>
                      <a:ext cx="541624" cy="1810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Grafik 59"/>
                    <p:cNvPicPr>
                      <a:picLocks noChangeAspect="1"/>
                    </p:cNvPicPr>
                    <p:nvPr/>
                  </p:nvPicPr>
                  <p:blipFill>
                    <a:blip r:embed="rId8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79640" y="3951287"/>
                      <a:ext cx="387197" cy="38719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Grafik 60"/>
                    <p:cNvPicPr>
                      <a:picLocks noChangeAspect="1"/>
                    </p:cNvPicPr>
                    <p:nvPr/>
                  </p:nvPicPr>
                  <p:blipFill>
                    <a:blip r:embed="rId8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209872" y="2125642"/>
                      <a:ext cx="751413" cy="17658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Grafik 61"/>
                    <p:cNvPicPr>
                      <a:picLocks noChangeAspect="1"/>
                    </p:cNvPicPr>
                    <p:nvPr/>
                  </p:nvPicPr>
                  <p:blipFill>
                    <a:blip r:embed="rId8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997602" y="4460796"/>
                      <a:ext cx="977823" cy="2221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3" name="Grafik 62"/>
                    <p:cNvPicPr>
                      <a:picLocks noChangeAspect="1"/>
                    </p:cNvPicPr>
                    <p:nvPr/>
                  </p:nvPicPr>
                  <p:blipFill rotWithShape="1">
                    <a:blip r:embed="rId8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8138" b="41129"/>
                    <a:stretch/>
                  </p:blipFill>
                  <p:spPr>
                    <a:xfrm>
                      <a:off x="7267581" y="4525505"/>
                      <a:ext cx="643749" cy="13346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8" name="Grafik 127"/>
                    <p:cNvPicPr>
                      <a:picLocks noChangeAspect="1"/>
                    </p:cNvPicPr>
                    <p:nvPr/>
                  </p:nvPicPr>
                  <p:blipFill rotWithShape="1">
                    <a:blip r:embed="rId8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3610" b="35652"/>
                    <a:stretch/>
                  </p:blipFill>
                  <p:spPr>
                    <a:xfrm>
                      <a:off x="8352707" y="4698283"/>
                      <a:ext cx="659133" cy="20260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Grafik 128"/>
                    <p:cNvPicPr>
                      <a:picLocks noChangeAspect="1"/>
                    </p:cNvPicPr>
                    <p:nvPr/>
                  </p:nvPicPr>
                  <p:blipFill rotWithShape="1">
                    <a:blip r:embed="rId8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1647" b="22483"/>
                    <a:stretch/>
                  </p:blipFill>
                  <p:spPr>
                    <a:xfrm>
                      <a:off x="8054753" y="2642482"/>
                      <a:ext cx="439710" cy="2456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0" name="Grafik 129"/>
                    <p:cNvPicPr>
                      <a:picLocks noChangeAspect="1"/>
                    </p:cNvPicPr>
                    <p:nvPr/>
                  </p:nvPicPr>
                  <p:blipFill rotWithShape="1">
                    <a:blip r:embed="rId8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5528"/>
                    <a:stretch/>
                  </p:blipFill>
                  <p:spPr>
                    <a:xfrm>
                      <a:off x="8463740" y="3115456"/>
                      <a:ext cx="518523" cy="33511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Grafik 45"/>
                    <p:cNvPicPr>
                      <a:picLocks noChangeAspect="1"/>
                    </p:cNvPicPr>
                    <p:nvPr/>
                  </p:nvPicPr>
                  <p:blipFill rotWithShape="1">
                    <a:blip r:embed="rId8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4590" b="39818"/>
                    <a:stretch/>
                  </p:blipFill>
                  <p:spPr>
                    <a:xfrm>
                      <a:off x="7292593" y="3646049"/>
                      <a:ext cx="807611" cy="125923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14" name="Grafik 13"/>
                <p:cNvPicPr>
                  <a:picLocks noChangeAspect="1"/>
                </p:cNvPicPr>
                <p:nvPr/>
              </p:nvPicPr>
              <p:blipFill rotWithShape="1"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55" t="20942" r="7359" b="35148"/>
                <a:stretch/>
              </p:blipFill>
              <p:spPr>
                <a:xfrm>
                  <a:off x="7340601" y="1980591"/>
                  <a:ext cx="888999" cy="159644"/>
                </a:xfrm>
                <a:prstGeom prst="rect">
                  <a:avLst/>
                </a:prstGeom>
              </p:spPr>
            </p:pic>
          </p:grpSp>
          <p:pic>
            <p:nvPicPr>
              <p:cNvPr id="2050" name="Picture 2" descr="CDTM Logo"/>
              <p:cNvPicPr>
                <a:picLocks noChangeAspect="1" noChangeArrowheads="1"/>
              </p:cNvPicPr>
              <p:nvPr/>
            </p:nvPicPr>
            <p:blipFill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2765" y="1946879"/>
                <a:ext cx="636286" cy="260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Rechteck 29"/>
            <p:cNvSpPr/>
            <p:nvPr/>
          </p:nvSpPr>
          <p:spPr>
            <a:xfrm>
              <a:off x="7340602" y="4217800"/>
              <a:ext cx="1545712" cy="7466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" name="Gruppieren 27"/>
            <p:cNvGrpSpPr/>
            <p:nvPr/>
          </p:nvGrpSpPr>
          <p:grpSpPr>
            <a:xfrm>
              <a:off x="7314872" y="4313631"/>
              <a:ext cx="1650820" cy="623466"/>
              <a:chOff x="-1390704" y="574975"/>
              <a:chExt cx="1650820" cy="623466"/>
            </a:xfrm>
          </p:grpSpPr>
          <p:sp>
            <p:nvSpPr>
              <p:cNvPr id="290" name="Textfeld 289"/>
              <p:cNvSpPr txBox="1"/>
              <p:nvPr/>
            </p:nvSpPr>
            <p:spPr>
              <a:xfrm>
                <a:off x="-1222172" y="993257"/>
                <a:ext cx="1288814" cy="205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447675" marR="0" lvl="0" indent="-447675" algn="l" defTabSz="914400" rtl="0" eaLnBrk="1" fontAlgn="base" latinLnBrk="0" hangingPunct="1">
                  <a:lnSpc>
                    <a:spcPts val="1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+450%</a:t>
                </a:r>
              </a:p>
            </p:txBody>
          </p:sp>
          <p:sp>
            <p:nvSpPr>
              <p:cNvPr id="295" name="Textfeld 294"/>
              <p:cNvSpPr txBox="1"/>
              <p:nvPr/>
            </p:nvSpPr>
            <p:spPr>
              <a:xfrm>
                <a:off x="-1386339" y="574975"/>
                <a:ext cx="1625445" cy="187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447675" marR="0" lvl="0" indent="-447675" algn="r" defTabSz="914400" rtl="0" eaLnBrk="1" fontAlgn="base" latinLnBrk="0" hangingPunct="1">
                  <a:lnSpc>
                    <a:spcPts val="14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Start-ups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 </a:t>
                </a: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p.a. </a:t>
                </a:r>
                <a:r>
                  <a:rPr kumimoji="0" lang="de-DE" sz="1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vs. </a:t>
                </a:r>
                <a:r>
                  <a:rPr kumimoji="0" lang="de-DE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+mn-ea"/>
                    <a:cs typeface="Arial" charset="0"/>
                  </a:rPr>
                  <a:t>2001</a:t>
                </a:r>
              </a:p>
            </p:txBody>
          </p:sp>
          <p:cxnSp>
            <p:nvCxnSpPr>
              <p:cNvPr id="213" name="Gerader Verbinder 212"/>
              <p:cNvCxnSpPr/>
              <p:nvPr/>
            </p:nvCxnSpPr>
            <p:spPr>
              <a:xfrm>
                <a:off x="-1390704" y="785465"/>
                <a:ext cx="1650820" cy="2159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261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TUM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Brazil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836713"/>
              </p:ext>
            </p:extLst>
          </p:nvPr>
        </p:nvGraphicFramePr>
        <p:xfrm>
          <a:off x="289034" y="1570454"/>
          <a:ext cx="3642886" cy="304234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42886">
                  <a:extLst>
                    <a:ext uri="{9D8B030D-6E8A-4147-A177-3AD203B41FA5}">
                      <a16:colId xmlns:a16="http://schemas.microsoft.com/office/drawing/2014/main" val="3716445483"/>
                    </a:ext>
                  </a:extLst>
                </a:gridCol>
              </a:tblGrid>
              <a:tr h="288541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</a:t>
                      </a:r>
                      <a:r>
                        <a:rPr kumimoji="0" lang="de-DE" alt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partner</a:t>
                      </a:r>
                      <a:r>
                        <a:rPr kumimoji="0" lang="de-DE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altLang="de-DE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institutions</a:t>
                      </a:r>
                      <a:r>
                        <a:rPr kumimoji="0" lang="de-DE" alt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; 3 </a:t>
                      </a:r>
                      <a:r>
                        <a:rPr kumimoji="0" lang="de-DE" alt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departmental</a:t>
                      </a:r>
                      <a:r>
                        <a:rPr kumimoji="0" lang="de-DE" alt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alt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partnerships</a:t>
                      </a:r>
                      <a:endParaRPr kumimoji="0" lang="de-DE" alt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SimHei"/>
                          <a:cs typeface="Arial" panose="020B0604020202020204" pitchFamily="34" charset="0"/>
                        </a:rPr>
                        <a:t>Brazil is by far </a:t>
                      </a:r>
                      <a:r>
                        <a:rPr kumimoji="0" lang="en-US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SimHei"/>
                          <a:cs typeface="Arial" panose="020B0604020202020204" pitchFamily="34" charset="0"/>
                        </a:rPr>
                        <a:t>TUM’s strongest research partner in Latin America</a:t>
                      </a:r>
                      <a:endParaRPr kumimoji="0" lang="de-DE" alt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+mn-lt"/>
                        </a:rPr>
                        <a:t>A total of </a:t>
                      </a:r>
                      <a:r>
                        <a:rPr lang="en-US" sz="1400" b="1" dirty="0">
                          <a:effectLst/>
                          <a:latin typeface="+mn-lt"/>
                        </a:rPr>
                        <a:t>982 joint publications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; 350 (max. authorship</a:t>
                      </a:r>
                      <a:r>
                        <a:rPr lang="en-US" sz="1400" baseline="0" dirty="0">
                          <a:effectLst/>
                          <a:latin typeface="+mn-lt"/>
                        </a:rPr>
                        <a:t> = 10)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aseline="0" dirty="0">
                          <a:effectLst/>
                          <a:latin typeface="+mn-lt"/>
                          <a:ea typeface="SimHei"/>
                          <a:cs typeface="Cordia New"/>
                        </a:rPr>
                        <a:t>Over </a:t>
                      </a:r>
                      <a:r>
                        <a:rPr lang="en-US" sz="1400" b="1" baseline="0" dirty="0">
                          <a:effectLst/>
                          <a:latin typeface="+mn-lt"/>
                          <a:ea typeface="SimHei"/>
                          <a:cs typeface="Cordia New"/>
                        </a:rPr>
                        <a:t>20 TUM Global Incentive Fund projects 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SimHei"/>
                          <a:cs typeface="Cordia New"/>
                        </a:rPr>
                        <a:t>(2016 – 22)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 Brazilian degree-seeking students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(WS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2022/23)</a:t>
                      </a:r>
                      <a:endParaRPr lang="de-DE" sz="1400" dirty="0">
                        <a:effectLst/>
                        <a:latin typeface="+mn-lt"/>
                        <a:ea typeface="SimHei"/>
                        <a:cs typeface="Cordia New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3147250576"/>
                  </a:ext>
                </a:extLst>
              </a:tr>
            </a:tbl>
          </a:graphicData>
        </a:graphic>
      </p:graphicFrame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C2842A6-7F9F-4163-54F5-8FBF38E7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592" y="1283367"/>
            <a:ext cx="4921139" cy="33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Inhaltsplatzhalter 2">
            <a:extLst>
              <a:ext uri="{FF2B5EF4-FFF2-40B4-BE49-F238E27FC236}">
                <a16:creationId xmlns:a16="http://schemas.microsoft.com/office/drawing/2014/main" id="{7516E162-B185-3141-A55D-D8428B10AE7F}"/>
              </a:ext>
            </a:extLst>
          </p:cNvPr>
          <p:cNvSpPr txBox="1">
            <a:spLocks/>
          </p:cNvSpPr>
          <p:nvPr/>
        </p:nvSpPr>
        <p:spPr bwMode="auto">
          <a:xfrm>
            <a:off x="470587" y="1156098"/>
            <a:ext cx="7479217" cy="412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6700" indent="-2667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de-DE" sz="1200" b="1" dirty="0">
                <a:solidFill>
                  <a:srgbClr val="0065BD"/>
                </a:solidFill>
              </a:rPr>
              <a:t>Various Master courses completely in English or in English/German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30 Master courses in English and 28 Master courses in English and German in Science and Engineering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http://</a:t>
            </a:r>
            <a:r>
              <a:rPr lang="en-US" altLang="pt-BR" sz="1200" dirty="0" err="1">
                <a:solidFill>
                  <a:srgbClr val="000000"/>
                </a:solidFill>
              </a:rPr>
              <a:t>portal.mytum.de</a:t>
            </a:r>
            <a:r>
              <a:rPr lang="en-US" altLang="pt-BR" sz="1200" dirty="0">
                <a:solidFill>
                  <a:srgbClr val="000000"/>
                </a:solidFill>
              </a:rPr>
              <a:t>/</a:t>
            </a:r>
            <a:r>
              <a:rPr lang="en-US" altLang="pt-BR" sz="1200" dirty="0" err="1">
                <a:solidFill>
                  <a:srgbClr val="000000"/>
                </a:solidFill>
              </a:rPr>
              <a:t>studium</a:t>
            </a:r>
            <a:r>
              <a:rPr lang="en-US" altLang="pt-BR" sz="1200" dirty="0">
                <a:solidFill>
                  <a:srgbClr val="000000"/>
                </a:solidFill>
              </a:rPr>
              <a:t>/</a:t>
            </a:r>
            <a:r>
              <a:rPr lang="en-US" altLang="pt-BR" sz="1200" dirty="0" err="1">
                <a:solidFill>
                  <a:srgbClr val="000000"/>
                </a:solidFill>
              </a:rPr>
              <a:t>studiengaenge</a:t>
            </a:r>
            <a:r>
              <a:rPr lang="en-US" altLang="pt-BR" sz="1200" dirty="0">
                <a:solidFill>
                  <a:srgbClr val="000000"/>
                </a:solidFill>
              </a:rPr>
              <a:t>/</a:t>
            </a:r>
            <a:r>
              <a:rPr lang="en-US" altLang="pt-BR" sz="1200" dirty="0" err="1">
                <a:solidFill>
                  <a:srgbClr val="000000"/>
                </a:solidFill>
              </a:rPr>
              <a:t>englisch</a:t>
            </a:r>
            <a:endParaRPr lang="en-US" altLang="pt-BR" sz="1200" dirty="0">
              <a:solidFill>
                <a:srgbClr val="000000"/>
              </a:solidFill>
            </a:endParaRPr>
          </a:p>
          <a:p>
            <a:pPr eaLnBrk="1" hangingPunct="1"/>
            <a:endParaRPr lang="de-DE" altLang="pt-BR" sz="12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sz="1200" b="1" dirty="0">
                <a:solidFill>
                  <a:srgbClr val="0065BD"/>
                </a:solidFill>
              </a:rPr>
              <a:t>Duration</a:t>
            </a:r>
            <a:endParaRPr lang="de-DE" altLang="pt-BR" sz="1200" b="1" dirty="0">
              <a:solidFill>
                <a:srgbClr val="0065BD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2 years (4 semesters)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Administrative Fees: 117 Euros / semester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Tuition fees: 4000 - 6000 euros / semester (Non EU-countries)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pt-BR" sz="1200" b="1" dirty="0">
                <a:solidFill>
                  <a:srgbClr val="000000"/>
                </a:solidFill>
              </a:rPr>
              <a:t>Scholarships available!</a:t>
            </a:r>
            <a:endParaRPr lang="de-DE" altLang="pt-BR" sz="12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sz="1200" dirty="0">
                <a:solidFill>
                  <a:srgbClr val="000000"/>
                </a:solidFill>
              </a:rPr>
              <a:t> </a:t>
            </a:r>
            <a:endParaRPr lang="de-DE" altLang="pt-BR" sz="12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pt-BR" sz="1200" b="1" dirty="0">
                <a:solidFill>
                  <a:srgbClr val="0065BD"/>
                </a:solidFill>
              </a:rPr>
              <a:t>Preconditions / Application process</a:t>
            </a:r>
            <a:endParaRPr lang="de-DE" altLang="pt-BR" sz="1200" b="1" dirty="0">
              <a:solidFill>
                <a:srgbClr val="0065BD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Outstanding Bachelor degree (BSc), needs to be recognized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Letter of Motivation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Letters of recommendation (normally from 2 different professors)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German language skills helpful but not mandatory (only for Master courses completely in English language)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Good knowledge of English is essential (TOEFL: min IbT:88, CbT:234, </a:t>
            </a:r>
            <a:r>
              <a:rPr lang="en-US" altLang="pt-BR" sz="1200" dirty="0" err="1">
                <a:solidFill>
                  <a:srgbClr val="000000"/>
                </a:solidFill>
              </a:rPr>
              <a:t>PbT</a:t>
            </a:r>
            <a:r>
              <a:rPr lang="en-US" altLang="pt-BR" sz="1200" dirty="0">
                <a:solidFill>
                  <a:srgbClr val="000000"/>
                </a:solidFill>
              </a:rPr>
              <a:t>: 605 / IELTS: min 6,5 and CAE&amp;CPE Level A,B and C 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Sometimes Internships and work experience required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Interviews in some cases (via skype or personally)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pt-BR" sz="1200" dirty="0">
                <a:solidFill>
                  <a:srgbClr val="000000"/>
                </a:solidFill>
              </a:rPr>
              <a:t>Every course has its own list of required documents</a:t>
            </a:r>
            <a:endParaRPr lang="de-DE" altLang="pt-BR" sz="1200" dirty="0">
              <a:solidFill>
                <a:srgbClr val="000000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8D606A1-1194-AF42-A3CD-C66FB4903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87" y="409576"/>
            <a:ext cx="6480572" cy="41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altLang="de-DE" sz="2100" dirty="0"/>
              <a:t>Master courses at TUM 1/2</a:t>
            </a: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E293ECBF-83AD-7249-89EC-85F0DE256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53CD14-5905-6F4E-82B3-28062BDF33DF}" type="slidenum">
              <a:rPr lang="de-DE" altLang="de-DE" sz="750">
                <a:solidFill>
                  <a:srgbClr val="000000"/>
                </a:solidFill>
              </a:rPr>
              <a:pPr/>
              <a:t>9</a:t>
            </a:fld>
            <a:endParaRPr lang="de-DE" altLang="de-DE" sz="750">
              <a:solidFill>
                <a:srgbClr val="000000"/>
              </a:solidFill>
            </a:endParaRPr>
          </a:p>
        </p:txBody>
      </p:sp>
      <p:pic>
        <p:nvPicPr>
          <p:cNvPr id="7" name="Picture 3" descr="V:\Präsident\Exzellenzinitiative\TUM GRADUATE SCHOOL\F_Fotos\Raitenhaslach\IMG_0398.JPG">
            <a:extLst>
              <a:ext uri="{FF2B5EF4-FFF2-40B4-BE49-F238E27FC236}">
                <a16:creationId xmlns:a16="http://schemas.microsoft.com/office/drawing/2014/main" id="{65ADC094-FB82-C64E-A7AB-E4810DAD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7101"/>
          <a:stretch>
            <a:fillRect/>
          </a:stretch>
        </p:blipFill>
        <p:spPr bwMode="auto">
          <a:xfrm>
            <a:off x="5923360" y="1822848"/>
            <a:ext cx="1804988" cy="11358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292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halt">
  <a:themeElements>
    <a:clrScheme name="TUM Farben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F1B5F"/>
      </a:hlink>
      <a:folHlink>
        <a:srgbClr val="69085A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0110_TUM_Imagepraesentation  -  Schreibgeschützt" id="{5725ECE0-06D5-2F4B-8F47-4BE0FC4CC8B2}" vid="{2288C4A3-F1EE-6048-BB68-5DE4269559A1}"/>
    </a:ext>
  </a:extLst>
</a:theme>
</file>

<file path=ppt/theme/theme10.xml><?xml version="1.0" encoding="utf-8"?>
<a:theme xmlns:a="http://schemas.openxmlformats.org/drawingml/2006/main" name="6_Inhalt">
  <a:themeElements>
    <a:clrScheme name="TUM Farben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F1B5F"/>
      </a:hlink>
      <a:folHlink>
        <a:srgbClr val="69085A"/>
      </a:folHlink>
    </a:clrScheme>
    <a:fontScheme name="TUM 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11.xml><?xml version="1.0" encoding="utf-8"?>
<a:theme xmlns:a="http://schemas.openxmlformats.org/drawingml/2006/main" name="7_Inhalt">
  <a:themeElements>
    <a:clrScheme name="TUM Farben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F1B5F"/>
      </a:hlink>
      <a:folHlink>
        <a:srgbClr val="69085A"/>
      </a:folHlink>
    </a:clrScheme>
    <a:fontScheme name="TUM 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12.xml><?xml version="1.0" encoding="utf-8"?>
<a:theme xmlns:a="http://schemas.openxmlformats.org/drawingml/2006/main" name="8_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9_Inhalt">
  <a:themeElements>
    <a:clrScheme name="TUM Farben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F1B5F"/>
      </a:hlink>
      <a:folHlink>
        <a:srgbClr val="69085A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0110_TUM_Imagepraesentation" id="{8A01BC6C-05D7-2D46-B090-9C0A22C87F00}" vid="{3E80262B-2034-6F43-9776-63E4BE3AF416}"/>
    </a:ext>
  </a:extLst>
</a:theme>
</file>

<file path=ppt/theme/theme1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piteltrenner">
  <a:themeElements>
    <a:clrScheme name="TUM Farben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F1B5F"/>
      </a:hlink>
      <a:folHlink>
        <a:srgbClr val="69085A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0110_TUM_Imagepraesentation  -  Schreibgeschützt" id="{5725ECE0-06D5-2F4B-8F47-4BE0FC4CC8B2}" vid="{E5E2C036-FF07-4F45-BA08-F7B61A97CDAF}"/>
    </a:ext>
  </a:extLst>
</a:theme>
</file>

<file path=ppt/theme/theme3.xml><?xml version="1.0" encoding="utf-8"?>
<a:theme xmlns:a="http://schemas.openxmlformats.org/drawingml/2006/main" name="1_Inhalt">
  <a:themeElements>
    <a:clrScheme name="Benutzerdefiniert 3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65BD"/>
      </a:hlink>
      <a:folHlink>
        <a:srgbClr val="0065BD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Inhalt">
  <a:themeElements>
    <a:clrScheme name="Benutzerdefiniert 3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65BD"/>
      </a:hlink>
      <a:folHlink>
        <a:srgbClr val="0065BD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Inhalt">
  <a:themeElements>
    <a:clrScheme name="Benutzerdefiniert 3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65BD"/>
      </a:hlink>
      <a:folHlink>
        <a:srgbClr val="0065BD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8_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BD7862EB-E8D6-994B-BBF4-6CC3FFF92DD2}"/>
    </a:ext>
  </a:extLst>
</a:theme>
</file>

<file path=ppt/theme/theme7.xml><?xml version="1.0" encoding="utf-8"?>
<a:theme xmlns:a="http://schemas.openxmlformats.org/drawingml/2006/main" name="4_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2" id="{F266FCC4-7D6D-1F4C-B467-8A21D017BCEF}" vid="{741D405E-8307-9B40-9F97-3F5DAC837EF3}"/>
    </a:ext>
  </a:extLst>
</a:theme>
</file>

<file path=ppt/theme/theme8.xml><?xml version="1.0" encoding="utf-8"?>
<a:theme xmlns:a="http://schemas.openxmlformats.org/drawingml/2006/main" name="1_Kapiteltrenner">
  <a:themeElements>
    <a:clrScheme name="TUM Farben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F1B5F"/>
      </a:hlink>
      <a:folHlink>
        <a:srgbClr val="69085A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20110_TUM_Imagepraesentation" id="{8A01BC6C-05D7-2D46-B090-9C0A22C87F00}" vid="{A76BFDA0-42C2-B446-8950-7F106DA046BD}"/>
    </a:ext>
  </a:extLst>
</a:theme>
</file>

<file path=ppt/theme/theme9.xml><?xml version="1.0" encoding="utf-8"?>
<a:theme xmlns:a="http://schemas.openxmlformats.org/drawingml/2006/main" name="5_Inhalt">
  <a:themeElements>
    <a:clrScheme name="Benutzerdefiniert 3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65BD"/>
      </a:hlink>
      <a:folHlink>
        <a:srgbClr val="0065BD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2112_TUM_Imagepraesentation</Template>
  <TotalTime>748</TotalTime>
  <Words>1111</Words>
  <Application>Microsoft Macintosh PowerPoint</Application>
  <PresentationFormat>On-screen Show (16:9)</PresentationFormat>
  <Paragraphs>255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Times</vt:lpstr>
      <vt:lpstr>Arial</vt:lpstr>
      <vt:lpstr>Calibri</vt:lpstr>
      <vt:lpstr>Courier New</vt:lpstr>
      <vt:lpstr>Helvetica</vt:lpstr>
      <vt:lpstr>Symbol</vt:lpstr>
      <vt:lpstr>Wingdings</vt:lpstr>
      <vt:lpstr>Inhalt</vt:lpstr>
      <vt:lpstr>Kapiteltrenner</vt:lpstr>
      <vt:lpstr>1_Inhalt</vt:lpstr>
      <vt:lpstr>2_Inhalt</vt:lpstr>
      <vt:lpstr>3_Inhalt</vt:lpstr>
      <vt:lpstr>8_Titel 2</vt:lpstr>
      <vt:lpstr>4_Inhalt</vt:lpstr>
      <vt:lpstr>1_Kapiteltrenner</vt:lpstr>
      <vt:lpstr>5_Inhalt</vt:lpstr>
      <vt:lpstr>6_Inhalt</vt:lpstr>
      <vt:lpstr>7_Inhalt</vt:lpstr>
      <vt:lpstr>8_Inhalt</vt:lpstr>
      <vt:lpstr>9_Inhalt</vt:lpstr>
      <vt:lpstr>PowerPoint Presentation</vt:lpstr>
      <vt:lpstr>Munich – 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for a doctorate at TUM </vt:lpstr>
      <vt:lpstr>Application for a doctorate at TUM </vt:lpstr>
      <vt:lpstr>TUM Global Postdoc Fellowship</vt:lpstr>
      <vt:lpstr>PowerPoint Presentation</vt:lpstr>
      <vt:lpstr>TUM Sao Paulo – Liaison Office for Latin America</vt:lpstr>
    </vt:vector>
  </TitlesOfParts>
  <Manager/>
  <Company>TUM ZIT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Miessner, Philip</dc:creator>
  <cp:keywords/>
  <dc:description/>
  <cp:lastModifiedBy>soeren.metz</cp:lastModifiedBy>
  <cp:revision>140</cp:revision>
  <cp:lastPrinted>2021-12-15T15:59:36Z</cp:lastPrinted>
  <dcterms:created xsi:type="dcterms:W3CDTF">2022-03-18T13:41:01Z</dcterms:created>
  <dcterms:modified xsi:type="dcterms:W3CDTF">2024-09-10T13:30:51Z</dcterms:modified>
  <cp:category/>
</cp:coreProperties>
</file>