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6531" r:id="rId5"/>
    <p:sldMasterId id="2147486532" r:id="rId6"/>
  </p:sldMasterIdLst>
  <p:notesMasterIdLst>
    <p:notesMasterId r:id="rId15"/>
  </p:notesMasterIdLst>
  <p:handoutMasterIdLst>
    <p:handoutMasterId r:id="rId16"/>
  </p:handoutMasterIdLst>
  <p:sldIdLst>
    <p:sldId id="290" r:id="rId7"/>
    <p:sldId id="391" r:id="rId8"/>
    <p:sldId id="357" r:id="rId9"/>
    <p:sldId id="399" r:id="rId10"/>
    <p:sldId id="311" r:id="rId11"/>
    <p:sldId id="406" r:id="rId12"/>
    <p:sldId id="398" r:id="rId13"/>
    <p:sldId id="277" r:id="rId14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Geneva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D555368-1DFD-E946-9090-02DAF3C40FF3}">
          <p14:sldIdLst>
            <p14:sldId id="290"/>
          </p14:sldIdLst>
        </p14:section>
        <p14:section name="Das Goethe Institut" id="{D5CEE76C-3D02-6447-8AC1-29C9AB9019F6}">
          <p14:sldIdLst>
            <p14:sldId id="391"/>
            <p14:sldId id="357"/>
            <p14:sldId id="399"/>
            <p14:sldId id="311"/>
            <p14:sldId id="406"/>
            <p14:sldId id="398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49" userDrawn="1">
          <p15:clr>
            <a:srgbClr val="A4A3A4"/>
          </p15:clr>
        </p15:guide>
        <p15:guide id="2" orient="horz" pos="3026" userDrawn="1">
          <p15:clr>
            <a:srgbClr val="A4A3A4"/>
          </p15:clr>
        </p15:guide>
        <p15:guide id="3" orient="horz" pos="214" userDrawn="1">
          <p15:clr>
            <a:srgbClr val="A4A3A4"/>
          </p15:clr>
        </p15:guide>
        <p15:guide id="4" pos="295" userDrawn="1">
          <p15:clr>
            <a:srgbClr val="A4A3A4"/>
          </p15:clr>
        </p15:guide>
        <p15:guide id="5" pos="5488" userDrawn="1">
          <p15:clr>
            <a:srgbClr val="A4A3A4"/>
          </p15:clr>
        </p15:guide>
        <p15:guide id="6" pos="4604" userDrawn="1">
          <p15:clr>
            <a:srgbClr val="A4A3A4"/>
          </p15:clr>
        </p15:guide>
        <p15:guide id="7" pos="4693" userDrawn="1">
          <p15:clr>
            <a:srgbClr val="A4A3A4"/>
          </p15:clr>
        </p15:guide>
        <p15:guide id="8" pos="3787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2924" userDrawn="1">
          <p15:clr>
            <a:srgbClr val="A4A3A4"/>
          </p15:clr>
        </p15:guide>
        <p15:guide id="11" pos="2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Olsson" initials="CO" lastIdx="21" clrIdx="0">
    <p:extLst>
      <p:ext uri="{19B8F6BF-5375-455C-9EA6-DF929625EA0E}">
        <p15:presenceInfo xmlns:p15="http://schemas.microsoft.com/office/powerpoint/2012/main" userId="S::christian.olsson@for-sale.de::11d4c5ac-9d58-4a8f-be36-e2e9ca9f987b" providerId="AD"/>
      </p:ext>
    </p:extLst>
  </p:cmAuthor>
  <p:cmAuthor id="2" name="Lydia Treutter" initials="LT" lastIdx="6" clrIdx="1">
    <p:extLst>
      <p:ext uri="{19B8F6BF-5375-455C-9EA6-DF929625EA0E}">
        <p15:presenceInfo xmlns:p15="http://schemas.microsoft.com/office/powerpoint/2012/main" userId="S::lydia.treutter@for-sale.de::a1398117-2298-47ad-9f9f-a07252edb094" providerId="AD"/>
      </p:ext>
    </p:extLst>
  </p:cmAuthor>
  <p:cmAuthor id="3" name="Ewald, Felix" initials="EF" lastIdx="11" clrIdx="2">
    <p:extLst>
      <p:ext uri="{19B8F6BF-5375-455C-9EA6-DF929625EA0E}">
        <p15:presenceInfo xmlns:p15="http://schemas.microsoft.com/office/powerpoint/2012/main" userId="S-1-5-21-289089441-1626540893-1256410061-294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400"/>
    <a:srgbClr val="A2C613"/>
    <a:srgbClr val="FFFFFF"/>
    <a:srgbClr val="A0C814"/>
    <a:srgbClr val="82055F"/>
    <a:srgbClr val="374105"/>
    <a:srgbClr val="C8B987"/>
    <a:srgbClr val="788287"/>
    <a:srgbClr val="5AC8F5"/>
    <a:srgbClr val="C9B9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CFCB15-D0AD-476D-976B-BE28946DD4C1}" v="43" dt="2024-09-06T20:54:32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 autoAdjust="0"/>
    <p:restoredTop sz="85184"/>
  </p:normalViewPr>
  <p:slideViewPr>
    <p:cSldViewPr snapToGrid="0">
      <p:cViewPr varScale="1">
        <p:scale>
          <a:sx n="128" d="100"/>
          <a:sy n="128" d="100"/>
        </p:scale>
        <p:origin x="1536" y="120"/>
      </p:cViewPr>
      <p:guideLst>
        <p:guide orient="horz" pos="849"/>
        <p:guide orient="horz" pos="3026"/>
        <p:guide orient="horz" pos="214"/>
        <p:guide pos="295"/>
        <p:guide pos="5488"/>
        <p:guide pos="4604"/>
        <p:guide pos="4693"/>
        <p:guide pos="3787"/>
        <p:guide pos="3696"/>
        <p:guide pos="2924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9024" y="35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lanNarrowLF-Book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lanNarrowLF-Book" charset="0"/>
              </a:defRPr>
            </a:lvl1pPr>
          </a:lstStyle>
          <a:p>
            <a:fld id="{5DE2F404-E118-4738-B0E0-A2804815B9B2}" type="datetimeFigureOut">
              <a:rPr lang="de-DE"/>
              <a:pPr/>
              <a:t>06.09.2024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lanNarrowLF-Book" charset="0"/>
              </a:defRPr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lanNarrowLF-Book" charset="0"/>
              </a:defRPr>
            </a:lvl1pPr>
          </a:lstStyle>
          <a:p>
            <a:fld id="{D005B27C-8BF5-4845-B4A9-28334D366EA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36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lanNarrowLF-Book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lanNarrowLF-Book" charset="0"/>
              </a:defRPr>
            </a:lvl1pPr>
          </a:lstStyle>
          <a:p>
            <a:fld id="{DF0F50C5-E971-4FF6-BCF9-2A6CA41A1C20}" type="datetimeFigureOut">
              <a:rPr lang="de-DE"/>
              <a:pPr/>
              <a:t>06.09.2024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lanNarrowLF-Book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lanNarrowLF-Book" charset="0"/>
              </a:defRPr>
            </a:lvl1pPr>
          </a:lstStyle>
          <a:p>
            <a:fld id="{3C36366E-571A-4874-B202-EE2528B775D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375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Geneva" charset="-128"/>
        <a:cs typeface="+mn-cs"/>
      </a:defRPr>
    </a:lvl1pPr>
    <a:lvl2pPr marL="174625" indent="-174625" algn="l" rtl="0" fontAlgn="base">
      <a:spcBef>
        <a:spcPct val="30000"/>
      </a:spcBef>
      <a:spcAft>
        <a:spcPct val="0"/>
      </a:spcAft>
      <a:buFont typeface="Arial" pitchFamily="34" charset="0"/>
      <a:buChar char="•"/>
      <a:defRPr kern="1200">
        <a:solidFill>
          <a:schemeClr val="tx1"/>
        </a:solidFill>
        <a:latin typeface="+mn-lt"/>
        <a:ea typeface="Geneva" charset="-128"/>
        <a:cs typeface="+mn-cs"/>
      </a:defRPr>
    </a:lvl2pPr>
    <a:lvl3pPr marL="360363" indent="-185738" algn="l" rtl="0" fontAlgn="base">
      <a:spcBef>
        <a:spcPct val="30000"/>
      </a:spcBef>
      <a:spcAft>
        <a:spcPct val="0"/>
      </a:spcAft>
      <a:buFont typeface="Arial" pitchFamily="34" charset="0"/>
      <a:buChar char="•"/>
      <a:defRPr kern="1200">
        <a:solidFill>
          <a:schemeClr val="tx1"/>
        </a:solidFill>
        <a:latin typeface="+mn-lt"/>
        <a:ea typeface="Geneva" charset="-128"/>
        <a:cs typeface="+mn-cs"/>
      </a:defRPr>
    </a:lvl3pPr>
    <a:lvl4pPr marL="534988" indent="-174625" algn="l" rtl="0" fontAlgn="base">
      <a:spcBef>
        <a:spcPct val="30000"/>
      </a:spcBef>
      <a:spcAft>
        <a:spcPct val="0"/>
      </a:spcAft>
      <a:buFont typeface="Arial" pitchFamily="34" charset="0"/>
      <a:buChar char="•"/>
      <a:defRPr kern="1200">
        <a:solidFill>
          <a:schemeClr val="tx1"/>
        </a:solidFill>
        <a:latin typeface="+mn-lt"/>
        <a:ea typeface="Geneva" charset="-128"/>
        <a:cs typeface="+mn-cs"/>
      </a:defRPr>
    </a:lvl4pPr>
    <a:lvl5pPr marL="719138" indent="-184150" algn="l" rtl="0" fontAlgn="base">
      <a:spcBef>
        <a:spcPct val="30000"/>
      </a:spcBef>
      <a:spcAft>
        <a:spcPct val="0"/>
      </a:spcAft>
      <a:buFont typeface="Arial" pitchFamily="34" charset="0"/>
      <a:buChar char="•"/>
      <a:defRPr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366E-571A-4874-B202-EE2528B775D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941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baseline="0" dirty="0"/>
              <a:t>Goethe </a:t>
            </a:r>
            <a:r>
              <a:rPr lang="en-US" b="0" baseline="0" dirty="0" err="1"/>
              <a:t>e.V</a:t>
            </a:r>
            <a:r>
              <a:rPr lang="en-US" b="0" baseline="0" dirty="0"/>
              <a:t>. </a:t>
            </a:r>
            <a:r>
              <a:rPr lang="en-US" b="0" baseline="0" dirty="0" err="1"/>
              <a:t>Auftrag</a:t>
            </a:r>
            <a:r>
              <a:rPr lang="en-US" b="0" baseline="0" dirty="0"/>
              <a:t> und </a:t>
            </a:r>
            <a:r>
              <a:rPr lang="en-US" b="0" baseline="0" dirty="0" err="1"/>
              <a:t>Satzung</a:t>
            </a:r>
            <a:r>
              <a:rPr lang="en-US" b="0" baseline="0" dirty="0"/>
              <a:t>:</a:t>
            </a:r>
          </a:p>
          <a:p>
            <a:endParaRPr lang="en-US" b="0" baseline="0" dirty="0"/>
          </a:p>
          <a:p>
            <a:r>
              <a:rPr lang="en-US" b="0" baseline="0" dirty="0"/>
              <a:t>Das Goethe-Institut hat </a:t>
            </a:r>
            <a:r>
              <a:rPr lang="en-US" b="0" baseline="0" dirty="0" err="1"/>
              <a:t>als</a:t>
            </a:r>
            <a:r>
              <a:rPr lang="en-US" b="0" baseline="0" dirty="0"/>
              <a:t> “</a:t>
            </a:r>
            <a:r>
              <a:rPr lang="en-US" b="0" baseline="0" dirty="0" err="1"/>
              <a:t>Mittler</a:t>
            </a:r>
            <a:r>
              <a:rPr lang="en-US" b="0" baseline="0" dirty="0"/>
              <a:t>” (</a:t>
            </a:r>
            <a:r>
              <a:rPr lang="en-US" b="0" baseline="0" dirty="0" err="1"/>
              <a:t>im</a:t>
            </a:r>
            <a:r>
              <a:rPr lang="en-US" b="0" baseline="0" dirty="0"/>
              <a:t> </a:t>
            </a:r>
            <a:r>
              <a:rPr lang="en-US" b="0" baseline="0" dirty="0" err="1"/>
              <a:t>Auftrag</a:t>
            </a:r>
            <a:r>
              <a:rPr lang="en-US" b="0" baseline="0" dirty="0"/>
              <a:t> </a:t>
            </a:r>
            <a:r>
              <a:rPr lang="en-US" b="0" baseline="0" dirty="0" err="1"/>
              <a:t>vom</a:t>
            </a:r>
            <a:r>
              <a:rPr lang="en-US" b="0" baseline="0" dirty="0"/>
              <a:t> </a:t>
            </a:r>
            <a:r>
              <a:rPr lang="en-US" b="0" baseline="0" dirty="0" err="1"/>
              <a:t>Auswärtigen</a:t>
            </a:r>
            <a:r>
              <a:rPr lang="en-US" b="0" baseline="0" dirty="0"/>
              <a:t> </a:t>
            </a:r>
            <a:r>
              <a:rPr lang="en-US" b="0" baseline="0" dirty="0" err="1"/>
              <a:t>Amt</a:t>
            </a:r>
            <a:r>
              <a:rPr lang="en-US" b="0" baseline="0" dirty="0"/>
              <a:t>, </a:t>
            </a:r>
            <a:r>
              <a:rPr lang="en-US" b="0" baseline="0" dirty="0" err="1"/>
              <a:t>aber</a:t>
            </a:r>
            <a:r>
              <a:rPr lang="en-US" b="0" baseline="0" dirty="0"/>
              <a:t> </a:t>
            </a:r>
            <a:r>
              <a:rPr lang="en-US" b="0" baseline="0" dirty="0" err="1"/>
              <a:t>unabhängig</a:t>
            </a:r>
            <a:r>
              <a:rPr lang="en-US" b="0" baseline="0" dirty="0"/>
              <a:t>) </a:t>
            </a:r>
            <a:r>
              <a:rPr lang="en-US" b="0" baseline="0" dirty="0" err="1"/>
              <a:t>auch</a:t>
            </a:r>
            <a:r>
              <a:rPr lang="en-US" b="0" baseline="0" dirty="0"/>
              <a:t> </a:t>
            </a:r>
            <a:r>
              <a:rPr lang="en-US" b="0" baseline="0" dirty="0" err="1"/>
              <a:t>eine</a:t>
            </a:r>
            <a:r>
              <a:rPr lang="en-US" b="0" baseline="0" dirty="0"/>
              <a:t> </a:t>
            </a:r>
            <a:r>
              <a:rPr lang="en-US" b="0" baseline="0" dirty="0" err="1"/>
              <a:t>Vermittlerrolle</a:t>
            </a:r>
            <a:endParaRPr lang="en-US" b="0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Es ist zuständig für den interkulturellen Austausch durch Kunst,</a:t>
            </a:r>
            <a:r>
              <a:rPr lang="de-DE" baseline="0" dirty="0"/>
              <a:t> Sprache, Wissenschaft etc. in Deutschland, Europa und der Welt</a:t>
            </a:r>
            <a:endParaRPr lang="de-DE" dirty="0"/>
          </a:p>
          <a:p>
            <a:endParaRPr lang="de-DE" b="0" dirty="0"/>
          </a:p>
          <a:p>
            <a:r>
              <a:rPr lang="de-DE" b="0" dirty="0"/>
              <a:t>Insgesamt gibt es 157 Institute in 98 Ländern</a:t>
            </a:r>
            <a:r>
              <a:rPr lang="de-DE" b="0" baseline="0" dirty="0"/>
              <a:t> und </a:t>
            </a:r>
            <a:r>
              <a:rPr lang="de-DE" b="0" dirty="0"/>
              <a:t>98 Bibliotheken.</a:t>
            </a:r>
          </a:p>
          <a:p>
            <a:r>
              <a:rPr lang="de-DE" b="0" baseline="0" dirty="0"/>
              <a:t>Die Zentrale ist in München. Die Goethe-Institute sind nach Regionen aufgeteilt, die auf der nächsten Folie zu sehen sind.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366E-571A-4874-B202-EE2528B775D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30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59EA9-AB20-47DD-ACD7-4B8940690653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59EA9-AB20-47DD-ACD7-4B8940690653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8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59EA9-AB20-47DD-ACD7-4B8940690653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5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59EA9-AB20-47DD-ACD7-4B8940690653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9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366E-571A-4874-B202-EE2528B775D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0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3" y="330996"/>
            <a:ext cx="6877051" cy="4481513"/>
          </a:xfrm>
        </p:spPr>
        <p:txBody>
          <a:bodyPr anchor="ctr"/>
          <a:lstStyle>
            <a:lvl1pPr>
              <a:lnSpc>
                <a:spcPct val="85000"/>
              </a:lnSpc>
              <a:defRPr sz="35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504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549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8030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4613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2002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628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41250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2804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BL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1952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6111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62055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 marL="355613" indent="-355613">
              <a:spcBef>
                <a:spcPts val="1200"/>
              </a:spcBef>
              <a:buFont typeface="+mj-lt"/>
              <a:buAutoNum type="arabicPeriod"/>
              <a:defRPr sz="1801" cap="all" baseline="0"/>
            </a:lvl1pPr>
            <a:lvl2pPr marL="625499" indent="-273061">
              <a:lnSpc>
                <a:spcPct val="120000"/>
              </a:lnSpc>
              <a:buFont typeface="+mj-lt"/>
              <a:buAutoNum type="arabicPeriod"/>
              <a:defRPr sz="1401" cap="none" baseline="0"/>
            </a:lvl2pPr>
            <a:lvl3pPr marL="808067" indent="-182571">
              <a:lnSpc>
                <a:spcPct val="120000"/>
              </a:lnSpc>
              <a:tabLst/>
              <a:defRPr sz="1401" cap="none" baseline="0"/>
            </a:lvl3pPr>
            <a:lvl4pPr marL="984288" indent="-176221" defTabSz="987463">
              <a:lnSpc>
                <a:spcPct val="120000"/>
              </a:lnSpc>
              <a:defRPr sz="1401" cap="none" baseline="0"/>
            </a:lvl4pPr>
            <a:lvl5pPr marL="1166857" indent="-182571">
              <a:lnSpc>
                <a:spcPct val="120000"/>
              </a:lnSpc>
              <a:defRPr sz="1401"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3258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6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968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36502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8848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U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59333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40490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1635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U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bg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490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de-DE">
              <a:solidFill>
                <a:srgbClr val="FFFFFF"/>
              </a:solidFill>
              <a:ea typeface="Geneva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3" y="331788"/>
            <a:ext cx="6877051" cy="4476272"/>
          </a:xfrm>
        </p:spPr>
        <p:txBody>
          <a:bodyPr anchor="ctr"/>
          <a:lstStyle>
            <a:lvl1pPr>
              <a:lnSpc>
                <a:spcPct val="85000"/>
              </a:lnSpc>
              <a:defRPr sz="35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411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oethe_Head_2-zeili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7050" y="376239"/>
            <a:ext cx="81817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black"/>
                </a:solidFill>
                <a:ea typeface="Geneva" charset="-128"/>
              </a:rPr>
              <a:t>Seite </a:t>
            </a:r>
            <a:fld id="{A2C09F7A-4919-4EEE-A809-A5CAD4962C5A}" type="slidenum">
              <a:rPr lang="de-DE" smtClean="0">
                <a:solidFill>
                  <a:prstClr val="black"/>
                </a:solidFill>
                <a:ea typeface="Genev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prstClr val="black"/>
              </a:solidFill>
              <a:ea typeface="Geneva" charset="-128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8775" y="376238"/>
            <a:ext cx="7092349" cy="13660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HEADLINE </a:t>
            </a:r>
            <a:br>
              <a:rPr lang="de-DE"/>
            </a:br>
            <a:r>
              <a:rPr lang="de-DE"/>
              <a:t>2-ZEILIG.</a:t>
            </a:r>
            <a:br>
              <a:rPr lang="de-DE"/>
            </a:b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58776" y="1742304"/>
            <a:ext cx="8426450" cy="3024959"/>
          </a:xfrm>
          <a:prstGeom prst="rect">
            <a:avLst/>
          </a:prstGeom>
        </p:spPr>
        <p:txBody>
          <a:bodyPr lIns="0" tIns="0" rIns="0" bIns="0"/>
          <a:lstStyle>
            <a:lvl1pPr marL="251994" indent="-251994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lvl1pPr>
            <a:lvl2pPr marL="514337" indent="-251994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lvl2pPr>
            <a:lvl3pPr marL="857228" indent="-251994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lvl3pPr>
            <a:lvl4pPr marL="1200120" indent="-251994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lvl4pPr>
            <a:lvl5pPr marL="1543012" indent="-251994">
              <a:lnSpc>
                <a:spcPts val="28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32162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9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4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588" algn="l"/>
              </a:tabLst>
              <a:defRPr b="1" cap="all" baseline="0">
                <a:solidFill>
                  <a:schemeClr val="tx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err="1"/>
              <a:t>Tophead</a:t>
            </a:r>
            <a:endParaRPr lang="de-DE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chemeClr val="bg1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6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bg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15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1574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 descr="PPT_Titel.png">
            <a:extLst>
              <a:ext uri="{FF2B5EF4-FFF2-40B4-BE49-F238E27FC236}">
                <a16:creationId xmlns:a16="http://schemas.microsoft.com/office/drawing/2014/main" id="{D4386CB1-51CE-347F-503B-88DEDEE46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330994"/>
            <a:ext cx="6877050" cy="4481513"/>
          </a:xfrm>
        </p:spPr>
        <p:txBody>
          <a:bodyPr anchor="ctr"/>
          <a:lstStyle>
            <a:lvl1pPr>
              <a:lnSpc>
                <a:spcPct val="80000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8095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 descr="PPT_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1800" y="330994"/>
            <a:ext cx="6877050" cy="4481513"/>
          </a:xfrm>
        </p:spPr>
        <p:txBody>
          <a:bodyPr anchor="ctr"/>
          <a:lstStyle>
            <a:lvl1pPr>
              <a:lnSpc>
                <a:spcPct val="80000"/>
              </a:lnSpc>
              <a:defRPr sz="3375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1881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5977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4911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32731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6877051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16174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NKELGRÜN: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 bwMode="gray">
          <a:xfrm>
            <a:off x="431805" y="1291723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643444" y="1291727"/>
            <a:ext cx="4068763" cy="3520783"/>
          </a:xfrm>
        </p:spPr>
        <p:txBody>
          <a:bodyPr/>
          <a:lstStyle>
            <a:lvl1pPr>
              <a:defRPr cap="all" baseline="0"/>
            </a:lvl1pPr>
            <a:lvl2pPr>
              <a:lnSpc>
                <a:spcPct val="120000"/>
              </a:lnSpc>
              <a:defRPr cap="none" baseline="0"/>
            </a:lvl2pPr>
            <a:lvl3pPr>
              <a:lnSpc>
                <a:spcPct val="120000"/>
              </a:lnSpc>
              <a:defRPr cap="none" baseline="0"/>
            </a:lvl3pPr>
            <a:lvl4pPr>
              <a:lnSpc>
                <a:spcPct val="120000"/>
              </a:lnSpc>
              <a:defRPr cap="none" baseline="0"/>
            </a:lvl4pPr>
            <a:lvl5pPr>
              <a:lnSpc>
                <a:spcPct val="120000"/>
              </a:lnSpc>
              <a:defRPr cap="none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2645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T: 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all" baseline="0">
                <a:solidFill>
                  <a:schemeClr val="accent3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6514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1806" y="315913"/>
            <a:ext cx="6119813" cy="9064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31803" y="1292228"/>
            <a:ext cx="6877051" cy="3521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696077" y="552450"/>
            <a:ext cx="2016124" cy="10795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6696077" y="433389"/>
            <a:ext cx="2016124" cy="10795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r>
              <a:rPr lang="de-DE"/>
              <a:t>Deutsch für Pflegekräfte - Goethe-Institute in Deutschland</a:t>
            </a:r>
          </a:p>
        </p:txBody>
      </p:sp>
      <p:sp>
        <p:nvSpPr>
          <p:cNvPr id="1030" name="Textfeld 9"/>
          <p:cNvSpPr txBox="1">
            <a:spLocks noChangeArrowheads="1"/>
          </p:cNvSpPr>
          <p:nvPr/>
        </p:nvSpPr>
        <p:spPr bwMode="gray">
          <a:xfrm>
            <a:off x="6696077" y="314325"/>
            <a:ext cx="2016124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algn="r"/>
            <a:r>
              <a:rPr lang="de-DE" sz="800" dirty="0">
                <a:solidFill>
                  <a:srgbClr val="788287"/>
                </a:solidFill>
              </a:rPr>
              <a:t>Seite </a:t>
            </a:r>
            <a:fld id="{2724F50F-FB45-47D6-8DB9-8380E2E50507}" type="slidenum">
              <a:rPr lang="de-DE" sz="800">
                <a:solidFill>
                  <a:srgbClr val="788287"/>
                </a:solidFill>
              </a:rPr>
              <a:pPr algn="r"/>
              <a:t>‹Nr.›</a:t>
            </a:fld>
            <a:endParaRPr lang="de-DE" sz="800" dirty="0">
              <a:solidFill>
                <a:srgbClr val="788287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6533" r:id="rId29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 kern="1200" cap="all">
          <a:solidFill>
            <a:schemeClr val="accent1"/>
          </a:solidFill>
          <a:latin typeface="+mj-lt"/>
          <a:ea typeface="Geneva" charset="-128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5pPr>
      <a:lvl6pPr marL="45721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6pPr>
      <a:lvl7pPr marL="91443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7pPr>
      <a:lvl8pPr marL="137165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8pPr>
      <a:lvl9pPr marL="182886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Verdana" pitchFamily="34" charset="0"/>
          <a:ea typeface="Geneva" charset="-128"/>
        </a:defRPr>
      </a:lvl9pPr>
    </p:titleStyle>
    <p:bodyStyle>
      <a:lvl1pPr algn="l" rtl="0" eaLnBrk="1" fontAlgn="base" hangingPunct="1">
        <a:spcBef>
          <a:spcPct val="0"/>
        </a:spcBef>
        <a:spcAft>
          <a:spcPct val="0"/>
        </a:spcAft>
        <a:buFont typeface="Arial" pitchFamily="34" charset="0"/>
        <a:defRPr b="1" kern="1200" cap="all">
          <a:solidFill>
            <a:schemeClr val="tx1"/>
          </a:solidFill>
          <a:latin typeface="+mj-lt"/>
          <a:ea typeface="Geneva" charset="-128"/>
          <a:cs typeface="+mn-cs"/>
        </a:defRPr>
      </a:lvl1pPr>
      <a:lvl2pPr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itchFamily="34" charset="0"/>
        <a:defRPr sz="1401" kern="1200">
          <a:solidFill>
            <a:schemeClr val="tx1"/>
          </a:solidFill>
          <a:latin typeface="+mn-lt"/>
          <a:ea typeface="Geneva" charset="-128"/>
          <a:cs typeface="+mn-cs"/>
        </a:defRPr>
      </a:lvl2pPr>
      <a:lvl3pPr marL="182571" indent="-182571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sz="1401" kern="1200">
          <a:solidFill>
            <a:schemeClr val="tx1"/>
          </a:solidFill>
          <a:latin typeface="+mn-lt"/>
          <a:ea typeface="Geneva" charset="-128"/>
          <a:cs typeface="+mn-cs"/>
        </a:defRPr>
      </a:lvl3pPr>
      <a:lvl4pPr marL="358788" indent="-176221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sz="1401" kern="1200">
          <a:solidFill>
            <a:schemeClr val="tx1"/>
          </a:solidFill>
          <a:latin typeface="+mn-lt"/>
          <a:ea typeface="Geneva" charset="-128"/>
          <a:cs typeface="+mn-cs"/>
        </a:defRPr>
      </a:lvl4pPr>
      <a:lvl5pPr marL="541360" indent="-182571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itchFamily="34" charset="0"/>
        <a:buChar char="•"/>
        <a:defRPr sz="1401" kern="1200">
          <a:solidFill>
            <a:schemeClr val="tx1"/>
          </a:solidFill>
          <a:latin typeface="+mn-lt"/>
          <a:ea typeface="Geneva" charset="-128"/>
          <a:cs typeface="+mn-cs"/>
        </a:defRPr>
      </a:lvl5pPr>
      <a:lvl6pPr marL="2514696" indent="-228609" algn="l" defTabSz="9144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9" algn="l" defTabSz="9144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l" defTabSz="9144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5" indent="-228609" algn="l" defTabSz="9144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5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D363EFE-DC5A-5890-90C8-C62B3DD6D65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801" y="315517"/>
            <a:ext cx="6119813" cy="9060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475553-B663-1EF4-FDD2-D57EB6505CC4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31800" y="1291829"/>
            <a:ext cx="6877050" cy="3520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AFE398-1D2F-A534-102D-E617B2A2E62D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696076" y="552451"/>
            <a:ext cx="2016125" cy="10715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BC7CD8-EEF8-0323-85C6-32DEF797F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643688" y="267891"/>
            <a:ext cx="2068512" cy="273844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Goethe-Institut – Ein weltumspannendes Netzwerk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</p:sldLayoutIdLst>
  <p:hf sldNum="0"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63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62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31801" y="315517"/>
            <a:ext cx="6119813" cy="9060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31800" y="1291829"/>
            <a:ext cx="6877050" cy="3520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6696076" y="552451"/>
            <a:ext cx="2016125" cy="107156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9376D1-6A41-4CBD-987F-EC18F8FE574F}" type="datetime1">
              <a:rPr lang="de-DE"/>
              <a:pPr>
                <a:defRPr/>
              </a:pPr>
              <a:t>06.09.2024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6696076" y="433388"/>
            <a:ext cx="2016125" cy="108347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Studienkolleg</a:t>
            </a:r>
          </a:p>
        </p:txBody>
      </p:sp>
      <p:sp>
        <p:nvSpPr>
          <p:cNvPr id="1030" name="Textfeld 9"/>
          <p:cNvSpPr txBox="1">
            <a:spLocks noChangeArrowheads="1"/>
          </p:cNvSpPr>
          <p:nvPr/>
        </p:nvSpPr>
        <p:spPr bwMode="gray">
          <a:xfrm>
            <a:off x="6696076" y="314326"/>
            <a:ext cx="2016125" cy="10834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675"/>
              <a:t>Seite </a:t>
            </a:r>
            <a:fld id="{4D4A3635-79E9-47C0-91C1-28D5198CFCEE}" type="slidenum">
              <a:rPr lang="de-DE" altLang="de-DE" sz="675" smtClean="0"/>
              <a:pPr algn="r" eaLnBrk="1" hangingPunct="1">
                <a:defRPr/>
              </a:pPr>
              <a:t>‹Nr.›</a:t>
            </a:fld>
            <a:endParaRPr lang="de-DE" altLang="de-DE" sz="67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</p:sldLayoutIdLst>
  <p:hf sldNum="0"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accent1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chemeClr val="tx1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63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75" indent="-1762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1338" indent="-18256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ethe.de/ins/br/pt/spr/lad.html#:~:text=O%20que%20%C3%A9%20pr%C3%A9-integra%C3%A7%C3%A3o%3F%20O%20Goethe-Institut%20entende%20por,Alemanha%2C%20que%20j%C3%A1%20come%C3%A7a%20no%20pa%C3%ADs%20de%20origem.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goethe.de/ins/br/pt/spr/eng.html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goethe.de/ins/br/pt/spr/prf.html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www.goethe.de/ins/br/pt/spr/kur.html" TargetMode="External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ethe.de/ins/br/pt/kul/fok/pkl.html" TargetMode="External"/><Relationship Id="rId3" Type="http://schemas.openxmlformats.org/officeDocument/2006/relationships/image" Target="../media/image23.jpeg"/><Relationship Id="rId7" Type="http://schemas.openxmlformats.org/officeDocument/2006/relationships/hyperlink" Target="https://www.goethe.de/ins/br/pt/kul/pod/tmr.html" TargetMode="External"/><Relationship Id="rId12" Type="http://schemas.openxmlformats.org/officeDocument/2006/relationships/hyperlink" Target="https://www.goethe.de/ins/br/pt/kul/sup/ad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goethe.de/ins/br/pt/kul/pod/prf.html" TargetMode="External"/><Relationship Id="rId11" Type="http://schemas.openxmlformats.org/officeDocument/2006/relationships/hyperlink" Target="https://www.goethe.de/ins/br/pt/kul/sup/pmp.html" TargetMode="External"/><Relationship Id="rId5" Type="http://schemas.openxmlformats.org/officeDocument/2006/relationships/hyperlink" Target="https://www.goethe.de/ins/br/pt/kul/pod/mpo.html" TargetMode="External"/><Relationship Id="rId10" Type="http://schemas.openxmlformats.org/officeDocument/2006/relationships/hyperlink" Target="https://www.goethe.de/ins/br/pt/kul/fok/bb2.html" TargetMode="External"/><Relationship Id="rId4" Type="http://schemas.openxmlformats.org/officeDocument/2006/relationships/hyperlink" Target="https://www.goethe.de/ins/br/pt/kul/ser/vim.html" TargetMode="External"/><Relationship Id="rId9" Type="http://schemas.openxmlformats.org/officeDocument/2006/relationships/hyperlink" Target="https://www.goethe.de/ins/br/pt/kul/fok/eco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goethe.de/prj/hum/pt/dos/ctr.html" TargetMode="External"/><Relationship Id="rId4" Type="http://schemas.openxmlformats.org/officeDocument/2006/relationships/hyperlink" Target="https://www.goethe.de/ins/br/pt/kul/ser/dib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94E1D-0F66-49CC-BBB2-19821E17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76" y="1098407"/>
            <a:ext cx="6804024" cy="2221222"/>
          </a:xfrm>
        </p:spPr>
        <p:txBody>
          <a:bodyPr/>
          <a:lstStyle/>
          <a:p>
            <a:r>
              <a:rPr lang="de-DE"/>
              <a:t>GOETHE-INSTITUT</a:t>
            </a:r>
            <a:br>
              <a:rPr lang="de-DE"/>
            </a:br>
            <a:endParaRPr lang="de-DE">
              <a:solidFill>
                <a:schemeClr val="tx2"/>
              </a:solidFill>
            </a:endParaRPr>
          </a:p>
        </p:txBody>
      </p:sp>
      <p:grpSp>
        <p:nvGrpSpPr>
          <p:cNvPr id="4" name="Gruppieren 108">
            <a:extLst>
              <a:ext uri="{FF2B5EF4-FFF2-40B4-BE49-F238E27FC236}">
                <a16:creationId xmlns:a16="http://schemas.microsoft.com/office/drawing/2014/main" id="{7479859D-0FB1-ECC4-3124-DFCE9324C17D}"/>
              </a:ext>
            </a:extLst>
          </p:cNvPr>
          <p:cNvGrpSpPr>
            <a:grpSpLocks/>
          </p:cNvGrpSpPr>
          <p:nvPr/>
        </p:nvGrpSpPr>
        <p:grpSpPr bwMode="auto">
          <a:xfrm>
            <a:off x="1" y="1949636"/>
            <a:ext cx="1244375" cy="1810246"/>
            <a:chOff x="0" y="3192128"/>
            <a:chExt cx="1223963" cy="1686887"/>
          </a:xfrm>
        </p:grpSpPr>
        <p:pic>
          <p:nvPicPr>
            <p:cNvPr id="5" name="Picture 28" descr="Sao Paulo über Eck">
              <a:extLst>
                <a:ext uri="{FF2B5EF4-FFF2-40B4-BE49-F238E27FC236}">
                  <a16:creationId xmlns:a16="http://schemas.microsoft.com/office/drawing/2014/main" id="{6E1533AD-B3A0-A664-E638-8234AB85F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9" r="18854"/>
            <a:stretch>
              <a:fillRect/>
            </a:stretch>
          </p:blipFill>
          <p:spPr bwMode="auto">
            <a:xfrm>
              <a:off x="0" y="3192128"/>
              <a:ext cx="1223963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9">
              <a:extLst>
                <a:ext uri="{FF2B5EF4-FFF2-40B4-BE49-F238E27FC236}">
                  <a16:creationId xmlns:a16="http://schemas.microsoft.com/office/drawing/2014/main" id="{419170FF-DDA6-9945-2232-C5749B9F6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508" y="4728443"/>
              <a:ext cx="1035050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São Paulo </a:t>
              </a:r>
            </a:p>
          </p:txBody>
        </p:sp>
      </p:grpSp>
      <p:grpSp>
        <p:nvGrpSpPr>
          <p:cNvPr id="7" name="Gruppieren 109">
            <a:extLst>
              <a:ext uri="{FF2B5EF4-FFF2-40B4-BE49-F238E27FC236}">
                <a16:creationId xmlns:a16="http://schemas.microsoft.com/office/drawing/2014/main" id="{2AB3DDFC-FC04-55A0-BA11-996BFA99E9CD}"/>
              </a:ext>
            </a:extLst>
          </p:cNvPr>
          <p:cNvGrpSpPr>
            <a:grpSpLocks/>
          </p:cNvGrpSpPr>
          <p:nvPr/>
        </p:nvGrpSpPr>
        <p:grpSpPr bwMode="auto">
          <a:xfrm>
            <a:off x="1200997" y="1952504"/>
            <a:ext cx="1141081" cy="1806838"/>
            <a:chOff x="1222375" y="3192128"/>
            <a:chExt cx="1122363" cy="1683712"/>
          </a:xfrm>
        </p:grpSpPr>
        <p:pic>
          <p:nvPicPr>
            <p:cNvPr id="8" name="Picture 26" descr="Paris nach Umbau 2007_Img_2125">
              <a:extLst>
                <a:ext uri="{FF2B5EF4-FFF2-40B4-BE49-F238E27FC236}">
                  <a16:creationId xmlns:a16="http://schemas.microsoft.com/office/drawing/2014/main" id="{D4FB0DB4-02BC-3689-62E4-729956D8A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0" r="24026"/>
            <a:stretch>
              <a:fillRect/>
            </a:stretch>
          </p:blipFill>
          <p:spPr bwMode="auto">
            <a:xfrm>
              <a:off x="1222375" y="3192128"/>
              <a:ext cx="1122363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9">
              <a:extLst>
                <a:ext uri="{FF2B5EF4-FFF2-40B4-BE49-F238E27FC236}">
                  <a16:creationId xmlns:a16="http://schemas.microsoft.com/office/drawing/2014/main" id="{D1415BCA-7093-D405-7361-5ED78E0FF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" y="4725268"/>
              <a:ext cx="822325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Paris</a:t>
              </a:r>
            </a:p>
          </p:txBody>
        </p:sp>
      </p:grpSp>
      <p:grpSp>
        <p:nvGrpSpPr>
          <p:cNvPr id="10" name="Gruppieren 110">
            <a:extLst>
              <a:ext uri="{FF2B5EF4-FFF2-40B4-BE49-F238E27FC236}">
                <a16:creationId xmlns:a16="http://schemas.microsoft.com/office/drawing/2014/main" id="{72D99A46-517D-8B27-1D43-4B28B3811D1F}"/>
              </a:ext>
            </a:extLst>
          </p:cNvPr>
          <p:cNvGrpSpPr>
            <a:grpSpLocks/>
          </p:cNvGrpSpPr>
          <p:nvPr/>
        </p:nvGrpSpPr>
        <p:grpSpPr bwMode="auto">
          <a:xfrm>
            <a:off x="2294940" y="1952504"/>
            <a:ext cx="1141081" cy="1806838"/>
            <a:chOff x="2339975" y="3192128"/>
            <a:chExt cx="1122363" cy="1683712"/>
          </a:xfrm>
        </p:grpSpPr>
        <p:pic>
          <p:nvPicPr>
            <p:cNvPr id="11" name="Picture 27" descr="Istanbul_009">
              <a:extLst>
                <a:ext uri="{FF2B5EF4-FFF2-40B4-BE49-F238E27FC236}">
                  <a16:creationId xmlns:a16="http://schemas.microsoft.com/office/drawing/2014/main" id="{1603FE4E-6D42-F92C-1AAC-2684D6BD8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3192128"/>
              <a:ext cx="1122363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9">
              <a:extLst>
                <a:ext uri="{FF2B5EF4-FFF2-40B4-BE49-F238E27FC236}">
                  <a16:creationId xmlns:a16="http://schemas.microsoft.com/office/drawing/2014/main" id="{F9D21BE5-E92C-4979-DA6B-515637E7D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363" y="4725268"/>
              <a:ext cx="883493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Istanbul</a:t>
              </a:r>
            </a:p>
          </p:txBody>
        </p:sp>
      </p:grpSp>
      <p:grpSp>
        <p:nvGrpSpPr>
          <p:cNvPr id="13" name="Gruppieren 111">
            <a:extLst>
              <a:ext uri="{FF2B5EF4-FFF2-40B4-BE49-F238E27FC236}">
                <a16:creationId xmlns:a16="http://schemas.microsoft.com/office/drawing/2014/main" id="{F7502EAC-5B7E-86EE-6B60-DFE1DE0DE098}"/>
              </a:ext>
            </a:extLst>
          </p:cNvPr>
          <p:cNvGrpSpPr>
            <a:grpSpLocks/>
          </p:cNvGrpSpPr>
          <p:nvPr/>
        </p:nvGrpSpPr>
        <p:grpSpPr bwMode="auto">
          <a:xfrm>
            <a:off x="3395962" y="1949699"/>
            <a:ext cx="1007120" cy="1806838"/>
            <a:chOff x="3457575" y="3192128"/>
            <a:chExt cx="990600" cy="1683712"/>
          </a:xfrm>
        </p:grpSpPr>
        <p:pic>
          <p:nvPicPr>
            <p:cNvPr id="14" name="Picture 25" descr="GI_Toronto2">
              <a:extLst>
                <a:ext uri="{FF2B5EF4-FFF2-40B4-BE49-F238E27FC236}">
                  <a16:creationId xmlns:a16="http://schemas.microsoft.com/office/drawing/2014/main" id="{FF79E0B6-2FA2-080A-A7C8-C35E83A18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3"/>
            <a:stretch>
              <a:fillRect/>
            </a:stretch>
          </p:blipFill>
          <p:spPr bwMode="auto">
            <a:xfrm>
              <a:off x="3457575" y="3192128"/>
              <a:ext cx="990600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9">
              <a:extLst>
                <a:ext uri="{FF2B5EF4-FFF2-40B4-BE49-F238E27FC236}">
                  <a16:creationId xmlns:a16="http://schemas.microsoft.com/office/drawing/2014/main" id="{BAF27A0D-5DEC-E75C-74BB-8D19977D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438" y="4725268"/>
              <a:ext cx="822325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Toronto</a:t>
              </a:r>
            </a:p>
          </p:txBody>
        </p:sp>
      </p:grpSp>
      <p:grpSp>
        <p:nvGrpSpPr>
          <p:cNvPr id="16" name="Gruppieren 112">
            <a:extLst>
              <a:ext uri="{FF2B5EF4-FFF2-40B4-BE49-F238E27FC236}">
                <a16:creationId xmlns:a16="http://schemas.microsoft.com/office/drawing/2014/main" id="{77603F09-A9D6-72B2-FEE3-099E3B5BA90E}"/>
              </a:ext>
            </a:extLst>
          </p:cNvPr>
          <p:cNvGrpSpPr>
            <a:grpSpLocks/>
          </p:cNvGrpSpPr>
          <p:nvPr/>
        </p:nvGrpSpPr>
        <p:grpSpPr bwMode="auto">
          <a:xfrm>
            <a:off x="4369582" y="1949699"/>
            <a:ext cx="1015190" cy="1806838"/>
            <a:chOff x="4437063" y="3192128"/>
            <a:chExt cx="998537" cy="1683712"/>
          </a:xfrm>
        </p:grpSpPr>
        <p:pic>
          <p:nvPicPr>
            <p:cNvPr id="17" name="Picture 24" descr="Bangkok 2007">
              <a:extLst>
                <a:ext uri="{FF2B5EF4-FFF2-40B4-BE49-F238E27FC236}">
                  <a16:creationId xmlns:a16="http://schemas.microsoft.com/office/drawing/2014/main" id="{0FE770D7-8382-C509-7368-422B52473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6" r="38664"/>
            <a:stretch>
              <a:fillRect/>
            </a:stretch>
          </p:blipFill>
          <p:spPr bwMode="auto">
            <a:xfrm>
              <a:off x="4437063" y="3192128"/>
              <a:ext cx="998537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hteck 9">
              <a:extLst>
                <a:ext uri="{FF2B5EF4-FFF2-40B4-BE49-F238E27FC236}">
                  <a16:creationId xmlns:a16="http://schemas.microsoft.com/office/drawing/2014/main" id="{E1B3F13F-E13F-2E70-65DB-C3E7E0C7D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267" y="4725268"/>
              <a:ext cx="893825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Bangkok</a:t>
              </a:r>
            </a:p>
          </p:txBody>
        </p:sp>
      </p:grpSp>
      <p:grpSp>
        <p:nvGrpSpPr>
          <p:cNvPr id="19" name="Gruppieren 113">
            <a:extLst>
              <a:ext uri="{FF2B5EF4-FFF2-40B4-BE49-F238E27FC236}">
                <a16:creationId xmlns:a16="http://schemas.microsoft.com/office/drawing/2014/main" id="{EB1ABBC6-32E9-3A25-244C-2975C46FE0C8}"/>
              </a:ext>
            </a:extLst>
          </p:cNvPr>
          <p:cNvGrpSpPr>
            <a:grpSpLocks/>
          </p:cNvGrpSpPr>
          <p:nvPr/>
        </p:nvGrpSpPr>
        <p:grpSpPr bwMode="auto">
          <a:xfrm>
            <a:off x="5370420" y="1951403"/>
            <a:ext cx="1318618" cy="1805773"/>
            <a:chOff x="5435600" y="3192128"/>
            <a:chExt cx="1296988" cy="1683810"/>
          </a:xfrm>
        </p:grpSpPr>
        <p:pic>
          <p:nvPicPr>
            <p:cNvPr id="20" name="Picture 29" descr="Rotterdam nachts_2">
              <a:extLst>
                <a:ext uri="{FF2B5EF4-FFF2-40B4-BE49-F238E27FC236}">
                  <a16:creationId xmlns:a16="http://schemas.microsoft.com/office/drawing/2014/main" id="{7E2E13E7-4DE9-6495-D32C-84B982B65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6" r="10814"/>
            <a:stretch>
              <a:fillRect/>
            </a:stretch>
          </p:blipFill>
          <p:spPr bwMode="auto">
            <a:xfrm>
              <a:off x="5435600" y="3192128"/>
              <a:ext cx="1296988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9">
              <a:extLst>
                <a:ext uri="{FF2B5EF4-FFF2-40B4-BE49-F238E27FC236}">
                  <a16:creationId xmlns:a16="http://schemas.microsoft.com/office/drawing/2014/main" id="{DE19A2AF-E485-F667-A411-34D9648F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4108" y="4725268"/>
              <a:ext cx="1099579" cy="15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Rotterdam</a:t>
              </a:r>
            </a:p>
          </p:txBody>
        </p:sp>
      </p:grpSp>
      <p:grpSp>
        <p:nvGrpSpPr>
          <p:cNvPr id="22" name="Gruppieren 114">
            <a:extLst>
              <a:ext uri="{FF2B5EF4-FFF2-40B4-BE49-F238E27FC236}">
                <a16:creationId xmlns:a16="http://schemas.microsoft.com/office/drawing/2014/main" id="{3D469618-2315-7DCB-3380-042566CD4075}"/>
              </a:ext>
            </a:extLst>
          </p:cNvPr>
          <p:cNvGrpSpPr>
            <a:grpSpLocks/>
          </p:cNvGrpSpPr>
          <p:nvPr/>
        </p:nvGrpSpPr>
        <p:grpSpPr bwMode="auto">
          <a:xfrm>
            <a:off x="6685687" y="1949699"/>
            <a:ext cx="1134623" cy="1806838"/>
            <a:chOff x="6732588" y="3192128"/>
            <a:chExt cx="1116012" cy="1683712"/>
          </a:xfrm>
        </p:grpSpPr>
        <p:pic>
          <p:nvPicPr>
            <p:cNvPr id="23" name="Picture 22" descr="Tel Aviv_DSC_1811">
              <a:extLst>
                <a:ext uri="{FF2B5EF4-FFF2-40B4-BE49-F238E27FC236}">
                  <a16:creationId xmlns:a16="http://schemas.microsoft.com/office/drawing/2014/main" id="{7F351724-166B-4B53-9CB5-14956BA59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2" r="40833"/>
            <a:stretch>
              <a:fillRect/>
            </a:stretch>
          </p:blipFill>
          <p:spPr bwMode="auto">
            <a:xfrm>
              <a:off x="6732588" y="3192128"/>
              <a:ext cx="1116012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hteck 9">
              <a:extLst>
                <a:ext uri="{FF2B5EF4-FFF2-40B4-BE49-F238E27FC236}">
                  <a16:creationId xmlns:a16="http://schemas.microsoft.com/office/drawing/2014/main" id="{79D2A655-4D40-1055-EA06-C011FC5CA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2925" y="4725268"/>
              <a:ext cx="822325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Tel Aviv</a:t>
              </a:r>
            </a:p>
          </p:txBody>
        </p:sp>
      </p:grpSp>
      <p:grpSp>
        <p:nvGrpSpPr>
          <p:cNvPr id="25" name="Gruppieren 115">
            <a:extLst>
              <a:ext uri="{FF2B5EF4-FFF2-40B4-BE49-F238E27FC236}">
                <a16:creationId xmlns:a16="http://schemas.microsoft.com/office/drawing/2014/main" id="{DAF6520C-D6A0-EDF9-5E7C-61A511FE0B65}"/>
              </a:ext>
            </a:extLst>
          </p:cNvPr>
          <p:cNvGrpSpPr>
            <a:grpSpLocks/>
          </p:cNvGrpSpPr>
          <p:nvPr/>
        </p:nvGrpSpPr>
        <p:grpSpPr bwMode="auto">
          <a:xfrm>
            <a:off x="7823231" y="1949699"/>
            <a:ext cx="1355739" cy="1806838"/>
            <a:chOff x="7847013" y="3192128"/>
            <a:chExt cx="1333499" cy="1683712"/>
          </a:xfrm>
        </p:grpSpPr>
        <p:pic>
          <p:nvPicPr>
            <p:cNvPr id="26" name="Picture 23" descr="Addis Abeba Aussenansicht">
              <a:extLst>
                <a:ext uri="{FF2B5EF4-FFF2-40B4-BE49-F238E27FC236}">
                  <a16:creationId xmlns:a16="http://schemas.microsoft.com/office/drawing/2014/main" id="{884BD0EB-E931-37F1-A0CE-CA5B069E4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9" r="19452"/>
            <a:stretch>
              <a:fillRect/>
            </a:stretch>
          </p:blipFill>
          <p:spPr bwMode="auto">
            <a:xfrm>
              <a:off x="7847013" y="3192128"/>
              <a:ext cx="1296987" cy="149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hteck 9">
              <a:extLst>
                <a:ext uri="{FF2B5EF4-FFF2-40B4-BE49-F238E27FC236}">
                  <a16:creationId xmlns:a16="http://schemas.microsoft.com/office/drawing/2014/main" id="{7DA0FF17-9F80-2BE9-5286-DAA05BFFC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4876" y="4725268"/>
              <a:ext cx="1295636" cy="15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lnSpc>
                  <a:spcPct val="120000"/>
                </a:lnSpc>
                <a:buFont typeface="Arial" panose="020B0604020202020204" pitchFamily="34" charset="0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lnSpc>
                  <a:spcPct val="120000"/>
                </a:lnSpc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de-DE" sz="1050" dirty="0">
                  <a:solidFill>
                    <a:schemeClr val="bg1"/>
                  </a:solidFill>
                  <a:latin typeface="+mj-lt"/>
                  <a:ea typeface="Geneva"/>
                  <a:cs typeface="Geneva"/>
                </a:rPr>
                <a:t>Addis Abeba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9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aum, draußen, leer, gefüttert enthält.&#10;&#10;Automatisch generierte Beschreibung">
            <a:extLst>
              <a:ext uri="{FF2B5EF4-FFF2-40B4-BE49-F238E27FC236}">
                <a16:creationId xmlns:a16="http://schemas.microsoft.com/office/drawing/2014/main" id="{43C8C980-416B-AC44-B1B8-4DAFC56BF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87152B6B-B3F2-8841-8F47-E840D65D2626}"/>
              </a:ext>
            </a:extLst>
          </p:cNvPr>
          <p:cNvSpPr/>
          <p:nvPr/>
        </p:nvSpPr>
        <p:spPr>
          <a:xfrm>
            <a:off x="0" y="0"/>
            <a:ext cx="9144000" cy="1725433"/>
          </a:xfrm>
          <a:prstGeom prst="rect">
            <a:avLst/>
          </a:prstGeom>
          <a:gradFill flip="none" rotWithShape="1">
            <a:gsLst>
              <a:gs pos="100000">
                <a:schemeClr val="tx1">
                  <a:tint val="66000"/>
                  <a:satMod val="160000"/>
                  <a:alpha val="0"/>
                </a:schemeClr>
              </a:gs>
              <a:gs pos="31000">
                <a:schemeClr val="bg1">
                  <a:alpha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16" name="Titel 8">
            <a:extLst>
              <a:ext uri="{FF2B5EF4-FFF2-40B4-BE49-F238E27FC236}">
                <a16:creationId xmlns:a16="http://schemas.microsoft.com/office/drawing/2014/main" id="{150DD2B0-7B1B-6A4C-8334-B1B775DC9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45537"/>
            <a:ext cx="6119813" cy="906462"/>
          </a:xfrm>
        </p:spPr>
        <p:txBody>
          <a:bodyPr/>
          <a:lstStyle/>
          <a:p>
            <a:r>
              <a:rPr lang="de-DE" dirty="0">
                <a:solidFill>
                  <a:srgbClr val="003868"/>
                </a:solidFill>
              </a:rPr>
              <a:t>O Goethe-Institut é o </a:t>
            </a:r>
            <a:r>
              <a:rPr lang="de-DE" dirty="0" err="1">
                <a:solidFill>
                  <a:srgbClr val="003868"/>
                </a:solidFill>
              </a:rPr>
              <a:t>Instituto</a:t>
            </a:r>
            <a:r>
              <a:rPr lang="de-DE" dirty="0">
                <a:solidFill>
                  <a:srgbClr val="003868"/>
                </a:solidFill>
              </a:rPr>
              <a:t> </a:t>
            </a:r>
            <a:r>
              <a:rPr lang="de-DE" dirty="0" err="1">
                <a:solidFill>
                  <a:srgbClr val="82055F"/>
                </a:solidFill>
              </a:rPr>
              <a:t>cultural</a:t>
            </a:r>
            <a:r>
              <a:rPr lang="de-DE" dirty="0">
                <a:solidFill>
                  <a:srgbClr val="82055F"/>
                </a:solidFill>
              </a:rPr>
              <a:t> </a:t>
            </a:r>
            <a:r>
              <a:rPr lang="de-DE" dirty="0" err="1">
                <a:solidFill>
                  <a:srgbClr val="82055F"/>
                </a:solidFill>
              </a:rPr>
              <a:t>oficial</a:t>
            </a:r>
            <a:r>
              <a:rPr lang="de-DE" dirty="0">
                <a:solidFill>
                  <a:srgbClr val="82055F"/>
                </a:solidFill>
              </a:rPr>
              <a:t> da </a:t>
            </a:r>
            <a:r>
              <a:rPr lang="de-DE" dirty="0" err="1">
                <a:solidFill>
                  <a:srgbClr val="82055F"/>
                </a:solidFill>
              </a:rPr>
              <a:t>alemanha</a:t>
            </a:r>
            <a:r>
              <a:rPr lang="de-DE" dirty="0">
                <a:solidFill>
                  <a:srgbClr val="82055F"/>
                </a:solidFill>
              </a:rPr>
              <a:t> </a:t>
            </a:r>
            <a:br>
              <a:rPr lang="de-DE" dirty="0">
                <a:solidFill>
                  <a:srgbClr val="82055F"/>
                </a:solidFill>
              </a:rPr>
            </a:br>
            <a:br>
              <a:rPr lang="de-DE" dirty="0">
                <a:solidFill>
                  <a:srgbClr val="81055E"/>
                </a:solidFill>
              </a:rPr>
            </a:br>
            <a:r>
              <a:rPr lang="de-DE" dirty="0">
                <a:solidFill>
                  <a:srgbClr val="003868"/>
                </a:solidFill>
              </a:rPr>
              <a:t> 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D09AC95-893E-B64F-B4BD-4AE8F414CC76}"/>
              </a:ext>
            </a:extLst>
          </p:cNvPr>
          <p:cNvGrpSpPr/>
          <p:nvPr/>
        </p:nvGrpSpPr>
        <p:grpSpPr>
          <a:xfrm>
            <a:off x="468313" y="3371673"/>
            <a:ext cx="2556024" cy="1426290"/>
            <a:chOff x="468313" y="3371673"/>
            <a:chExt cx="2556024" cy="1426290"/>
          </a:xfrm>
        </p:grpSpPr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05D03CE5-AA73-014F-9406-FB5741DCC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13" y="3371673"/>
              <a:ext cx="2556024" cy="1426290"/>
            </a:xfrm>
            <a:prstGeom prst="rect">
              <a:avLst/>
            </a:prstGeom>
            <a:solidFill>
              <a:srgbClr val="81055E">
                <a:alpha val="68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r>
                <a:rPr lang="de-DE" b="1" dirty="0">
                  <a:solidFill>
                    <a:schemeClr val="bg1"/>
                  </a:solidFill>
                  <a:latin typeface="+mn-lt"/>
                </a:rPr>
                <a:t>LÍNGUA</a:t>
              </a:r>
            </a:p>
          </p:txBody>
        </p:sp>
        <p:pic>
          <p:nvPicPr>
            <p:cNvPr id="20" name="Bild 2">
              <a:extLst>
                <a:ext uri="{FF2B5EF4-FFF2-40B4-BE49-F238E27FC236}">
                  <a16:creationId xmlns:a16="http://schemas.microsoft.com/office/drawing/2014/main" id="{A9CE0EF9-5317-9745-A449-66C38E38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7287" y="3576160"/>
              <a:ext cx="638076" cy="658883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14C7910-F622-9B4C-8EDE-A769070CE11B}"/>
              </a:ext>
            </a:extLst>
          </p:cNvPr>
          <p:cNvGrpSpPr/>
          <p:nvPr/>
        </p:nvGrpSpPr>
        <p:grpSpPr>
          <a:xfrm>
            <a:off x="3312386" y="3371672"/>
            <a:ext cx="2555740" cy="1426291"/>
            <a:chOff x="3320660" y="3371672"/>
            <a:chExt cx="2555740" cy="1426291"/>
          </a:xfrm>
        </p:grpSpPr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346F73B7-B5D6-674C-91AB-15ECBBA27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660" y="3371672"/>
              <a:ext cx="2555740" cy="1426291"/>
            </a:xfrm>
            <a:prstGeom prst="rect">
              <a:avLst/>
            </a:prstGeom>
            <a:solidFill>
              <a:srgbClr val="81055E">
                <a:alpha val="68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r>
                <a:rPr lang="de-DE" b="1" dirty="0">
                  <a:solidFill>
                    <a:schemeClr val="bg1"/>
                  </a:solidFill>
                  <a:latin typeface="+mn-lt"/>
                </a:rPr>
                <a:t>CULTURA</a:t>
              </a:r>
            </a:p>
          </p:txBody>
        </p:sp>
        <p:pic>
          <p:nvPicPr>
            <p:cNvPr id="23" name="Bild 3">
              <a:extLst>
                <a:ext uri="{FF2B5EF4-FFF2-40B4-BE49-F238E27FC236}">
                  <a16:creationId xmlns:a16="http://schemas.microsoft.com/office/drawing/2014/main" id="{C9FB2FA2-4076-0B41-AB34-BA81817F1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0478" y="3578858"/>
              <a:ext cx="936104" cy="643572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097F084-2162-B44B-8582-094C005084E2}"/>
              </a:ext>
            </a:extLst>
          </p:cNvPr>
          <p:cNvGrpSpPr/>
          <p:nvPr/>
        </p:nvGrpSpPr>
        <p:grpSpPr>
          <a:xfrm>
            <a:off x="6156176" y="3371672"/>
            <a:ext cx="2556024" cy="1426291"/>
            <a:chOff x="6187861" y="3371672"/>
            <a:chExt cx="2556024" cy="1426291"/>
          </a:xfrm>
        </p:grpSpPr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2D0D4D93-0393-CC40-A92D-28AE0D83A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861" y="3371672"/>
              <a:ext cx="2556024" cy="1426291"/>
            </a:xfrm>
            <a:prstGeom prst="rect">
              <a:avLst/>
            </a:prstGeom>
            <a:solidFill>
              <a:srgbClr val="81055E">
                <a:alpha val="68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36000" rIns="36000" anchor="ctr"/>
            <a:lstStyle/>
            <a:p>
              <a:pPr algn="ctr">
                <a:defRPr/>
              </a:pPr>
              <a:endParaRPr lang="de-DE" b="1" cap="all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cap="all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endParaRPr lang="de-DE" b="1" cap="all" dirty="0">
                <a:solidFill>
                  <a:schemeClr val="bg1"/>
                </a:solidFill>
                <a:latin typeface="+mn-lt"/>
              </a:endParaRPr>
            </a:p>
            <a:p>
              <a:pPr algn="ctr">
                <a:defRPr/>
              </a:pPr>
              <a:r>
                <a:rPr lang="de-DE" b="1" cap="all" dirty="0">
                  <a:solidFill>
                    <a:schemeClr val="bg1"/>
                  </a:solidFill>
                  <a:latin typeface="+mn-lt"/>
                </a:rPr>
                <a:t>ALEMANHA</a:t>
              </a:r>
            </a:p>
          </p:txBody>
        </p:sp>
        <p:pic>
          <p:nvPicPr>
            <p:cNvPr id="26" name="Bild 9">
              <a:extLst>
                <a:ext uri="{FF2B5EF4-FFF2-40B4-BE49-F238E27FC236}">
                  <a16:creationId xmlns:a16="http://schemas.microsoft.com/office/drawing/2014/main" id="{B4EDBE3B-057E-3C49-B769-FAF037873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68389" y="3417076"/>
              <a:ext cx="594968" cy="887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3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345600"/>
            <a:ext cx="6119813" cy="9064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dirty="0">
                <a:solidFill>
                  <a:schemeClr val="accent5"/>
                </a:solidFill>
              </a:rPr>
              <a:t>O </a:t>
            </a:r>
            <a:r>
              <a:rPr lang="de-DE" dirty="0" err="1">
                <a:solidFill>
                  <a:schemeClr val="accent5"/>
                </a:solidFill>
              </a:rPr>
              <a:t>goethe-institut</a:t>
            </a:r>
            <a:br>
              <a:rPr lang="de-DE" dirty="0">
                <a:solidFill>
                  <a:schemeClr val="accent5"/>
                </a:solidFill>
              </a:rPr>
            </a:br>
            <a:r>
              <a:rPr lang="de-DE" dirty="0" err="1">
                <a:solidFill>
                  <a:srgbClr val="82055F"/>
                </a:solidFill>
              </a:rPr>
              <a:t>em</a:t>
            </a:r>
            <a:r>
              <a:rPr lang="de-DE" dirty="0">
                <a:solidFill>
                  <a:srgbClr val="82055F"/>
                </a:solidFill>
              </a:rPr>
              <a:t> </a:t>
            </a:r>
            <a:r>
              <a:rPr lang="de-DE" dirty="0" err="1">
                <a:solidFill>
                  <a:srgbClr val="82055F"/>
                </a:solidFill>
              </a:rPr>
              <a:t>números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236" y="868149"/>
            <a:ext cx="6978650" cy="4240530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602" y="2078212"/>
            <a:ext cx="5520690" cy="2551430"/>
          </a:xfrm>
          <a:prstGeom prst="rect">
            <a:avLst/>
          </a:prstGeom>
        </p:spPr>
      </p:pic>
      <p:sp>
        <p:nvSpPr>
          <p:cNvPr id="3" name="Flussdiagramm: Verbindungsstelle 2"/>
          <p:cNvSpPr/>
          <p:nvPr/>
        </p:nvSpPr>
        <p:spPr>
          <a:xfrm>
            <a:off x="7725952" y="4573574"/>
            <a:ext cx="14400" cy="144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8" name="Rechteck 7"/>
          <p:cNvSpPr/>
          <p:nvPr/>
        </p:nvSpPr>
        <p:spPr>
          <a:xfrm>
            <a:off x="557012" y="1170776"/>
            <a:ext cx="2110468" cy="692497"/>
          </a:xfrm>
          <a:prstGeom prst="rect">
            <a:avLst/>
          </a:prstGeom>
          <a:solidFill>
            <a:srgbClr val="99CC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0C814"/>
              </a:buClr>
              <a:defRPr/>
            </a:pP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São </a:t>
            </a:r>
            <a:r>
              <a:rPr lang="de-DE" altLang="de-DE" sz="1300" b="1" dirty="0">
                <a:solidFill>
                  <a:srgbClr val="82055F"/>
                </a:solidFill>
                <a:cs typeface="Arial" pitchFamily="34" charset="0"/>
              </a:rPr>
              <a:t>151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institutos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em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>
                <a:solidFill>
                  <a:srgbClr val="82055F"/>
                </a:solidFill>
                <a:cs typeface="Arial" pitchFamily="34" charset="0"/>
              </a:rPr>
              <a:t>98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países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no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mundo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inteiro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. </a:t>
            </a:r>
          </a:p>
        </p:txBody>
      </p:sp>
      <p:sp>
        <p:nvSpPr>
          <p:cNvPr id="11" name="Rechteck 10"/>
          <p:cNvSpPr/>
          <p:nvPr/>
        </p:nvSpPr>
        <p:spPr>
          <a:xfrm>
            <a:off x="522799" y="2844538"/>
            <a:ext cx="2178894" cy="692497"/>
          </a:xfrm>
          <a:prstGeom prst="rect">
            <a:avLst/>
          </a:prstGeom>
          <a:solidFill>
            <a:srgbClr val="99CC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0C814"/>
              </a:buClr>
              <a:buNone/>
              <a:defRPr/>
            </a:pPr>
            <a:r>
              <a:rPr lang="de-DE" altLang="de-DE" sz="1050" b="1" dirty="0">
                <a:solidFill>
                  <a:prstClr val="white"/>
                </a:solidFill>
                <a:cs typeface="Arial" pitchFamily="34" charset="0"/>
              </a:rPr>
              <a:t> 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Centros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Goethe e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0C814"/>
              </a:buClr>
              <a:buNone/>
              <a:defRPr/>
            </a:pP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Associações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Alemãs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no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Exterior</a:t>
            </a:r>
            <a:endParaRPr lang="de-DE" altLang="de-DE" sz="13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376127" y="2408357"/>
            <a:ext cx="486054" cy="472527"/>
          </a:xfrm>
          <a:prstGeom prst="ellipse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310415" y="2508193"/>
            <a:ext cx="6174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050" b="1" dirty="0">
                <a:solidFill>
                  <a:schemeClr val="bg1"/>
                </a:solidFill>
                <a:cs typeface="Arial" pitchFamily="34" charset="0"/>
              </a:rPr>
              <a:t>1.000</a:t>
            </a:r>
            <a:endParaRPr lang="de-DE" sz="105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Plus 3"/>
          <p:cNvSpPr/>
          <p:nvPr/>
        </p:nvSpPr>
        <p:spPr>
          <a:xfrm>
            <a:off x="1458799" y="2014055"/>
            <a:ext cx="306894" cy="290428"/>
          </a:xfrm>
          <a:prstGeom prst="mathPlus">
            <a:avLst>
              <a:gd name="adj1" fmla="val 840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125060" y="4309452"/>
            <a:ext cx="2110468" cy="692497"/>
          </a:xfrm>
          <a:prstGeom prst="rect">
            <a:avLst/>
          </a:prstGeom>
          <a:solidFill>
            <a:srgbClr val="99CC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0C814"/>
              </a:buClr>
              <a:defRPr/>
            </a:pP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Há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70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anos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ensinando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alemão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no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mundo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todo</a:t>
            </a:r>
            <a:endParaRPr lang="de-DE" altLang="de-DE" sz="13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57012" y="3744784"/>
            <a:ext cx="2110468" cy="1092607"/>
          </a:xfrm>
          <a:prstGeom prst="rect">
            <a:avLst/>
          </a:prstGeom>
          <a:solidFill>
            <a:srgbClr val="99CC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A0C814"/>
              </a:buClr>
              <a:defRPr/>
            </a:pP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Em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média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270.000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pessoas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aprendem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alemão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em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um Goethe-Institut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por</a:t>
            </a:r>
            <a:r>
              <a:rPr lang="de-DE" altLang="de-DE" sz="1300" b="1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de-DE" altLang="de-DE" sz="1300" b="1" dirty="0" err="1">
                <a:solidFill>
                  <a:prstClr val="white"/>
                </a:solidFill>
                <a:cs typeface="Arial" pitchFamily="34" charset="0"/>
              </a:rPr>
              <a:t>ano</a:t>
            </a:r>
            <a:endParaRPr lang="de-DE" altLang="de-DE" sz="13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5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Fenster, Zimmerpflanze, Blumentopf, draußen enthält.&#10;&#10;Automatisch generierte Beschreibung">
            <a:extLst>
              <a:ext uri="{FF2B5EF4-FFF2-40B4-BE49-F238E27FC236}">
                <a16:creationId xmlns:a16="http://schemas.microsoft.com/office/drawing/2014/main" id="{5C94D245-35FB-5105-DEFD-F0E351645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98" y="-380390"/>
            <a:ext cx="9213798" cy="614253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A18EF0C-1063-AAB7-BC3B-D56D1A112C85}"/>
              </a:ext>
            </a:extLst>
          </p:cNvPr>
          <p:cNvSpPr/>
          <p:nvPr/>
        </p:nvSpPr>
        <p:spPr>
          <a:xfrm>
            <a:off x="0" y="-380390"/>
            <a:ext cx="9144000" cy="2520092"/>
          </a:xfrm>
          <a:prstGeom prst="rect">
            <a:avLst/>
          </a:prstGeom>
          <a:gradFill flip="none" rotWithShape="1">
            <a:gsLst>
              <a:gs pos="100000">
                <a:schemeClr val="tx1">
                  <a:tint val="66000"/>
                  <a:satMod val="160000"/>
                  <a:alpha val="0"/>
                </a:schemeClr>
              </a:gs>
              <a:gs pos="1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2" y="345600"/>
            <a:ext cx="7092350" cy="607075"/>
          </a:xfrm>
        </p:spPr>
        <p:txBody>
          <a:bodyPr/>
          <a:lstStyle/>
          <a:p>
            <a:r>
              <a:rPr lang="de-DE" dirty="0">
                <a:solidFill>
                  <a:schemeClr val="accent5"/>
                </a:solidFill>
              </a:rPr>
              <a:t>O </a:t>
            </a:r>
            <a:r>
              <a:rPr lang="de-DE" dirty="0" err="1">
                <a:solidFill>
                  <a:schemeClr val="accent5"/>
                </a:solidFill>
              </a:rPr>
              <a:t>goethe-institut</a:t>
            </a:r>
            <a:endParaRPr lang="de-DE" cap="all" dirty="0">
              <a:solidFill>
                <a:srgbClr val="82055F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8776" y="4104167"/>
            <a:ext cx="4216187" cy="859719"/>
          </a:xfrm>
        </p:spPr>
        <p:txBody>
          <a:bodyPr/>
          <a:lstStyle/>
          <a:p>
            <a:pPr marL="0" indent="0">
              <a:buNone/>
            </a:pP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822215" y="2622665"/>
            <a:ext cx="2160588" cy="85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Língua Alemã</a:t>
            </a:r>
          </a:p>
          <a:p>
            <a:pPr algn="ctr"/>
            <a:r>
              <a:rPr lang="pt-BR" sz="12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Cursos e Exames</a:t>
            </a:r>
          </a:p>
          <a:p>
            <a:pPr algn="ctr"/>
            <a:r>
              <a:rPr lang="pt-BR" sz="12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Cooperação Pedagógica PASCH</a:t>
            </a:r>
          </a:p>
        </p:txBody>
      </p:sp>
      <p:sp>
        <p:nvSpPr>
          <p:cNvPr id="14" name="Rechteck 13"/>
          <p:cNvSpPr/>
          <p:nvPr/>
        </p:nvSpPr>
        <p:spPr>
          <a:xfrm>
            <a:off x="3581877" y="2622666"/>
            <a:ext cx="1980248" cy="85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sz="8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Programação Cultural</a:t>
            </a:r>
          </a:p>
        </p:txBody>
      </p:sp>
      <p:sp>
        <p:nvSpPr>
          <p:cNvPr id="16" name="Rechteck 15"/>
          <p:cNvSpPr/>
          <p:nvPr/>
        </p:nvSpPr>
        <p:spPr>
          <a:xfrm>
            <a:off x="6101239" y="2622666"/>
            <a:ext cx="1980248" cy="859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sz="8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Informação e Biblioteca</a:t>
            </a:r>
            <a:endParaRPr lang="de-DE" sz="15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65CB98-C428-3BA5-83F4-DD72ACD76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51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 bwMode="auto">
          <a:xfrm>
            <a:off x="3486" y="-314985"/>
            <a:ext cx="9144000" cy="545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90D6F28-63D7-CE46-88C9-CD42CF84722C}"/>
              </a:ext>
            </a:extLst>
          </p:cNvPr>
          <p:cNvSpPr/>
          <p:nvPr/>
        </p:nvSpPr>
        <p:spPr>
          <a:xfrm>
            <a:off x="0" y="-380390"/>
            <a:ext cx="9144000" cy="2520092"/>
          </a:xfrm>
          <a:prstGeom prst="rect">
            <a:avLst/>
          </a:prstGeom>
          <a:gradFill flip="none" rotWithShape="1">
            <a:gsLst>
              <a:gs pos="100000">
                <a:schemeClr val="tx1">
                  <a:tint val="66000"/>
                  <a:satMod val="160000"/>
                  <a:alpha val="0"/>
                </a:schemeClr>
              </a:gs>
              <a:gs pos="1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2" y="345600"/>
            <a:ext cx="7092350" cy="607075"/>
          </a:xfrm>
        </p:spPr>
        <p:txBody>
          <a:bodyPr/>
          <a:lstStyle/>
          <a:p>
            <a:r>
              <a:rPr lang="de-DE" dirty="0" err="1">
                <a:solidFill>
                  <a:schemeClr val="accent5"/>
                </a:solidFill>
              </a:rPr>
              <a:t>Língua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alemã</a:t>
            </a:r>
            <a:endParaRPr lang="de-DE" cap="all" dirty="0">
              <a:solidFill>
                <a:schemeClr val="bg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8776" y="4104167"/>
            <a:ext cx="4216187" cy="859719"/>
          </a:xfrm>
        </p:spPr>
        <p:txBody>
          <a:bodyPr/>
          <a:lstStyle/>
          <a:p>
            <a:pPr marL="0" indent="0">
              <a:buNone/>
            </a:pP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68312" y="1575876"/>
            <a:ext cx="1980248" cy="2156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300" b="1" dirty="0">
                <a:solidFill>
                  <a:schemeClr val="accent1"/>
                </a:solidFill>
                <a:ea typeface="Verdana" panose="020B0604030504040204" pitchFamily="34" charset="0"/>
              </a:rPr>
              <a:t>Cursos de Alemão</a:t>
            </a:r>
          </a:p>
          <a:p>
            <a:pPr algn="ctr">
              <a:spcAft>
                <a:spcPts val="600"/>
              </a:spcAft>
            </a:pPr>
            <a:endParaRPr lang="pt-BR" sz="1300" b="1" dirty="0">
              <a:solidFill>
                <a:schemeClr val="accent1"/>
              </a:solidFill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200" dirty="0">
                <a:hlinkClick r:id="rId5"/>
              </a:rPr>
              <a:t>Cursos de alemão - A1-C2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556192" y="1575876"/>
            <a:ext cx="1980248" cy="2156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3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Exames de Proficiência</a:t>
            </a:r>
          </a:p>
          <a:p>
            <a:pPr algn="ctr">
              <a:spcAft>
                <a:spcPts val="600"/>
              </a:spcAft>
            </a:pPr>
            <a:endParaRPr lang="pt-BR" sz="13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200" dirty="0">
                <a:hlinkClick r:id="rId6"/>
              </a:rPr>
              <a:t>Exames de alemão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44072" y="1575876"/>
            <a:ext cx="1980248" cy="2156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300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3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Cooperação Pedagógica</a:t>
            </a:r>
          </a:p>
          <a:p>
            <a:pPr algn="ctr">
              <a:spcAft>
                <a:spcPts val="600"/>
              </a:spcAft>
            </a:pPr>
            <a:endParaRPr lang="pt-BR" sz="13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200" dirty="0">
                <a:hlinkClick r:id="rId7"/>
              </a:rPr>
              <a:t>Nosso engajamento para o alemão</a:t>
            </a:r>
            <a:endParaRPr lang="de-DE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731951" y="1575876"/>
            <a:ext cx="1980248" cy="2156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3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Pré-Integração</a:t>
            </a:r>
          </a:p>
          <a:p>
            <a:pPr algn="ctr">
              <a:spcAft>
                <a:spcPts val="600"/>
              </a:spcAft>
            </a:pPr>
            <a:endParaRPr lang="pt-BR" sz="13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200" dirty="0">
                <a:hlinkClick r:id="rId8"/>
              </a:rPr>
              <a:t>Viver e trabalhar na Alemanha</a:t>
            </a:r>
            <a:endParaRPr lang="de-DE" sz="12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CCB922-B0CC-1140-990D-C0B5973B9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6" y="1719758"/>
            <a:ext cx="584200" cy="35560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614922A-B7AC-CE4A-BAEC-D9BD706B9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25" y="1719758"/>
            <a:ext cx="368300" cy="355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168EF2-6505-8B4A-AA30-5C163EBB2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6" y="1719758"/>
            <a:ext cx="342900" cy="3556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D59FCD1-0053-594A-96DE-429D968A3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96" y="1719758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oden, drinnen, Galerie, Person enthält.&#10;&#10;Automatisch generierte Beschreibung">
            <a:extLst>
              <a:ext uri="{FF2B5EF4-FFF2-40B4-BE49-F238E27FC236}">
                <a16:creationId xmlns:a16="http://schemas.microsoft.com/office/drawing/2014/main" id="{3D00B2F9-9136-35D0-F32C-768B14472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1" r="18386" b="221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90D6F28-63D7-CE46-88C9-CD42CF84722C}"/>
              </a:ext>
            </a:extLst>
          </p:cNvPr>
          <p:cNvSpPr/>
          <p:nvPr/>
        </p:nvSpPr>
        <p:spPr>
          <a:xfrm>
            <a:off x="0" y="-380390"/>
            <a:ext cx="9144000" cy="2520092"/>
          </a:xfrm>
          <a:prstGeom prst="rect">
            <a:avLst/>
          </a:prstGeom>
          <a:gradFill flip="none" rotWithShape="1">
            <a:gsLst>
              <a:gs pos="100000">
                <a:schemeClr val="tx1">
                  <a:tint val="66000"/>
                  <a:satMod val="160000"/>
                  <a:alpha val="0"/>
                </a:schemeClr>
              </a:gs>
              <a:gs pos="1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2" y="345600"/>
            <a:ext cx="7092350" cy="607075"/>
          </a:xfrm>
        </p:spPr>
        <p:txBody>
          <a:bodyPr/>
          <a:lstStyle/>
          <a:p>
            <a:r>
              <a:rPr lang="pt-BR" dirty="0">
                <a:solidFill>
                  <a:schemeClr val="accent3"/>
                </a:solidFill>
              </a:rPr>
              <a:t>Programação cultural</a:t>
            </a:r>
            <a:endParaRPr lang="de-DE" cap="all" dirty="0">
              <a:solidFill>
                <a:schemeClr val="accent3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8776" y="4104167"/>
            <a:ext cx="4216187" cy="859719"/>
          </a:xfrm>
        </p:spPr>
        <p:txBody>
          <a:bodyPr/>
          <a:lstStyle/>
          <a:p>
            <a:pPr marL="0" indent="0">
              <a:buNone/>
            </a:pP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68312" y="1575876"/>
            <a:ext cx="1980248" cy="24115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pt-BR" sz="13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pt-BR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Goethe On Demand</a:t>
            </a:r>
          </a:p>
          <a:p>
            <a:pPr>
              <a:spcAft>
                <a:spcPts val="600"/>
              </a:spcAft>
            </a:pPr>
            <a:endParaRPr lang="de-DE" sz="8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200" dirty="0">
                <a:hlinkClick r:id="rId4"/>
              </a:rPr>
              <a:t>Goethe on Demand - A </a:t>
            </a:r>
            <a:r>
              <a:rPr lang="en-US" sz="1200" dirty="0" err="1">
                <a:hlinkClick r:id="rId4"/>
              </a:rPr>
              <a:t>plataforma</a:t>
            </a:r>
            <a:r>
              <a:rPr lang="en-US" sz="1200" dirty="0">
                <a:hlinkClick r:id="rId4"/>
              </a:rPr>
              <a:t> de streaming do Goethe-Institut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556192" y="1575876"/>
            <a:ext cx="1980248" cy="24115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e-DE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Podcasts</a:t>
            </a:r>
          </a:p>
          <a:p>
            <a:pPr algn="ctr">
              <a:spcAft>
                <a:spcPts val="600"/>
              </a:spcAft>
            </a:pPr>
            <a:endParaRPr lang="de-DE" sz="8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DE" sz="1300" dirty="0" err="1">
                <a:hlinkClick r:id="rId5"/>
              </a:rPr>
              <a:t>Minuto</a:t>
            </a:r>
            <a:r>
              <a:rPr lang="de-DE" sz="1300" dirty="0">
                <a:hlinkClick r:id="rId5"/>
              </a:rPr>
              <a:t> </a:t>
            </a:r>
            <a:r>
              <a:rPr lang="de-DE" sz="1300" dirty="0" err="1">
                <a:hlinkClick r:id="rId5"/>
              </a:rPr>
              <a:t>Poesia</a:t>
            </a:r>
            <a:endParaRPr lang="de-DE" sz="1300" dirty="0"/>
          </a:p>
          <a:p>
            <a:pPr algn="ctr"/>
            <a:endParaRPr lang="de-DE" sz="800" dirty="0"/>
          </a:p>
          <a:p>
            <a:pPr algn="ctr"/>
            <a:r>
              <a:rPr lang="de-DE" sz="1300" dirty="0" err="1">
                <a:hlinkClick r:id="rId6"/>
              </a:rPr>
              <a:t>Risca</a:t>
            </a:r>
            <a:r>
              <a:rPr lang="de-DE" sz="1300" dirty="0">
                <a:hlinkClick r:id="rId6"/>
              </a:rPr>
              <a:t> </a:t>
            </a:r>
            <a:r>
              <a:rPr lang="de-DE" sz="1300" dirty="0" err="1">
                <a:hlinkClick r:id="rId6"/>
              </a:rPr>
              <a:t>Faca</a:t>
            </a:r>
            <a:endParaRPr lang="de-DE" sz="1300" dirty="0"/>
          </a:p>
          <a:p>
            <a:pPr algn="ctr"/>
            <a:endParaRPr lang="de-DE" sz="800" dirty="0"/>
          </a:p>
          <a:p>
            <a:pPr algn="ctr"/>
            <a:r>
              <a:rPr lang="pt-BR" sz="1300" dirty="0">
                <a:hlinkClick r:id="rId7"/>
              </a:rPr>
              <a:t>A Terceira Margem do Reno</a:t>
            </a:r>
            <a:endParaRPr lang="de-DE" sz="13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44072" y="1575876"/>
            <a:ext cx="1980248" cy="24115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e-DE" sz="1500" b="1" dirty="0" err="1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Debates</a:t>
            </a:r>
            <a:endParaRPr lang="de-DE" sz="1500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de-DE" sz="1300" dirty="0">
              <a:hlinkClick r:id="rId8"/>
            </a:endParaRPr>
          </a:p>
          <a:p>
            <a:pPr algn="ctr">
              <a:spcAft>
                <a:spcPts val="0"/>
              </a:spcAft>
            </a:pPr>
            <a:r>
              <a:rPr lang="de-DE" sz="1300" dirty="0" err="1">
                <a:hlinkClick r:id="rId8"/>
              </a:rPr>
              <a:t>Pós-colonialismo</a:t>
            </a:r>
            <a:endParaRPr lang="de-DE" sz="1300" dirty="0"/>
          </a:p>
          <a:p>
            <a:pPr algn="ctr">
              <a:spcAft>
                <a:spcPts val="0"/>
              </a:spcAft>
            </a:pPr>
            <a:endParaRPr lang="de-DE" sz="1300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de-DE" sz="1300" dirty="0" err="1">
                <a:hlinkClick r:id="rId9"/>
              </a:rPr>
              <a:t>Ecológicas</a:t>
            </a:r>
            <a:endParaRPr lang="de-DE" sz="1300" dirty="0">
              <a:hlinkClick r:id="rId9"/>
            </a:endParaRPr>
          </a:p>
          <a:p>
            <a:pPr algn="ctr">
              <a:spcAft>
                <a:spcPts val="0"/>
              </a:spcAft>
            </a:pPr>
            <a:endParaRPr lang="de-DE" sz="1300" dirty="0">
              <a:hlinkClick r:id="rId9"/>
            </a:endParaRPr>
          </a:p>
          <a:p>
            <a:pPr algn="ctr">
              <a:spcAft>
                <a:spcPts val="0"/>
              </a:spcAft>
            </a:pPr>
            <a:r>
              <a:rPr lang="pt-BR" sz="1300" dirty="0">
                <a:hlinkClick r:id="rId10"/>
              </a:rPr>
              <a:t>De volta à tela grande</a:t>
            </a:r>
            <a:endParaRPr lang="de-DE" sz="1300" dirty="0"/>
          </a:p>
        </p:txBody>
      </p:sp>
      <p:sp>
        <p:nvSpPr>
          <p:cNvPr id="14" name="Rechteck 13"/>
          <p:cNvSpPr/>
          <p:nvPr/>
        </p:nvSpPr>
        <p:spPr>
          <a:xfrm>
            <a:off x="6731951" y="1575876"/>
            <a:ext cx="1980248" cy="24115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endParaRPr lang="de-DE" sz="1300" dirty="0">
              <a:solidFill>
                <a:srgbClr val="C8B987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e-DE" sz="1500" b="1" dirty="0" err="1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Eventos</a:t>
            </a:r>
            <a:r>
              <a:rPr lang="de-DE" sz="1500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de-DE" sz="1500" b="1" dirty="0" err="1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projetos</a:t>
            </a:r>
            <a:endParaRPr lang="de-DE" sz="1500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de-DE" sz="1300" dirty="0" err="1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Museu</a:t>
            </a:r>
            <a:r>
              <a:rPr lang="de-DE" sz="130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300" dirty="0" err="1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Portátil</a:t>
            </a:r>
            <a:r>
              <a:rPr lang="de-DE" sz="130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300" dirty="0">
              <a:solidFill>
                <a:schemeClr val="tx1"/>
              </a:solidFill>
            </a:endParaRPr>
          </a:p>
          <a:p>
            <a:pPr algn="ctr">
              <a:spcAft>
                <a:spcPts val="0"/>
              </a:spcAft>
            </a:pPr>
            <a:endParaRPr lang="de-DE" sz="800" dirty="0">
              <a:hlinkClick r:id="rId12"/>
            </a:endParaRPr>
          </a:p>
          <a:p>
            <a:pPr algn="ctr">
              <a:spcAft>
                <a:spcPts val="0"/>
              </a:spcAft>
            </a:pPr>
            <a:r>
              <a:rPr lang="de-DE" sz="1300" dirty="0">
                <a:hlinkClick r:id="rId12"/>
              </a:rPr>
              <a:t>ARTEscénicas + </a:t>
            </a:r>
            <a:r>
              <a:rPr lang="de-DE" sz="1300" dirty="0" err="1">
                <a:hlinkClick r:id="rId12"/>
              </a:rPr>
              <a:t>digitalidad</a:t>
            </a:r>
            <a:endParaRPr lang="pt-BR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Wand, drinnen enthält.&#10;&#10;Automatisch generierte Beschreibung">
            <a:extLst>
              <a:ext uri="{FF2B5EF4-FFF2-40B4-BE49-F238E27FC236}">
                <a16:creationId xmlns:a16="http://schemas.microsoft.com/office/drawing/2014/main" id="{A178D488-AA66-ADA5-0348-0408A9B00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8497" b="140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939E363-8F03-2DA8-69FD-DEC2F9AD2ABD}"/>
              </a:ext>
            </a:extLst>
          </p:cNvPr>
          <p:cNvSpPr/>
          <p:nvPr/>
        </p:nvSpPr>
        <p:spPr>
          <a:xfrm>
            <a:off x="0" y="-380390"/>
            <a:ext cx="9144000" cy="2520092"/>
          </a:xfrm>
          <a:prstGeom prst="rect">
            <a:avLst/>
          </a:prstGeom>
          <a:gradFill flip="none" rotWithShape="1">
            <a:gsLst>
              <a:gs pos="100000">
                <a:schemeClr val="tx1">
                  <a:tint val="66000"/>
                  <a:satMod val="160000"/>
                  <a:alpha val="0"/>
                </a:schemeClr>
              </a:gs>
              <a:gs pos="1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8312" y="345600"/>
            <a:ext cx="7092350" cy="607075"/>
          </a:xfrm>
        </p:spPr>
        <p:txBody>
          <a:bodyPr/>
          <a:lstStyle/>
          <a:p>
            <a:r>
              <a:rPr lang="de-DE" dirty="0" err="1">
                <a:solidFill>
                  <a:srgbClr val="82055F"/>
                </a:solidFill>
              </a:rPr>
              <a:t>informação</a:t>
            </a:r>
            <a:r>
              <a:rPr lang="de-DE" dirty="0">
                <a:solidFill>
                  <a:srgbClr val="82055F"/>
                </a:solidFill>
              </a:rPr>
              <a:t> e </a:t>
            </a:r>
            <a:r>
              <a:rPr lang="de-DE" dirty="0" err="1">
                <a:solidFill>
                  <a:srgbClr val="82055F"/>
                </a:solidFill>
              </a:rPr>
              <a:t>biblioteca</a:t>
            </a:r>
            <a:br>
              <a:rPr lang="de-DE" dirty="0">
                <a:solidFill>
                  <a:schemeClr val="bg1"/>
                </a:solidFill>
              </a:rPr>
            </a:br>
            <a:endParaRPr lang="de-DE" cap="all" dirty="0">
              <a:solidFill>
                <a:schemeClr val="bg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8776" y="4104167"/>
            <a:ext cx="4216187" cy="859719"/>
          </a:xfrm>
        </p:spPr>
        <p:txBody>
          <a:bodyPr/>
          <a:lstStyle/>
          <a:p>
            <a:pPr marL="0" indent="0">
              <a:buNone/>
            </a:pPr>
            <a:br>
              <a:rPr lang="de-DE"/>
            </a:br>
            <a:br>
              <a:rPr lang="de-DE"/>
            </a:b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68312" y="1753933"/>
            <a:ext cx="2683130" cy="15364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bIns="46800" rtlCol="0" anchor="t" anchorCtr="0"/>
          <a:lstStyle/>
          <a:p>
            <a:pPr defTabSz="685783">
              <a:spcAft>
                <a:spcPts val="600"/>
              </a:spcAft>
            </a:pPr>
            <a:r>
              <a:rPr lang="de-DE" sz="1500" b="1" dirty="0">
                <a:solidFill>
                  <a:schemeClr val="accent1"/>
                </a:solidFill>
              </a:rPr>
              <a:t>Onleihe</a:t>
            </a:r>
          </a:p>
          <a:p>
            <a:pPr defTabSz="685783"/>
            <a:r>
              <a:rPr lang="pt-BR" sz="1300" dirty="0">
                <a:solidFill>
                  <a:schemeClr val="tx1"/>
                </a:solidFill>
              </a:rPr>
              <a:t>A </a:t>
            </a:r>
            <a:r>
              <a:rPr lang="pt-BR" sz="1300" dirty="0">
                <a:solidFill>
                  <a:schemeClr val="tx1"/>
                </a:solidFill>
                <a:hlinkClick r:id="rId4"/>
              </a:rPr>
              <a:t>Onleihe</a:t>
            </a:r>
            <a:r>
              <a:rPr lang="pt-BR" sz="1300" dirty="0">
                <a:solidFill>
                  <a:schemeClr val="tx1"/>
                </a:solidFill>
              </a:rPr>
              <a:t> é um serviço gratuito, que permite o empréstimo de diversos tipos de mídias.</a:t>
            </a:r>
            <a:endParaRPr lang="de-DE" sz="13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251565" y="1753933"/>
            <a:ext cx="2682000" cy="15364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bIns="46800" rtlCol="0" anchor="t" anchorCtr="0"/>
          <a:lstStyle/>
          <a:p>
            <a:pPr defTabSz="685783">
              <a:spcAft>
                <a:spcPts val="600"/>
              </a:spcAft>
            </a:pPr>
            <a:r>
              <a:rPr lang="de-DE" sz="1500" b="1" dirty="0">
                <a:solidFill>
                  <a:schemeClr val="accent1"/>
                </a:solidFill>
              </a:rPr>
              <a:t>Revista Humboldt</a:t>
            </a:r>
          </a:p>
          <a:p>
            <a:pPr defTabSz="685783"/>
            <a:r>
              <a:rPr lang="pt-BR" sz="1300" dirty="0">
                <a:solidFill>
                  <a:schemeClr val="tx1"/>
                </a:solidFill>
                <a:hlinkClick r:id="rId5"/>
              </a:rPr>
              <a:t>Humboldt</a:t>
            </a:r>
            <a:r>
              <a:rPr lang="pt-BR" sz="1300" dirty="0">
                <a:solidFill>
                  <a:schemeClr val="tx1"/>
                </a:solidFill>
              </a:rPr>
              <a:t> é a revista digital cultural do Goethe-Institut na América do Sul.</a:t>
            </a:r>
            <a:endParaRPr lang="de-DE" sz="13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033689" y="1753933"/>
            <a:ext cx="2682000" cy="153640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80000" bIns="46800" rtlCol="0" anchor="t" anchorCtr="0"/>
          <a:lstStyle/>
          <a:p>
            <a:pPr defTabSz="685783">
              <a:spcBef>
                <a:spcPts val="0"/>
              </a:spcBef>
              <a:spcAft>
                <a:spcPts val="600"/>
              </a:spcAft>
            </a:pPr>
            <a:r>
              <a:rPr lang="de-DE" sz="1500" b="1" dirty="0">
                <a:solidFill>
                  <a:schemeClr val="accent1"/>
                </a:solidFill>
              </a:rPr>
              <a:t>Ludoteca</a:t>
            </a:r>
          </a:p>
          <a:p>
            <a:pPr defTabSz="685783"/>
            <a:r>
              <a:rPr lang="pt-BR" sz="1300" dirty="0">
                <a:solidFill>
                  <a:schemeClr val="tx1"/>
                </a:solidFill>
              </a:rPr>
              <a:t>A Ludoteca da Biblioteca promove mensalmente uma tarde dedicada a jogos de tabuleiro.</a:t>
            </a:r>
            <a:r>
              <a:rPr lang="pt-BR" sz="1300" dirty="0"/>
              <a:t>.</a:t>
            </a:r>
            <a:endParaRPr lang="de-DE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339725"/>
            <a:ext cx="7992119" cy="406696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de-DE" dirty="0" err="1"/>
              <a:t>Aqui</a:t>
            </a:r>
            <a:r>
              <a:rPr lang="de-DE" dirty="0"/>
              <a:t> se </a:t>
            </a:r>
            <a:r>
              <a:rPr lang="de-DE" dirty="0" err="1"/>
              <a:t>aprende</a:t>
            </a:r>
            <a:r>
              <a:rPr lang="de-DE" dirty="0"/>
              <a:t> </a:t>
            </a:r>
            <a:r>
              <a:rPr lang="de-DE" dirty="0" err="1"/>
              <a:t>alemão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>
                <a:solidFill>
                  <a:srgbClr val="374105"/>
                </a:solidFill>
              </a:rPr>
              <a:t>Garantiert.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8312" y="3898101"/>
            <a:ext cx="4643485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Lara Kadocsa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Supervisora</a:t>
            </a:r>
            <a:r>
              <a:rPr lang="de-DE" sz="1400" dirty="0">
                <a:solidFill>
                  <a:schemeClr val="bg1"/>
                </a:solidFill>
              </a:rPr>
              <a:t> de Cursos e </a:t>
            </a:r>
            <a:r>
              <a:rPr lang="de-DE" sz="1400" dirty="0" err="1">
                <a:solidFill>
                  <a:schemeClr val="bg1"/>
                </a:solidFill>
              </a:rPr>
              <a:t>Exames</a:t>
            </a:r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cursos-saopaulo@goethe.de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21A2F2-9B09-DE4D-AA5A-3299FBA344C9}"/>
              </a:ext>
            </a:extLst>
          </p:cNvPr>
          <p:cNvSpPr txBox="1"/>
          <p:nvPr/>
        </p:nvSpPr>
        <p:spPr>
          <a:xfrm>
            <a:off x="6156470" y="4587974"/>
            <a:ext cx="2555730" cy="30790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de-DE" sz="1401" b="1" dirty="0">
                <a:solidFill>
                  <a:schemeClr val="bg1"/>
                </a:solidFill>
                <a:latin typeface="+mn-lt"/>
              </a:rPr>
              <a:t>goethe.de/</a:t>
            </a:r>
            <a:r>
              <a:rPr lang="de-DE" sz="1401" b="1" dirty="0" err="1">
                <a:solidFill>
                  <a:schemeClr val="bg1"/>
                </a:solidFill>
                <a:latin typeface="+mn-lt"/>
              </a:rPr>
              <a:t>saopaulo</a:t>
            </a:r>
            <a:endParaRPr lang="de-DE" sz="1401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I_PowerPoint_16zu9_Extern">
  <a:themeElements>
    <a:clrScheme name="GI Excel 2012-07-02">
      <a:dk1>
        <a:sysClr val="windowText" lastClr="000000"/>
      </a:dk1>
      <a:lt1>
        <a:sysClr val="window" lastClr="FFFFFF"/>
      </a:lt1>
      <a:dk2>
        <a:srgbClr val="502300"/>
      </a:dk2>
      <a:lt2>
        <a:srgbClr val="788287"/>
      </a:lt2>
      <a:accent1>
        <a:srgbClr val="A0C814"/>
      </a:accent1>
      <a:accent2>
        <a:srgbClr val="374105"/>
      </a:accent2>
      <a:accent3>
        <a:srgbClr val="82055F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641C159B-3618-4718-9A6E-8CE9F83DF618}" vid="{271B69A5-06F9-4E22-8C92-BD0B7ABD4E08}"/>
    </a:ext>
  </a:extLst>
</a:theme>
</file>

<file path=ppt/theme/theme2.xml><?xml version="1.0" encoding="utf-8"?>
<a:theme xmlns:a="http://schemas.openxmlformats.org/drawingml/2006/main" name="Neu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vorlage_für_PowerPoint-Präsentatione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Goethe 2010-12-21">
      <a:dk1>
        <a:sysClr val="windowText" lastClr="000000"/>
      </a:dk1>
      <a:lt1>
        <a:sysClr val="window" lastClr="FFFFFF"/>
      </a:lt1>
      <a:dk2>
        <a:srgbClr val="502300"/>
      </a:dk2>
      <a:lt2>
        <a:srgbClr val="C8B987"/>
      </a:lt2>
      <a:accent1>
        <a:srgbClr val="A0C814"/>
      </a:accent1>
      <a:accent2>
        <a:srgbClr val="374105"/>
      </a:accent2>
      <a:accent3>
        <a:srgbClr val="59004A"/>
      </a:accent3>
      <a:accent4>
        <a:srgbClr val="5AC8F5"/>
      </a:accent4>
      <a:accent5>
        <a:srgbClr val="003969"/>
      </a:accent5>
      <a:accent6>
        <a:srgbClr val="EB6400"/>
      </a:accent6>
      <a:hlink>
        <a:srgbClr val="000000"/>
      </a:hlink>
      <a:folHlink>
        <a:srgbClr val="000000"/>
      </a:folHlink>
    </a:clrScheme>
    <a:fontScheme name="Goethe Draft ClanNarrow">
      <a:majorFont>
        <a:latin typeface="ClanNarrowLF-Bold"/>
        <a:ea typeface=""/>
        <a:cs typeface=""/>
      </a:majorFont>
      <a:minorFont>
        <a:latin typeface="ClanNarrowLF-Book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iformat xmlns="d9d6aa0b-def3-4076-afc9-b5668e48dd53">PowerPoint 2010</Dateiformat>
    <TaxCatchAll xmlns="c216c60e-cf8b-4564-aa4f-56f41349513c">
      <Value>23</Value>
    </TaxCatchAll>
    <Druckformat xmlns="d9d6aa0b-def3-4076-afc9-b5668e48dd53">16:9</Druckformat>
    <Vorlagentyp xmlns="d9d6aa0b-def3-4076-afc9-b5668e48dd53">Bürovorlagen: Präsentation</Vorlagentyp>
    <gimmp_Vor_IntDownloadCount xmlns="d9d6aa0b-def3-4076-afc9-b5668e48dd53">797</gimmp_Vor_IntDownloadCount>
    <gimmp_Vor_ExtDownloadCount xmlns="d9d6aa0b-def3-4076-afc9-b5668e48dd53">2</gimmp_Vor_ExtDownloadCoun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1E7CB3F740E4FA439DC4DE9965CFB" ma:contentTypeVersion="10" ma:contentTypeDescription="Ein neues Dokument erstellen." ma:contentTypeScope="" ma:versionID="8e879d9de1297dca58e37ade3d5c1c62">
  <xsd:schema xmlns:xsd="http://www.w3.org/2001/XMLSchema" xmlns:xs="http://www.w3.org/2001/XMLSchema" xmlns:p="http://schemas.microsoft.com/office/2006/metadata/properties" xmlns:ns2="c216c60e-cf8b-4564-aa4f-56f41349513c" xmlns:ns3="d9d6aa0b-def3-4076-afc9-b5668e48dd53" targetNamespace="http://schemas.microsoft.com/office/2006/metadata/properties" ma:root="true" ma:fieldsID="60cdee28f0dc46ad779379008c6ee211" ns2:_="" ns3:_="">
    <xsd:import namespace="c216c60e-cf8b-4564-aa4f-56f41349513c"/>
    <xsd:import namespace="d9d6aa0b-def3-4076-afc9-b5668e48dd5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Dateiformat" minOccurs="0"/>
                <xsd:element ref="ns3:Druckformat" minOccurs="0"/>
                <xsd:element ref="ns3:Vorlagentyp" minOccurs="0"/>
                <xsd:element ref="ns3:gimmp_Vor_IntDownloadCount"/>
                <xsd:element ref="ns3:gimmp_Vor_ExtDownloadCou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c60e-cf8b-4564-aa4f-56f41349513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82ed2df-806c-4193-9531-2d60c0b97f43}" ma:internalName="TaxCatchAll" ma:showField="CatchAllData" ma:web="c216c60e-cf8b-4564-aa4f-56f413495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aa0b-def3-4076-afc9-b5668e48dd53" elementFormDefault="qualified">
    <xsd:import namespace="http://schemas.microsoft.com/office/2006/documentManagement/types"/>
    <xsd:import namespace="http://schemas.microsoft.com/office/infopath/2007/PartnerControls"/>
    <xsd:element name="Dateiformat" ma:index="9" nillable="true" ma:displayName="Dateiformat" ma:format="Dropdown" ma:internalName="Dateiformat">
      <xsd:simpleType>
        <xsd:restriction base="dms:Choice">
          <xsd:enumeration value="AC3 M2V (ZIP)"/>
          <xsd:enumeration value="Ansicht (PDF)"/>
          <xsd:enumeration value="AVI"/>
          <xsd:enumeration value="Bilder (JPG)"/>
          <xsd:enumeration value="Druck (PDF)"/>
          <xsd:enumeration value="Excel 2003-2007"/>
          <xsd:enumeration value="Excel 2010"/>
          <xsd:enumeration value="FLV (ZIP)"/>
          <xsd:enumeration value="GIF"/>
          <xsd:enumeration value="InDesign (ZIP)"/>
          <xsd:enumeration value="JPG"/>
          <xsd:enumeration value="MP4 (ZIP)"/>
          <xsd:enumeration value="PDF (Ansicht)"/>
          <xsd:enumeration value="PDF (Druck)"/>
          <xsd:enumeration value="PDF (druckfähig)"/>
          <xsd:enumeration value="PowerPoint 2003-2007"/>
          <xsd:enumeration value="PowerPoint 2010"/>
          <xsd:enumeration value="PSD (ZIP)"/>
          <xsd:enumeration value="WAV"/>
          <xsd:enumeration value="Word 2003-2007"/>
          <xsd:enumeration value="Word 2010"/>
          <xsd:enumeration value="Word 2013"/>
        </xsd:restriction>
      </xsd:simpleType>
    </xsd:element>
    <xsd:element name="Druckformat" ma:index="10" nillable="true" ma:displayName="Endformat" ma:format="Dropdown" ma:internalName="Druckformat">
      <xsd:simpleType>
        <xsd:restriction base="dms:Choice">
          <xsd:enumeration value="Variabel"/>
          <xsd:enumeration value="DIN A0"/>
          <xsd:enumeration value="DIN A1"/>
          <xsd:enumeration value="DIN A2"/>
          <xsd:enumeration value="DIN A3"/>
          <xsd:enumeration value="DIN A4"/>
          <xsd:enumeration value="DIN A5"/>
          <xsd:enumeration value="DIN A6"/>
          <xsd:enumeration value="DIN A7"/>
          <xsd:enumeration value="DIN LANG"/>
          <xsd:enumeration value="US-Letterformat"/>
          <xsd:enumeration value="CD-/DVD"/>
          <xsd:enumeration value="Sonderformat"/>
          <xsd:enumeration value="4:3"/>
          <xsd:enumeration value="16:9"/>
          <xsd:enumeration value="100 x 65 px"/>
          <xsd:enumeration value="140 x 105 px"/>
          <xsd:enumeration value="180 x 180 px"/>
          <xsd:enumeration value="300 x 250 px"/>
          <xsd:enumeration value="400 x 180 px"/>
          <xsd:enumeration value="403 x 403 px"/>
          <xsd:enumeration value="480 x 62 px"/>
          <xsd:enumeration value="843 x 403 px"/>
          <xsd:enumeration value="1200 x 1200 px"/>
        </xsd:restriction>
      </xsd:simpleType>
    </xsd:element>
    <xsd:element name="Vorlagentyp" ma:index="12" nillable="true" ma:displayName="Vorlagentyp" ma:description="Beschreibt den Vorlagentyp" ma:format="Dropdown" ma:internalName="Vorlagentyp">
      <xsd:simpleType>
        <xsd:restriction base="dms:Choice">
          <xsd:enumeration value="Audio"/>
          <xsd:enumeration value="Bürovorlagen: Briefpapier"/>
          <xsd:enumeration value="Bürovorlagen: DIN-A4-Standardvorlagen"/>
          <xsd:enumeration value="Bürovorlagen: Excel-Tabelle"/>
          <xsd:enumeration value="Bürovorlagen: Präsentation"/>
          <xsd:enumeration value="Bürovorlagen: Sonstige Bürovorlagen"/>
          <xsd:enumeration value="Bürovorlagen: Visitenkarte"/>
          <xsd:enumeration value="Bürovorlagen: Word-Tabelle hoch"/>
          <xsd:enumeration value="Bürovorlagen: Word-Tabelle quer"/>
          <xsd:enumeration value="Film: DVD-/Blu-ray-Erstellung (Authoring): Inlay"/>
          <xsd:enumeration value="Film: DVD-/Blu-ray-Erstellung (Authoring): Label"/>
          <xsd:enumeration value="Film: DVD-/Blu-ray-Erstellung (Authoring): Menu"/>
          <xsd:enumeration value="Film: Video-Produktion: Inserts"/>
          <xsd:enumeration value="Film: Video-Produktion: Intro/Outro"/>
          <xsd:enumeration value="Messen und Veranstaltungen"/>
          <xsd:enumeration value="Messen: Aufstellbanner"/>
          <xsd:enumeration value="Messen: Mobiler Messestand"/>
          <xsd:enumeration value="Messen: Sitzwürfel"/>
          <xsd:enumeration value="Print: ABC der Sprachkurse"/>
          <xsd:enumeration value="Print: Anzeige/Plakat &quot;Sprachkursanzeigen&quot;"/>
          <xsd:enumeration value="Print: Anzeige/Plakat (blanco)"/>
          <xsd:enumeration value="Print: Broschüre (blanco)"/>
          <xsd:enumeration value="Print: CD/DVD (blanco)"/>
          <xsd:enumeration value="Print: Grußkarte (blanco)"/>
          <xsd:enumeration value="Print: Imagebroschüre Prüfungen"/>
          <xsd:enumeration value="Print: Imagebroschüre Sprache"/>
          <xsd:enumeration value="Print: Imageflyer Institute"/>
          <xsd:enumeration value="Print: Infomappe"/>
          <xsd:enumeration value="Print: Kurseinleger"/>
          <xsd:enumeration value="Print: Lesezeichen"/>
          <xsd:enumeration value="Print: Miniwörterbuch &quot;Deutsch im Geschäftsleben&quot;"/>
          <xsd:enumeration value="Print: Posterserie &quot;Ein dicker Hund&quot;"/>
          <xsd:enumeration value="Print: Posterserie Prüfungen"/>
          <xsd:enumeration value="Print: Postkarte BULATS"/>
          <xsd:enumeration value="Print: Postkarte oder DIN A6-Flyer (blanco)"/>
          <xsd:enumeration value="Print: Programmflyer (Leserichtung links nach rechts)"/>
          <xsd:enumeration value="Print: Programmflyer (Leserichtung rechts nach links)"/>
          <xsd:enumeration value="Print: Prüfungsflyer"/>
          <xsd:enumeration value="Print: Sprachkursbroschüre"/>
          <xsd:enumeration value="Print: Sprachkursmappe"/>
          <xsd:enumeration value="Print: TestDaF-Flyer"/>
          <xsd:enumeration value="Print: Weihnachtskarte"/>
          <xsd:enumeration value="Signalisation"/>
          <xsd:enumeration value="Web: Anmeldeformular"/>
          <xsd:enumeration value="Web: Banner dynamisch &quot;Blended Learning&quot;"/>
          <xsd:enumeration value="Web: Facebook"/>
          <xsd:enumeration value="Web: Facebook &quot;Blended Learning&quot;"/>
          <xsd:enumeration value="Web: Facebook &quot;Teilnehmer gewinnen&quot;"/>
          <xsd:enumeration value="Web: Newsletter"/>
          <xsd:enumeration value="Web: Newsletter &quot;Blended Learning&quot;"/>
          <xsd:enumeration value="Web: Newsletter &quot;Teilnehmer gewinnen&quot;"/>
          <xsd:enumeration value="Web: Störer/Banner &quot;Deutsch lernen&quot;"/>
          <xsd:enumeration value="Web: Störer/Banner dynamisch"/>
          <xsd:enumeration value="Web: Störer/Banner statisch"/>
          <xsd:enumeration value="Web: Twitter &quot;Blended Learning&quot;"/>
          <xsd:enumeration value="Web: Website-Störer &quot;Blended Learning&quot;"/>
          <xsd:enumeration value="Web: Website-Störer &quot;Teilnehmer gewinnen&quot;"/>
          <xsd:enumeration value="Werbeartikel"/>
        </xsd:restriction>
      </xsd:simpleType>
    </xsd:element>
    <xsd:element name="gimmp_Vor_IntDownloadCount" ma:index="13" ma:displayName="Downloads Intranet" ma:decimals="0" ma:default="0" ma:internalName="gimmp_Vor_IntDownloadCount" ma:readOnly="true">
      <xsd:simpleType>
        <xsd:restriction base="dms:Number"/>
      </xsd:simpleType>
    </xsd:element>
    <xsd:element name="gimmp_Vor_ExtDownloadCount" ma:index="14" ma:displayName="Downloads Extranet" ma:decimals="0" ma:default="0" ma:internalName="gimmp_Vor_ExtDownloadCount" ma:readOnly="tru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 ma:index="11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4A3089-5B21-4DCD-9187-62243BD7C0E5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d9d6aa0b-def3-4076-afc9-b5668e48dd53"/>
    <ds:schemaRef ds:uri="http://purl.org/dc/terms/"/>
    <ds:schemaRef ds:uri="http://schemas.microsoft.com/office/infopath/2007/PartnerControls"/>
    <ds:schemaRef ds:uri="c216c60e-cf8b-4564-aa4f-56f41349513c"/>
  </ds:schemaRefs>
</ds:datastoreItem>
</file>

<file path=customXml/itemProps2.xml><?xml version="1.0" encoding="utf-8"?>
<ds:datastoreItem xmlns:ds="http://schemas.openxmlformats.org/officeDocument/2006/customXml" ds:itemID="{650ACABE-6DCF-4208-927B-2192EA52AD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66E08-24C5-4F8B-8D18-D719D66C83C0}">
  <ds:schemaRefs>
    <ds:schemaRef ds:uri="c216c60e-cf8b-4564-aa4f-56f41349513c"/>
    <ds:schemaRef ds:uri="d9d6aa0b-def3-4076-afc9-b5668e48dd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PowerPoint_16_9</Template>
  <TotalTime>0</TotalTime>
  <Words>334</Words>
  <Application>Microsoft Office PowerPoint</Application>
  <PresentationFormat>Bildschirmpräsentation (16:9)</PresentationFormat>
  <Paragraphs>115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ClanNarrowLF-Book</vt:lpstr>
      <vt:lpstr>Geneva</vt:lpstr>
      <vt:lpstr>Verdana</vt:lpstr>
      <vt:lpstr>Wingdings</vt:lpstr>
      <vt:lpstr>GI_PowerPoint_16zu9_Extern</vt:lpstr>
      <vt:lpstr>Neu</vt:lpstr>
      <vt:lpstr>Mastervorlage_für_PowerPoint-Präsentationen</vt:lpstr>
      <vt:lpstr>GOETHE-INSTITUT </vt:lpstr>
      <vt:lpstr>O Goethe-Institut é o Instituto cultural oficial da alemanha    </vt:lpstr>
      <vt:lpstr>O goethe-institut em números</vt:lpstr>
      <vt:lpstr>O goethe-institut</vt:lpstr>
      <vt:lpstr>Língua alemã</vt:lpstr>
      <vt:lpstr>Programação cultural</vt:lpstr>
      <vt:lpstr>informação e biblioteca </vt:lpstr>
      <vt:lpstr>Aqui se aprende alemão. Garantiert.</vt:lpstr>
    </vt:vector>
  </TitlesOfParts>
  <Company>Goethe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Mastervorlage PowerPoint</dc:title>
  <dc:creator>Winterhagen, Sabine</dc:creator>
  <cp:keywords>PowerPoint, PPT, Präsentation, Präsentationsvorlage, Vorlage, Template</cp:keywords>
  <dc:description>Template: 2010-12-22</dc:description>
  <cp:lastModifiedBy>Kadocsa, Lara</cp:lastModifiedBy>
  <cp:revision>107</cp:revision>
  <dcterms:created xsi:type="dcterms:W3CDTF">2018-06-11T09:23:23Z</dcterms:created>
  <dcterms:modified xsi:type="dcterms:W3CDTF">2024-09-06T21:04:31Z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0x010100F1E1E7CB3F740E4FA439DC4DE9965CFB</vt:lpwstr>
  </property>
  <property fmtid="{D5CDD505-2E9C-101B-9397-08002B2CF9AE}" pid="3" name="Order">
    <vt:r8>6000</vt:r8>
  </property>
  <property fmtid="{D5CDD505-2E9C-101B-9397-08002B2CF9AE}" pid="4" name="Medium">
    <vt:lpwstr>23;#Format 16:9|48b6f884-d71d-4567-8042-440ab8b0b9fb</vt:lpwstr>
  </property>
  <property fmtid="{D5CDD505-2E9C-101B-9397-08002B2CF9AE}" pid="5" name="lbb07e0a8a4e4acd940641544846852e">
    <vt:lpwstr>Format 16:9|48b6f884-d71d-4567-8042-440ab8b0b9fb</vt:lpwstr>
  </property>
</Properties>
</file>